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558" r:id="rId2"/>
    <p:sldId id="559" r:id="rId3"/>
    <p:sldId id="485" r:id="rId4"/>
    <p:sldId id="656" r:id="rId5"/>
    <p:sldId id="657" r:id="rId6"/>
    <p:sldId id="658" r:id="rId7"/>
    <p:sldId id="699" r:id="rId8"/>
    <p:sldId id="659" r:id="rId9"/>
    <p:sldId id="700" r:id="rId10"/>
    <p:sldId id="650" r:id="rId11"/>
    <p:sldId id="660" r:id="rId12"/>
    <p:sldId id="651" r:id="rId13"/>
    <p:sldId id="661" r:id="rId14"/>
    <p:sldId id="662" r:id="rId15"/>
    <p:sldId id="690" r:id="rId16"/>
    <p:sldId id="689" r:id="rId17"/>
    <p:sldId id="667" r:id="rId18"/>
    <p:sldId id="669" r:id="rId19"/>
    <p:sldId id="676" r:id="rId20"/>
    <p:sldId id="703" r:id="rId21"/>
    <p:sldId id="678" r:id="rId22"/>
    <p:sldId id="691" r:id="rId23"/>
    <p:sldId id="682" r:id="rId24"/>
    <p:sldId id="692" r:id="rId25"/>
    <p:sldId id="687" r:id="rId26"/>
    <p:sldId id="652" r:id="rId27"/>
    <p:sldId id="653" r:id="rId28"/>
    <p:sldId id="644" r:id="rId29"/>
    <p:sldId id="642" r:id="rId30"/>
    <p:sldId id="646" r:id="rId31"/>
    <p:sldId id="647" r:id="rId32"/>
    <p:sldId id="648" r:id="rId33"/>
    <p:sldId id="643" r:id="rId34"/>
    <p:sldId id="639" r:id="rId35"/>
    <p:sldId id="640" r:id="rId36"/>
    <p:sldId id="641" r:id="rId37"/>
    <p:sldId id="645" r:id="rId38"/>
    <p:sldId id="649" r:id="rId39"/>
    <p:sldId id="694" r:id="rId40"/>
    <p:sldId id="695" r:id="rId41"/>
    <p:sldId id="696" r:id="rId42"/>
    <p:sldId id="697" r:id="rId43"/>
    <p:sldId id="698" r:id="rId44"/>
    <p:sldId id="701" r:id="rId45"/>
    <p:sldId id="702" r:id="rId46"/>
    <p:sldId id="704" r:id="rId47"/>
  </p:sldIdLst>
  <p:sldSz cx="9144000" cy="5143500" type="screen16x9"/>
  <p:notesSz cx="6858000" cy="9144000"/>
  <p:custDataLst>
    <p:tags r:id="rId50"/>
  </p:custDataLst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4">
          <p15:clr>
            <a:srgbClr val="A4A3A4"/>
          </p15:clr>
        </p15:guide>
        <p15:guide id="2" pos="30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A69"/>
    <a:srgbClr val="003A00"/>
    <a:srgbClr val="E4E4E4"/>
    <a:srgbClr val="004884"/>
    <a:srgbClr val="2D79AA"/>
    <a:srgbClr val="003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 autoAdjust="0"/>
    <p:restoredTop sz="94708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830" y="82"/>
      </p:cViewPr>
      <p:guideLst>
        <p:guide orient="horz" pos="2974"/>
        <p:guide pos="30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3" d="100"/>
        <a:sy n="123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5BF5E-5988-2E45-A5D8-EE8B769B0C4E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687D3FD-C45F-0646-98DD-19A95C4460E5}">
      <dgm:prSet phldrT="[Testo]"/>
      <dgm:spPr/>
      <dgm:t>
        <a:bodyPr/>
        <a:lstStyle/>
        <a:p>
          <a:r>
            <a:rPr lang="it-IT" dirty="0"/>
            <a:t>Avvio di progetto</a:t>
          </a:r>
        </a:p>
      </dgm:t>
    </dgm:pt>
    <dgm:pt modelId="{B764ECFC-426F-F047-A2FE-749BE1A64F63}" type="parTrans" cxnId="{DD58E1B8-CB25-E346-B8DB-7D9DC2A0E294}">
      <dgm:prSet/>
      <dgm:spPr/>
      <dgm:t>
        <a:bodyPr/>
        <a:lstStyle/>
        <a:p>
          <a:endParaRPr lang="it-IT"/>
        </a:p>
      </dgm:t>
    </dgm:pt>
    <dgm:pt modelId="{A24EBFCC-8D26-D940-9539-C8E6D7C51AC3}" type="sibTrans" cxnId="{DD58E1B8-CB25-E346-B8DB-7D9DC2A0E294}">
      <dgm:prSet/>
      <dgm:spPr/>
      <dgm:t>
        <a:bodyPr/>
        <a:lstStyle/>
        <a:p>
          <a:endParaRPr lang="it-IT"/>
        </a:p>
      </dgm:t>
    </dgm:pt>
    <dgm:pt modelId="{E7DA7061-0887-2B43-9254-FF892486DFD9}">
      <dgm:prSet phldrT="[Testo]"/>
      <dgm:spPr/>
      <dgm:t>
        <a:bodyPr/>
        <a:lstStyle/>
        <a:p>
          <a:r>
            <a:rPr lang="it-IT" dirty="0"/>
            <a:t>CANVAS e Format PM2</a:t>
          </a:r>
        </a:p>
      </dgm:t>
    </dgm:pt>
    <dgm:pt modelId="{6200D015-7957-3E4A-B5C8-A28657C609BB}" type="parTrans" cxnId="{56923A5B-BB99-0842-B329-F45A6E770199}">
      <dgm:prSet/>
      <dgm:spPr/>
      <dgm:t>
        <a:bodyPr/>
        <a:lstStyle/>
        <a:p>
          <a:endParaRPr lang="it-IT"/>
        </a:p>
      </dgm:t>
    </dgm:pt>
    <dgm:pt modelId="{B7514F23-BBC3-4249-96C4-A11881AD226E}" type="sibTrans" cxnId="{56923A5B-BB99-0842-B329-F45A6E770199}">
      <dgm:prSet/>
      <dgm:spPr/>
      <dgm:t>
        <a:bodyPr/>
        <a:lstStyle/>
        <a:p>
          <a:endParaRPr lang="it-IT"/>
        </a:p>
      </dgm:t>
    </dgm:pt>
    <dgm:pt modelId="{0FEC6F61-8AE6-084A-A0B4-32E3CDA2C9AF}">
      <dgm:prSet phldrT="[Testo]"/>
      <dgm:spPr/>
      <dgm:t>
        <a:bodyPr/>
        <a:lstStyle/>
        <a:p>
          <a:r>
            <a:rPr lang="it-IT" dirty="0"/>
            <a:t>Esempio corso PM</a:t>
          </a:r>
        </a:p>
      </dgm:t>
    </dgm:pt>
    <dgm:pt modelId="{C28AB973-A262-5448-91D6-9FA621E0C2B6}" type="parTrans" cxnId="{C737529D-7660-204D-BF94-5F1863D12E29}">
      <dgm:prSet/>
      <dgm:spPr/>
      <dgm:t>
        <a:bodyPr/>
        <a:lstStyle/>
        <a:p>
          <a:endParaRPr lang="it-IT"/>
        </a:p>
      </dgm:t>
    </dgm:pt>
    <dgm:pt modelId="{FADC198F-106B-3645-9629-DB6DDCE74E0F}" type="sibTrans" cxnId="{C737529D-7660-204D-BF94-5F1863D12E29}">
      <dgm:prSet/>
      <dgm:spPr/>
      <dgm:t>
        <a:bodyPr/>
        <a:lstStyle/>
        <a:p>
          <a:endParaRPr lang="it-IT"/>
        </a:p>
      </dgm:t>
    </dgm:pt>
    <dgm:pt modelId="{2FABEBA3-9BF7-1C47-A24A-BDF6EE476DCB}" type="pres">
      <dgm:prSet presAssocID="{1D45BF5E-5988-2E45-A5D8-EE8B769B0C4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86EE67F7-8A01-1546-B6DF-73D8FF521641}" type="pres">
      <dgm:prSet presAssocID="{0687D3FD-C45F-0646-98DD-19A95C4460E5}" presName="horFlow" presStyleCnt="0"/>
      <dgm:spPr/>
    </dgm:pt>
    <dgm:pt modelId="{EE36EA3E-0DAC-B44B-B6AD-F396B6C5C569}" type="pres">
      <dgm:prSet presAssocID="{0687D3FD-C45F-0646-98DD-19A95C4460E5}" presName="bigChev" presStyleLbl="node1" presStyleIdx="0" presStyleCnt="1"/>
      <dgm:spPr/>
      <dgm:t>
        <a:bodyPr/>
        <a:lstStyle/>
        <a:p>
          <a:endParaRPr lang="it-IT"/>
        </a:p>
      </dgm:t>
    </dgm:pt>
    <dgm:pt modelId="{4CE52D68-EA2F-C14B-8937-92A96F678043}" type="pres">
      <dgm:prSet presAssocID="{6200D015-7957-3E4A-B5C8-A28657C609BB}" presName="parTrans" presStyleCnt="0"/>
      <dgm:spPr/>
    </dgm:pt>
    <dgm:pt modelId="{D7794F5E-60D7-7948-B9EC-BD7907E73EE9}" type="pres">
      <dgm:prSet presAssocID="{E7DA7061-0887-2B43-9254-FF892486DFD9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73AE3C-3FB1-6A41-A3D6-43AFC8DDDA6F}" type="pres">
      <dgm:prSet presAssocID="{B7514F23-BBC3-4249-96C4-A11881AD226E}" presName="sibTrans" presStyleCnt="0"/>
      <dgm:spPr/>
    </dgm:pt>
    <dgm:pt modelId="{B394222A-CB6E-AC4A-9FBA-49BD96700A11}" type="pres">
      <dgm:prSet presAssocID="{0FEC6F61-8AE6-084A-A0B4-32E3CDA2C9AF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6A433B5-00CD-9545-B8EB-6E0008980B0F}" type="presOf" srcId="{E7DA7061-0887-2B43-9254-FF892486DFD9}" destId="{D7794F5E-60D7-7948-B9EC-BD7907E73EE9}" srcOrd="0" destOrd="0" presId="urn:microsoft.com/office/officeart/2005/8/layout/lProcess3"/>
    <dgm:cxn modelId="{A1E89D05-D518-BD46-BB00-49A40ED87FE3}" type="presOf" srcId="{0687D3FD-C45F-0646-98DD-19A95C4460E5}" destId="{EE36EA3E-0DAC-B44B-B6AD-F396B6C5C569}" srcOrd="0" destOrd="0" presId="urn:microsoft.com/office/officeart/2005/8/layout/lProcess3"/>
    <dgm:cxn modelId="{56923A5B-BB99-0842-B329-F45A6E770199}" srcId="{0687D3FD-C45F-0646-98DD-19A95C4460E5}" destId="{E7DA7061-0887-2B43-9254-FF892486DFD9}" srcOrd="0" destOrd="0" parTransId="{6200D015-7957-3E4A-B5C8-A28657C609BB}" sibTransId="{B7514F23-BBC3-4249-96C4-A11881AD226E}"/>
    <dgm:cxn modelId="{07CEED8B-2824-1D4A-89B7-78B33607AFA9}" type="presOf" srcId="{0FEC6F61-8AE6-084A-A0B4-32E3CDA2C9AF}" destId="{B394222A-CB6E-AC4A-9FBA-49BD96700A11}" srcOrd="0" destOrd="0" presId="urn:microsoft.com/office/officeart/2005/8/layout/lProcess3"/>
    <dgm:cxn modelId="{6F34B00F-0020-914A-B781-4C111CD9E476}" type="presOf" srcId="{1D45BF5E-5988-2E45-A5D8-EE8B769B0C4E}" destId="{2FABEBA3-9BF7-1C47-A24A-BDF6EE476DCB}" srcOrd="0" destOrd="0" presId="urn:microsoft.com/office/officeart/2005/8/layout/lProcess3"/>
    <dgm:cxn modelId="{DD58E1B8-CB25-E346-B8DB-7D9DC2A0E294}" srcId="{1D45BF5E-5988-2E45-A5D8-EE8B769B0C4E}" destId="{0687D3FD-C45F-0646-98DD-19A95C4460E5}" srcOrd="0" destOrd="0" parTransId="{B764ECFC-426F-F047-A2FE-749BE1A64F63}" sibTransId="{A24EBFCC-8D26-D940-9539-C8E6D7C51AC3}"/>
    <dgm:cxn modelId="{C737529D-7660-204D-BF94-5F1863D12E29}" srcId="{0687D3FD-C45F-0646-98DD-19A95C4460E5}" destId="{0FEC6F61-8AE6-084A-A0B4-32E3CDA2C9AF}" srcOrd="1" destOrd="0" parTransId="{C28AB973-A262-5448-91D6-9FA621E0C2B6}" sibTransId="{FADC198F-106B-3645-9629-DB6DDCE74E0F}"/>
    <dgm:cxn modelId="{7E20C2DA-357E-514A-B81A-FA5AFE8609AF}" type="presParOf" srcId="{2FABEBA3-9BF7-1C47-A24A-BDF6EE476DCB}" destId="{86EE67F7-8A01-1546-B6DF-73D8FF521641}" srcOrd="0" destOrd="0" presId="urn:microsoft.com/office/officeart/2005/8/layout/lProcess3"/>
    <dgm:cxn modelId="{E6F07765-DCFE-AC48-8C29-16AE4562836A}" type="presParOf" srcId="{86EE67F7-8A01-1546-B6DF-73D8FF521641}" destId="{EE36EA3E-0DAC-B44B-B6AD-F396B6C5C569}" srcOrd="0" destOrd="0" presId="urn:microsoft.com/office/officeart/2005/8/layout/lProcess3"/>
    <dgm:cxn modelId="{0AAAE900-A1F2-D74E-A9B1-7BFD5235E75C}" type="presParOf" srcId="{86EE67F7-8A01-1546-B6DF-73D8FF521641}" destId="{4CE52D68-EA2F-C14B-8937-92A96F678043}" srcOrd="1" destOrd="0" presId="urn:microsoft.com/office/officeart/2005/8/layout/lProcess3"/>
    <dgm:cxn modelId="{44A4339B-795D-9747-B516-96A49E03506E}" type="presParOf" srcId="{86EE67F7-8A01-1546-B6DF-73D8FF521641}" destId="{D7794F5E-60D7-7948-B9EC-BD7907E73EE9}" srcOrd="2" destOrd="0" presId="urn:microsoft.com/office/officeart/2005/8/layout/lProcess3"/>
    <dgm:cxn modelId="{CD1BBE47-6E0C-9448-AF70-1C5EE55CDA27}" type="presParOf" srcId="{86EE67F7-8A01-1546-B6DF-73D8FF521641}" destId="{B573AE3C-3FB1-6A41-A3D6-43AFC8DDDA6F}" srcOrd="3" destOrd="0" presId="urn:microsoft.com/office/officeart/2005/8/layout/lProcess3"/>
    <dgm:cxn modelId="{20FD74DC-2176-0C4C-8C1C-36F6F1ABF7A2}" type="presParOf" srcId="{86EE67F7-8A01-1546-B6DF-73D8FF521641}" destId="{B394222A-CB6E-AC4A-9FBA-49BD96700A11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5BF5E-5988-2E45-A5D8-EE8B769B0C4E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FE1BD97-05C5-684E-A50F-CB5E82812D28}">
      <dgm:prSet phldrT="[Testo]"/>
      <dgm:spPr/>
      <dgm:t>
        <a:bodyPr/>
        <a:lstStyle/>
        <a:p>
          <a:r>
            <a:rPr lang="it-IT" dirty="0"/>
            <a:t>Project charter</a:t>
          </a:r>
        </a:p>
      </dgm:t>
    </dgm:pt>
    <dgm:pt modelId="{642F6867-FD7B-D040-9B04-B933E69DC046}" type="parTrans" cxnId="{045AB0A9-9A70-B44E-81E5-AE30C023C52B}">
      <dgm:prSet/>
      <dgm:spPr/>
      <dgm:t>
        <a:bodyPr/>
        <a:lstStyle/>
        <a:p>
          <a:endParaRPr lang="it-IT"/>
        </a:p>
      </dgm:t>
    </dgm:pt>
    <dgm:pt modelId="{3C2C7AB3-B430-A547-BB9A-4D53956B03CA}" type="sibTrans" cxnId="{045AB0A9-9A70-B44E-81E5-AE30C023C52B}">
      <dgm:prSet/>
      <dgm:spPr/>
      <dgm:t>
        <a:bodyPr/>
        <a:lstStyle/>
        <a:p>
          <a:endParaRPr lang="it-IT"/>
        </a:p>
      </dgm:t>
    </dgm:pt>
    <dgm:pt modelId="{36684309-54A2-874F-A6BC-31705DB28C55}">
      <dgm:prSet phldrT="[Testo]"/>
      <dgm:spPr/>
      <dgm:t>
        <a:bodyPr/>
        <a:lstStyle/>
        <a:p>
          <a:r>
            <a:rPr lang="it-IT" dirty="0"/>
            <a:t>CANVAS e Format PM2</a:t>
          </a:r>
        </a:p>
      </dgm:t>
    </dgm:pt>
    <dgm:pt modelId="{26A79A38-6897-054D-AA94-5145BD79EC53}" type="parTrans" cxnId="{B0158F24-2713-084C-83AC-80097968B97C}">
      <dgm:prSet/>
      <dgm:spPr/>
      <dgm:t>
        <a:bodyPr/>
        <a:lstStyle/>
        <a:p>
          <a:endParaRPr lang="it-IT"/>
        </a:p>
      </dgm:t>
    </dgm:pt>
    <dgm:pt modelId="{D39DC4D0-439F-1C4F-B729-50EC7D2508A3}" type="sibTrans" cxnId="{B0158F24-2713-084C-83AC-80097968B97C}">
      <dgm:prSet/>
      <dgm:spPr/>
      <dgm:t>
        <a:bodyPr/>
        <a:lstStyle/>
        <a:p>
          <a:endParaRPr lang="it-IT"/>
        </a:p>
      </dgm:t>
    </dgm:pt>
    <dgm:pt modelId="{11BA4096-75A8-F543-870F-DD195FA0EA9B}">
      <dgm:prSet phldrT="[Testo]"/>
      <dgm:spPr/>
      <dgm:t>
        <a:bodyPr/>
        <a:lstStyle/>
        <a:p>
          <a:r>
            <a:rPr lang="it-IT" dirty="0"/>
            <a:t>Esempio corso PM</a:t>
          </a:r>
        </a:p>
      </dgm:t>
    </dgm:pt>
    <dgm:pt modelId="{F0F3E24F-C434-9442-967D-A1820B1656E8}" type="parTrans" cxnId="{264D37B8-7D7E-4C43-A17D-F0C51E310F41}">
      <dgm:prSet/>
      <dgm:spPr/>
      <dgm:t>
        <a:bodyPr/>
        <a:lstStyle/>
        <a:p>
          <a:endParaRPr lang="it-IT"/>
        </a:p>
      </dgm:t>
    </dgm:pt>
    <dgm:pt modelId="{2D8FA57D-50CC-A141-98A6-94E8A4683576}" type="sibTrans" cxnId="{264D37B8-7D7E-4C43-A17D-F0C51E310F41}">
      <dgm:prSet/>
      <dgm:spPr/>
      <dgm:t>
        <a:bodyPr/>
        <a:lstStyle/>
        <a:p>
          <a:endParaRPr lang="it-IT"/>
        </a:p>
      </dgm:t>
    </dgm:pt>
    <dgm:pt modelId="{2FABEBA3-9BF7-1C47-A24A-BDF6EE476DCB}" type="pres">
      <dgm:prSet presAssocID="{1D45BF5E-5988-2E45-A5D8-EE8B769B0C4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A98410C3-E247-7848-B46F-A1F6E32BD402}" type="pres">
      <dgm:prSet presAssocID="{7FE1BD97-05C5-684E-A50F-CB5E82812D28}" presName="horFlow" presStyleCnt="0"/>
      <dgm:spPr/>
    </dgm:pt>
    <dgm:pt modelId="{05EEDF38-2811-374E-8CC4-B0BF270D4843}" type="pres">
      <dgm:prSet presAssocID="{7FE1BD97-05C5-684E-A50F-CB5E82812D28}" presName="bigChev" presStyleLbl="node1" presStyleIdx="0" presStyleCnt="1"/>
      <dgm:spPr/>
      <dgm:t>
        <a:bodyPr/>
        <a:lstStyle/>
        <a:p>
          <a:endParaRPr lang="it-IT"/>
        </a:p>
      </dgm:t>
    </dgm:pt>
    <dgm:pt modelId="{C4725A35-430D-F446-8D19-8C799CC873F9}" type="pres">
      <dgm:prSet presAssocID="{26A79A38-6897-054D-AA94-5145BD79EC53}" presName="parTrans" presStyleCnt="0"/>
      <dgm:spPr/>
    </dgm:pt>
    <dgm:pt modelId="{1A47E868-AE7E-B543-A6BB-325EAE8488A3}" type="pres">
      <dgm:prSet presAssocID="{36684309-54A2-874F-A6BC-31705DB28C55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977D7A-AE00-5E49-80B3-AA83D2C69EA0}" type="pres">
      <dgm:prSet presAssocID="{D39DC4D0-439F-1C4F-B729-50EC7D2508A3}" presName="sibTrans" presStyleCnt="0"/>
      <dgm:spPr/>
    </dgm:pt>
    <dgm:pt modelId="{3DE5E78D-657D-4B4D-A3B6-523074F1896F}" type="pres">
      <dgm:prSet presAssocID="{11BA4096-75A8-F543-870F-DD195FA0EA9B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0158F24-2713-084C-83AC-80097968B97C}" srcId="{7FE1BD97-05C5-684E-A50F-CB5E82812D28}" destId="{36684309-54A2-874F-A6BC-31705DB28C55}" srcOrd="0" destOrd="0" parTransId="{26A79A38-6897-054D-AA94-5145BD79EC53}" sibTransId="{D39DC4D0-439F-1C4F-B729-50EC7D2508A3}"/>
    <dgm:cxn modelId="{95CDD8CF-EBC2-174E-BDF6-076A6DD35C32}" type="presOf" srcId="{36684309-54A2-874F-A6BC-31705DB28C55}" destId="{1A47E868-AE7E-B543-A6BB-325EAE8488A3}" srcOrd="0" destOrd="0" presId="urn:microsoft.com/office/officeart/2005/8/layout/lProcess3"/>
    <dgm:cxn modelId="{AD4739A6-E35B-5047-AED3-A2F80945F848}" type="presOf" srcId="{11BA4096-75A8-F543-870F-DD195FA0EA9B}" destId="{3DE5E78D-657D-4B4D-A3B6-523074F1896F}" srcOrd="0" destOrd="0" presId="urn:microsoft.com/office/officeart/2005/8/layout/lProcess3"/>
    <dgm:cxn modelId="{264D37B8-7D7E-4C43-A17D-F0C51E310F41}" srcId="{7FE1BD97-05C5-684E-A50F-CB5E82812D28}" destId="{11BA4096-75A8-F543-870F-DD195FA0EA9B}" srcOrd="1" destOrd="0" parTransId="{F0F3E24F-C434-9442-967D-A1820B1656E8}" sibTransId="{2D8FA57D-50CC-A141-98A6-94E8A4683576}"/>
    <dgm:cxn modelId="{6F34B00F-0020-914A-B781-4C111CD9E476}" type="presOf" srcId="{1D45BF5E-5988-2E45-A5D8-EE8B769B0C4E}" destId="{2FABEBA3-9BF7-1C47-A24A-BDF6EE476DCB}" srcOrd="0" destOrd="0" presId="urn:microsoft.com/office/officeart/2005/8/layout/lProcess3"/>
    <dgm:cxn modelId="{A5BF1228-D46B-0448-9434-6A268E2E4D7A}" type="presOf" srcId="{7FE1BD97-05C5-684E-A50F-CB5E82812D28}" destId="{05EEDF38-2811-374E-8CC4-B0BF270D4843}" srcOrd="0" destOrd="0" presId="urn:microsoft.com/office/officeart/2005/8/layout/lProcess3"/>
    <dgm:cxn modelId="{045AB0A9-9A70-B44E-81E5-AE30C023C52B}" srcId="{1D45BF5E-5988-2E45-A5D8-EE8B769B0C4E}" destId="{7FE1BD97-05C5-684E-A50F-CB5E82812D28}" srcOrd="0" destOrd="0" parTransId="{642F6867-FD7B-D040-9B04-B933E69DC046}" sibTransId="{3C2C7AB3-B430-A547-BB9A-4D53956B03CA}"/>
    <dgm:cxn modelId="{1D9F85AF-9F3D-7440-B67E-B481DCA680F6}" type="presParOf" srcId="{2FABEBA3-9BF7-1C47-A24A-BDF6EE476DCB}" destId="{A98410C3-E247-7848-B46F-A1F6E32BD402}" srcOrd="0" destOrd="0" presId="urn:microsoft.com/office/officeart/2005/8/layout/lProcess3"/>
    <dgm:cxn modelId="{AA8AB222-8B41-F349-B4C4-9B4BCAE18360}" type="presParOf" srcId="{A98410C3-E247-7848-B46F-A1F6E32BD402}" destId="{05EEDF38-2811-374E-8CC4-B0BF270D4843}" srcOrd="0" destOrd="0" presId="urn:microsoft.com/office/officeart/2005/8/layout/lProcess3"/>
    <dgm:cxn modelId="{4DE34027-BB4D-2946-91D7-1F948D8DAA0B}" type="presParOf" srcId="{A98410C3-E247-7848-B46F-A1F6E32BD402}" destId="{C4725A35-430D-F446-8D19-8C799CC873F9}" srcOrd="1" destOrd="0" presId="urn:microsoft.com/office/officeart/2005/8/layout/lProcess3"/>
    <dgm:cxn modelId="{9E9614F7-BDAD-E341-86F9-45798EF4D36F}" type="presParOf" srcId="{A98410C3-E247-7848-B46F-A1F6E32BD402}" destId="{1A47E868-AE7E-B543-A6BB-325EAE8488A3}" srcOrd="2" destOrd="0" presId="urn:microsoft.com/office/officeart/2005/8/layout/lProcess3"/>
    <dgm:cxn modelId="{7F0369E0-7B51-264C-87FC-DE88952EDF86}" type="presParOf" srcId="{A98410C3-E247-7848-B46F-A1F6E32BD402}" destId="{C3977D7A-AE00-5E49-80B3-AA83D2C69EA0}" srcOrd="3" destOrd="0" presId="urn:microsoft.com/office/officeart/2005/8/layout/lProcess3"/>
    <dgm:cxn modelId="{8ECCC1DF-D635-FA46-8523-78563D89617A}" type="presParOf" srcId="{A98410C3-E247-7848-B46F-A1F6E32BD402}" destId="{3DE5E78D-657D-4B4D-A3B6-523074F1896F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45BF5E-5988-2E45-A5D8-EE8B769B0C4E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01DCA6C-F714-3547-8FCD-BA3AB98BA42D}">
      <dgm:prSet phldrT="[Testo]"/>
      <dgm:spPr/>
      <dgm:t>
        <a:bodyPr/>
        <a:lstStyle/>
        <a:p>
          <a:r>
            <a:rPr lang="it-IT" dirty="0"/>
            <a:t>Business case</a:t>
          </a:r>
        </a:p>
      </dgm:t>
    </dgm:pt>
    <dgm:pt modelId="{F4E304A7-05CC-4A49-9515-E4C4B2C4EA65}" type="parTrans" cxnId="{5448FFAB-902F-8F4F-9CDC-62D8E891D847}">
      <dgm:prSet/>
      <dgm:spPr/>
      <dgm:t>
        <a:bodyPr/>
        <a:lstStyle/>
        <a:p>
          <a:endParaRPr lang="it-IT"/>
        </a:p>
      </dgm:t>
    </dgm:pt>
    <dgm:pt modelId="{DC73755D-B297-C54D-B165-1AD8E0382FB6}" type="sibTrans" cxnId="{5448FFAB-902F-8F4F-9CDC-62D8E891D847}">
      <dgm:prSet/>
      <dgm:spPr/>
      <dgm:t>
        <a:bodyPr/>
        <a:lstStyle/>
        <a:p>
          <a:endParaRPr lang="it-IT"/>
        </a:p>
      </dgm:t>
    </dgm:pt>
    <dgm:pt modelId="{5B947269-EF9F-DA4E-A97F-37B8C141EE37}">
      <dgm:prSet phldrT="[Testo]"/>
      <dgm:spPr/>
      <dgm:t>
        <a:bodyPr/>
        <a:lstStyle/>
        <a:p>
          <a:r>
            <a:rPr lang="it-IT" dirty="0"/>
            <a:t>CANVAS e Format PM2</a:t>
          </a:r>
        </a:p>
      </dgm:t>
    </dgm:pt>
    <dgm:pt modelId="{24C757E9-7F4D-0E4E-BA8B-70FF0F39335C}" type="parTrans" cxnId="{D91F7623-80FF-5E4A-8F44-19F30A5C0DF7}">
      <dgm:prSet/>
      <dgm:spPr/>
      <dgm:t>
        <a:bodyPr/>
        <a:lstStyle/>
        <a:p>
          <a:endParaRPr lang="it-IT"/>
        </a:p>
      </dgm:t>
    </dgm:pt>
    <dgm:pt modelId="{E355163F-0699-C64C-91E1-C87257C6C75D}" type="sibTrans" cxnId="{D91F7623-80FF-5E4A-8F44-19F30A5C0DF7}">
      <dgm:prSet/>
      <dgm:spPr/>
      <dgm:t>
        <a:bodyPr/>
        <a:lstStyle/>
        <a:p>
          <a:endParaRPr lang="it-IT"/>
        </a:p>
      </dgm:t>
    </dgm:pt>
    <dgm:pt modelId="{C4788F70-94B7-A443-8073-F57672000A77}">
      <dgm:prSet phldrT="[Testo]"/>
      <dgm:spPr/>
      <dgm:t>
        <a:bodyPr/>
        <a:lstStyle/>
        <a:p>
          <a:r>
            <a:rPr lang="it-IT" dirty="0"/>
            <a:t>Esempio formazione</a:t>
          </a:r>
        </a:p>
      </dgm:t>
    </dgm:pt>
    <dgm:pt modelId="{DC5B94CF-AB9B-FA46-9390-2E05F0C4DFE6}" type="parTrans" cxnId="{B9D2E8B4-DD24-D44C-879D-D10914014693}">
      <dgm:prSet/>
      <dgm:spPr/>
      <dgm:t>
        <a:bodyPr/>
        <a:lstStyle/>
        <a:p>
          <a:endParaRPr lang="it-IT"/>
        </a:p>
      </dgm:t>
    </dgm:pt>
    <dgm:pt modelId="{3424CFF3-BA62-C24B-9316-48B6C74F3BB8}" type="sibTrans" cxnId="{B9D2E8B4-DD24-D44C-879D-D10914014693}">
      <dgm:prSet/>
      <dgm:spPr/>
      <dgm:t>
        <a:bodyPr/>
        <a:lstStyle/>
        <a:p>
          <a:endParaRPr lang="it-IT"/>
        </a:p>
      </dgm:t>
    </dgm:pt>
    <dgm:pt modelId="{2FABEBA3-9BF7-1C47-A24A-BDF6EE476DCB}" type="pres">
      <dgm:prSet presAssocID="{1D45BF5E-5988-2E45-A5D8-EE8B769B0C4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7543D82D-DE72-7946-AEB4-71FA71800348}" type="pres">
      <dgm:prSet presAssocID="{601DCA6C-F714-3547-8FCD-BA3AB98BA42D}" presName="horFlow" presStyleCnt="0"/>
      <dgm:spPr/>
    </dgm:pt>
    <dgm:pt modelId="{D8C72B2B-2012-FA4B-AD08-CD2E77157C49}" type="pres">
      <dgm:prSet presAssocID="{601DCA6C-F714-3547-8FCD-BA3AB98BA42D}" presName="bigChev" presStyleLbl="node1" presStyleIdx="0" presStyleCnt="1"/>
      <dgm:spPr/>
      <dgm:t>
        <a:bodyPr/>
        <a:lstStyle/>
        <a:p>
          <a:endParaRPr lang="it-IT"/>
        </a:p>
      </dgm:t>
    </dgm:pt>
    <dgm:pt modelId="{BA74E56D-90F2-3D46-9608-1EBA7179910A}" type="pres">
      <dgm:prSet presAssocID="{24C757E9-7F4D-0E4E-BA8B-70FF0F39335C}" presName="parTrans" presStyleCnt="0"/>
      <dgm:spPr/>
    </dgm:pt>
    <dgm:pt modelId="{4432BEDB-2C1D-324F-BF7A-317F6BE5809A}" type="pres">
      <dgm:prSet presAssocID="{5B947269-EF9F-DA4E-A97F-37B8C141EE37}" presName="node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28A089-AFAE-9842-8A9A-4ACE9EABB651}" type="pres">
      <dgm:prSet presAssocID="{E355163F-0699-C64C-91E1-C87257C6C75D}" presName="sibTrans" presStyleCnt="0"/>
      <dgm:spPr/>
    </dgm:pt>
    <dgm:pt modelId="{62B759D1-6114-2942-A96E-2B361F49A1E3}" type="pres">
      <dgm:prSet presAssocID="{C4788F70-94B7-A443-8073-F57672000A77}" presName="node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010897F-725C-8642-B613-8FA648A8FFA9}" type="presOf" srcId="{5B947269-EF9F-DA4E-A97F-37B8C141EE37}" destId="{4432BEDB-2C1D-324F-BF7A-317F6BE5809A}" srcOrd="0" destOrd="0" presId="urn:microsoft.com/office/officeart/2005/8/layout/lProcess3"/>
    <dgm:cxn modelId="{D4FCCE3F-C840-ED49-9981-D661D8779EF7}" type="presOf" srcId="{601DCA6C-F714-3547-8FCD-BA3AB98BA42D}" destId="{D8C72B2B-2012-FA4B-AD08-CD2E77157C49}" srcOrd="0" destOrd="0" presId="urn:microsoft.com/office/officeart/2005/8/layout/lProcess3"/>
    <dgm:cxn modelId="{D91F7623-80FF-5E4A-8F44-19F30A5C0DF7}" srcId="{601DCA6C-F714-3547-8FCD-BA3AB98BA42D}" destId="{5B947269-EF9F-DA4E-A97F-37B8C141EE37}" srcOrd="0" destOrd="0" parTransId="{24C757E9-7F4D-0E4E-BA8B-70FF0F39335C}" sibTransId="{E355163F-0699-C64C-91E1-C87257C6C75D}"/>
    <dgm:cxn modelId="{90A71ABB-EB8F-9443-85B8-B364D07413B0}" type="presOf" srcId="{C4788F70-94B7-A443-8073-F57672000A77}" destId="{62B759D1-6114-2942-A96E-2B361F49A1E3}" srcOrd="0" destOrd="0" presId="urn:microsoft.com/office/officeart/2005/8/layout/lProcess3"/>
    <dgm:cxn modelId="{6F34B00F-0020-914A-B781-4C111CD9E476}" type="presOf" srcId="{1D45BF5E-5988-2E45-A5D8-EE8B769B0C4E}" destId="{2FABEBA3-9BF7-1C47-A24A-BDF6EE476DCB}" srcOrd="0" destOrd="0" presId="urn:microsoft.com/office/officeart/2005/8/layout/lProcess3"/>
    <dgm:cxn modelId="{B9D2E8B4-DD24-D44C-879D-D10914014693}" srcId="{601DCA6C-F714-3547-8FCD-BA3AB98BA42D}" destId="{C4788F70-94B7-A443-8073-F57672000A77}" srcOrd="1" destOrd="0" parTransId="{DC5B94CF-AB9B-FA46-9390-2E05F0C4DFE6}" sibTransId="{3424CFF3-BA62-C24B-9316-48B6C74F3BB8}"/>
    <dgm:cxn modelId="{5448FFAB-902F-8F4F-9CDC-62D8E891D847}" srcId="{1D45BF5E-5988-2E45-A5D8-EE8B769B0C4E}" destId="{601DCA6C-F714-3547-8FCD-BA3AB98BA42D}" srcOrd="0" destOrd="0" parTransId="{F4E304A7-05CC-4A49-9515-E4C4B2C4EA65}" sibTransId="{DC73755D-B297-C54D-B165-1AD8E0382FB6}"/>
    <dgm:cxn modelId="{B68FFF53-F2DF-FC4D-ABDD-BC12E1318A9F}" type="presParOf" srcId="{2FABEBA3-9BF7-1C47-A24A-BDF6EE476DCB}" destId="{7543D82D-DE72-7946-AEB4-71FA71800348}" srcOrd="0" destOrd="0" presId="urn:microsoft.com/office/officeart/2005/8/layout/lProcess3"/>
    <dgm:cxn modelId="{B00954EF-1225-A744-BFAE-41F250288D30}" type="presParOf" srcId="{7543D82D-DE72-7946-AEB4-71FA71800348}" destId="{D8C72B2B-2012-FA4B-AD08-CD2E77157C49}" srcOrd="0" destOrd="0" presId="urn:microsoft.com/office/officeart/2005/8/layout/lProcess3"/>
    <dgm:cxn modelId="{73167198-FA47-6646-8928-971C8A473AAA}" type="presParOf" srcId="{7543D82D-DE72-7946-AEB4-71FA71800348}" destId="{BA74E56D-90F2-3D46-9608-1EBA7179910A}" srcOrd="1" destOrd="0" presId="urn:microsoft.com/office/officeart/2005/8/layout/lProcess3"/>
    <dgm:cxn modelId="{DDDD4BCC-7AF2-4049-AB59-64F86F9B6AFD}" type="presParOf" srcId="{7543D82D-DE72-7946-AEB4-71FA71800348}" destId="{4432BEDB-2C1D-324F-BF7A-317F6BE5809A}" srcOrd="2" destOrd="0" presId="urn:microsoft.com/office/officeart/2005/8/layout/lProcess3"/>
    <dgm:cxn modelId="{D202FEC9-0A0C-694B-9B6D-B5EEEF678A22}" type="presParOf" srcId="{7543D82D-DE72-7946-AEB4-71FA71800348}" destId="{E428A089-AFAE-9842-8A9A-4ACE9EABB651}" srcOrd="3" destOrd="0" presId="urn:microsoft.com/office/officeart/2005/8/layout/lProcess3"/>
    <dgm:cxn modelId="{0525C8D8-8E01-1242-8486-3FB75A98CFF5}" type="presParOf" srcId="{7543D82D-DE72-7946-AEB4-71FA71800348}" destId="{62B759D1-6114-2942-A96E-2B361F49A1E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3.jpe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>
            <p:custDataLst>
              <p:tags r:id="rId1"/>
            </p:custDataLst>
          </p:nvPr>
        </p:nvSpPr>
        <p:spPr>
          <a:xfrm>
            <a:off x="872" y="1297581"/>
            <a:ext cx="9165896" cy="280916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>
            <p:custDataLst>
              <p:tags r:id="rId2"/>
            </p:custDataLst>
          </p:nvPr>
        </p:nvSpPr>
        <p:spPr>
          <a:xfrm>
            <a:off x="0" y="4929294"/>
            <a:ext cx="9165896" cy="228758"/>
          </a:xfrm>
          <a:prstGeom prst="rect">
            <a:avLst/>
          </a:prstGeom>
          <a:solidFill>
            <a:srgbClr val="2D79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>
            <p:custDataLst>
              <p:tags r:id="rId3"/>
            </p:custDataLst>
          </p:nvPr>
        </p:nvSpPr>
        <p:spPr>
          <a:xfrm>
            <a:off x="872" y="3791060"/>
            <a:ext cx="9165896" cy="546917"/>
          </a:xfrm>
          <a:prstGeom prst="rect">
            <a:avLst/>
          </a:prstGeom>
          <a:solidFill>
            <a:srgbClr val="0048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13056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  <p:custDataLst>
              <p:tags r:id="rId5"/>
            </p:custDataLst>
          </p:nvPr>
        </p:nvSpPr>
        <p:spPr>
          <a:xfrm>
            <a:off x="514334" y="2364002"/>
            <a:ext cx="8440819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Sottotitolo della presentazione – Arial 30pt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  <p:custDataLst>
              <p:tags r:id="rId6"/>
            </p:custDataLst>
          </p:nvPr>
        </p:nvSpPr>
        <p:spPr>
          <a:xfrm>
            <a:off x="514334" y="3862373"/>
            <a:ext cx="8440818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ct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ct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ct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ct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ct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/>
              <a:t>Autore Dipartimento/Unità – Arial 18 pt</a:t>
            </a:r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  <p:custDataLst>
              <p:tags r:id="rId7"/>
            </p:custDataLst>
          </p:nvPr>
        </p:nvSpPr>
        <p:spPr>
          <a:xfrm>
            <a:off x="514334" y="1609751"/>
            <a:ext cx="8440819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 – Arial 30pt</a:t>
            </a:r>
          </a:p>
        </p:txBody>
      </p:sp>
      <p:pic>
        <p:nvPicPr>
          <p:cNvPr id="6" name="Immagine 5" descr="LogoENEAVettorialeneroVerticale.png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4" y="147081"/>
            <a:ext cx="2784516" cy="848361"/>
          </a:xfrm>
          <a:prstGeom prst="rect">
            <a:avLst/>
          </a:prstGeom>
        </p:spPr>
      </p:pic>
      <p:pic>
        <p:nvPicPr>
          <p:cNvPr id="2" name="Immagine 1" descr="BANNER.jpg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4469"/>
            <a:ext cx="9144000" cy="5791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  <p:custDataLst>
              <p:tags r:id="rId10"/>
            </p:custDataLst>
          </p:nvPr>
        </p:nvSpPr>
        <p:spPr>
          <a:xfrm>
            <a:off x="514350" y="3161098"/>
            <a:ext cx="8440738" cy="400110"/>
          </a:xfrm>
        </p:spPr>
        <p:txBody>
          <a:bodyPr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Luogo e data – Arial 20pt </a:t>
            </a:r>
          </a:p>
        </p:txBody>
      </p:sp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 – Arial 26pt 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413414" y="939800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/>
              <a:t>Titolo di secondo livello 20pt Arial bold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  <p:custDataLst>
              <p:tags r:id="rId4"/>
            </p:custDataLst>
          </p:nvPr>
        </p:nvSpPr>
        <p:spPr>
          <a:xfrm>
            <a:off x="413413" y="1513047"/>
            <a:ext cx="8229599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Corpo del testo 20pt Arial regular</a:t>
            </a:r>
          </a:p>
          <a:p>
            <a:pPr lvl="0"/>
            <a:r>
              <a:rPr lang="it-IT" err="1"/>
              <a:t>Lorem ipsum dolor sic amet</a:t>
            </a:r>
            <a:endParaRPr lang="it-IT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13413" y="2556815"/>
            <a:ext cx="8229599" cy="929485"/>
          </a:xfrm>
        </p:spPr>
        <p:txBody>
          <a:bodyPr wrap="square">
            <a:spAutoFit/>
          </a:bodyPr>
          <a:lstStyle>
            <a:lvl1pPr>
              <a:defRPr sz="1600" baseline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Lista 16pt Arial regular</a:t>
            </a:r>
          </a:p>
          <a:p>
            <a:pPr lvl="0"/>
            <a:r>
              <a:rPr lang="it-IT" err="1"/>
              <a:t>Lorem ipsum</a:t>
            </a:r>
            <a:endParaRPr lang="it-IT"/>
          </a:p>
          <a:p>
            <a:pPr lvl="0"/>
            <a:r>
              <a:rPr lang="it-IT" err="1"/>
              <a:t>Lorem ipusm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6">
            <a:extLst>
              <a:ext uri="{FF2B5EF4-FFF2-40B4-BE49-F238E27FC236}">
                <a16:creationId xmlns:a16="http://schemas.microsoft.com/office/drawing/2014/main" xmlns="" id="{BC17F0CE-6007-0644-BC6D-710E8B42A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7860" y="4836227"/>
            <a:ext cx="6600700" cy="27463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it-IT" dirty="0"/>
              <a:t>Corso di Project Management: quinta parte</a:t>
            </a:r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>
            <p:custDataLst>
              <p:tags r:id="rId1"/>
            </p:custDataLst>
          </p:nvPr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 – Arial 26pt 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413413" y="966144"/>
            <a:ext cx="8273387" cy="769441"/>
          </a:xfrm>
        </p:spPr>
        <p:txBody>
          <a:bodyPr wrap="square">
            <a:spAutoFit/>
          </a:bodyPr>
          <a:lstStyle>
            <a:lvl1pPr marL="457200" indent="-457200">
              <a:buFont typeface="+mj-lt"/>
              <a:buAutoNum type="arabicPeriod"/>
              <a:defRPr sz="2000" baseline="0"/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6">
            <a:extLst>
              <a:ext uri="{FF2B5EF4-FFF2-40B4-BE49-F238E27FC236}">
                <a16:creationId xmlns:a16="http://schemas.microsoft.com/office/drawing/2014/main" xmlns="" id="{BC17F0CE-6007-0644-BC6D-710E8B42A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7860" y="4836227"/>
            <a:ext cx="6600700" cy="27463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it-IT" dirty="0"/>
              <a:t>Corso di Project Management: quinta parte</a:t>
            </a:r>
          </a:p>
        </p:txBody>
      </p:sp>
    </p:spTree>
    <p:extLst>
      <p:ext uri="{BB962C8B-B14F-4D97-AF65-F5344CB8AC3E}">
        <p14:creationId xmlns:p14="http://schemas.microsoft.com/office/powerpoint/2010/main" val="30140076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it-IT"/>
              <a:t>Testo</a:t>
            </a:r>
          </a:p>
        </p:txBody>
      </p:sp>
      <p:sp>
        <p:nvSpPr>
          <p:cNvPr id="5" name="Segnaposto tabella 4"/>
          <p:cNvSpPr>
            <a:spLocks noGrp="1"/>
          </p:cNvSpPr>
          <p:nvPr>
            <p:ph type="tbl" sz="quarter" idx="13" hasCustomPrompt="1"/>
          </p:nvPr>
        </p:nvSpPr>
        <p:spPr>
          <a:xfrm>
            <a:off x="457200" y="1871663"/>
            <a:ext cx="8185150" cy="2441575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</a:lstStyle>
          <a:p>
            <a:r>
              <a:rPr lang="it-IT"/>
              <a:t>Cliccare sull’icona per inserire la tabella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piè di pagina 6">
            <a:extLst>
              <a:ext uri="{FF2B5EF4-FFF2-40B4-BE49-F238E27FC236}">
                <a16:creationId xmlns:a16="http://schemas.microsoft.com/office/drawing/2014/main" xmlns="" id="{A7A3144D-C0CF-6F4B-B628-D90F3E950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7860" y="4767264"/>
            <a:ext cx="6600700" cy="27463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it-IT" dirty="0"/>
              <a:t>Corso di Project Management: quinta parte</a:t>
            </a:r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134549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Titolo della slide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8" y="1151335"/>
            <a:ext cx="4041775" cy="479822"/>
          </a:xfrm>
          <a:solidFill>
            <a:srgbClr val="004884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piè di pagina 6">
            <a:extLst>
              <a:ext uri="{FF2B5EF4-FFF2-40B4-BE49-F238E27FC236}">
                <a16:creationId xmlns:a16="http://schemas.microsoft.com/office/drawing/2014/main" xmlns="" id="{F2C03BC7-FD7A-8542-9C82-E47FF331C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7860" y="4767264"/>
            <a:ext cx="6600700" cy="27463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it-IT" dirty="0"/>
              <a:t>Corso di Project Management: quinta parte</a:t>
            </a:r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3087476" y="566673"/>
            <a:ext cx="3240000" cy="3240000"/>
          </a:xfrm>
          <a:prstGeom prst="ellipse">
            <a:avLst/>
          </a:prstGeom>
          <a:solidFill>
            <a:srgbClr val="0048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2471650"/>
            <a:ext cx="9144000" cy="68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857328" y="1287698"/>
            <a:ext cx="3700296" cy="1175706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Autore e </a:t>
            </a:r>
          </a:p>
          <a:p>
            <a:pPr lvl="0"/>
            <a:r>
              <a:rPr lang="it-IT"/>
              <a:t>contatti</a:t>
            </a:r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926"/>
            <a:ext cx="9144000" cy="5791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E7BF54FC-4815-194A-960D-387FC79CB9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4560" y="4813300"/>
            <a:ext cx="66040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414" y="794113"/>
            <a:ext cx="8229600" cy="380882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7EF1-1FBF-AC4F-9274-8E597A462F5A}" type="datetimeFigureOut">
              <a:rPr lang="it-IT" smtClean="0"/>
              <a:t>04/05/2020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2364-CBF1-FB44-A4AE-07A465E5B79F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9E5ADCB8-03BB-3646-96D2-C643A86A6C5D}"/>
              </a:ext>
            </a:extLst>
          </p:cNvPr>
          <p:cNvSpPr/>
          <p:nvPr userDrawn="1"/>
        </p:nvSpPr>
        <p:spPr>
          <a:xfrm>
            <a:off x="0" y="1"/>
            <a:ext cx="9144000" cy="788306"/>
          </a:xfrm>
          <a:prstGeom prst="rect">
            <a:avLst/>
          </a:prstGeom>
          <a:solidFill>
            <a:srgbClr val="003A6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364A5681-4AB3-074F-869A-DD06A065D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414" y="177838"/>
            <a:ext cx="8229600" cy="400110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 – </a:t>
            </a:r>
            <a:r>
              <a:rPr lang="it-IT" dirty="0" err="1"/>
              <a:t>Arial</a:t>
            </a:r>
            <a:r>
              <a:rPr lang="it-IT" dirty="0"/>
              <a:t> 26pt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395A52AF-D4B7-7F4F-A240-A8604A3A1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4560" y="4813300"/>
            <a:ext cx="66040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3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413414" y="284590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413414" y="794113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138560" y="4767264"/>
            <a:ext cx="54824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pic>
        <p:nvPicPr>
          <p:cNvPr id="4" name="Immagine 3" descr="LogoENEA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59472"/>
            <a:ext cx="936564" cy="2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53" r:id="rId5"/>
    <p:sldLayoutId id="2147483661" r:id="rId6"/>
    <p:sldLayoutId id="2147483664" r:id="rId7"/>
  </p:sldLayoutIdLst>
  <p:transition/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supsi.ch/cms/pmforum/wp-content/uploads/sites/23/2017/10/WEBINAR-18-gen-17-SUPSI-La-rabbia-organizzativa_-un-valore-di-successo.pdf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t=47s&amp;v=Wvi29yVXf1c" TargetMode="External"/><Relationship Id="rId5" Type="http://schemas.openxmlformats.org/officeDocument/2006/relationships/hyperlink" Target="http://www2.supsi.ch/cms/pmforum/wp-content/uploads/sites/23/2017/10/Slide-WEBINAR-SUPSI-Le-Forme-della-rabbia-24-febbraio-2017.pdf" TargetMode="External"/><Relationship Id="rId4" Type="http://schemas.openxmlformats.org/officeDocument/2006/relationships/hyperlink" Target="https://www.youtube.com/watch?t=90s&amp;v=YGVeihitUL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Bias_(psicologia)" TargetMode="External"/><Relationship Id="rId7" Type="http://schemas.openxmlformats.org/officeDocument/2006/relationships/image" Target="../media/image18.tiff"/><Relationship Id="rId2" Type="http://schemas.openxmlformats.org/officeDocument/2006/relationships/hyperlink" Target="https://orizzonte48.blogspot.com/2015/11/leffetto-dunning-kruger-e-lincompetenza.html?m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Autostima" TargetMode="External"/><Relationship Id="rId5" Type="http://schemas.openxmlformats.org/officeDocument/2006/relationships/hyperlink" Target="https://it.wikipedia.org/wiki/Metacognizione" TargetMode="External"/><Relationship Id="rId4" Type="http://schemas.openxmlformats.org/officeDocument/2006/relationships/hyperlink" Target="https://it.wikipedia.org/wiki/Autovalutazion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amazon.com/Crucial-Conversations-Talking-Stakes-Second/dp/B009S8GO14/ref=sr_1_1?crid=UN825KP3OHQK&amp;dchild=1&amp;keywords=crucial+conversations&amp;qid=1587925474&amp;s=books&amp;sprefix=crucial+,aps,246&amp;sr=1-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LbCRx1UbWY" TargetMode="External"/><Relationship Id="rId2" Type="http://schemas.openxmlformats.org/officeDocument/2006/relationships/hyperlink" Target="https://www.youtube.com/watch?v=WFc08j9eor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togg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atlantelavoro.inapp.org/atlante_lavoro.php#settore06" TargetMode="External"/><Relationship Id="rId13" Type="http://schemas.openxmlformats.org/officeDocument/2006/relationships/hyperlink" Target="https://atlantelavoro.inapp.org/atlante_lavoro.php#settore11" TargetMode="External"/><Relationship Id="rId18" Type="http://schemas.openxmlformats.org/officeDocument/2006/relationships/hyperlink" Target="https://atlantelavoro.inapp.org/atlante_lavoro.php#settore16" TargetMode="External"/><Relationship Id="rId26" Type="http://schemas.openxmlformats.org/officeDocument/2006/relationships/hyperlink" Target="https://atlantelavoro.inapp.org/atlante_lavoro.php#settore24" TargetMode="External"/><Relationship Id="rId3" Type="http://schemas.openxmlformats.org/officeDocument/2006/relationships/hyperlink" Target="https://atlantelavoro.inapp.org/atlante_lavoro.php#settore01" TargetMode="External"/><Relationship Id="rId21" Type="http://schemas.openxmlformats.org/officeDocument/2006/relationships/hyperlink" Target="https://atlantelavoro.inapp.org/atlante_lavoro.php#settore19" TargetMode="External"/><Relationship Id="rId7" Type="http://schemas.openxmlformats.org/officeDocument/2006/relationships/hyperlink" Target="https://atlantelavoro.inapp.org/atlante_lavoro.php#settore05" TargetMode="External"/><Relationship Id="rId12" Type="http://schemas.openxmlformats.org/officeDocument/2006/relationships/hyperlink" Target="https://atlantelavoro.inapp.org/atlante_lavoro.php#settore10" TargetMode="External"/><Relationship Id="rId17" Type="http://schemas.openxmlformats.org/officeDocument/2006/relationships/hyperlink" Target="https://atlantelavoro.inapp.org/atlante_lavoro.php#settore15" TargetMode="External"/><Relationship Id="rId25" Type="http://schemas.openxmlformats.org/officeDocument/2006/relationships/hyperlink" Target="https://atlantelavoro.inapp.org/atlante_lavoro.php#settore23" TargetMode="External"/><Relationship Id="rId2" Type="http://schemas.openxmlformats.org/officeDocument/2006/relationships/hyperlink" Target="https://atlantelavoro.inapp.org/atlante_lavoro.php" TargetMode="External"/><Relationship Id="rId16" Type="http://schemas.openxmlformats.org/officeDocument/2006/relationships/hyperlink" Target="https://atlantelavoro.inapp.org/atlante_lavoro.php#settore14" TargetMode="External"/><Relationship Id="rId20" Type="http://schemas.openxmlformats.org/officeDocument/2006/relationships/hyperlink" Target="https://atlantelavoro.inapp.org/atlante_lavoro.php#settore1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lantelavoro.inapp.org/atlante_lavoro.php#settore04" TargetMode="External"/><Relationship Id="rId11" Type="http://schemas.openxmlformats.org/officeDocument/2006/relationships/hyperlink" Target="https://atlantelavoro.inapp.org/atlante_lavoro.php#settore09" TargetMode="External"/><Relationship Id="rId24" Type="http://schemas.openxmlformats.org/officeDocument/2006/relationships/hyperlink" Target="https://atlantelavoro.inapp.org/atlante_lavoro.php#settore22" TargetMode="External"/><Relationship Id="rId5" Type="http://schemas.openxmlformats.org/officeDocument/2006/relationships/hyperlink" Target="https://atlantelavoro.inapp.org/atlante_lavoro.php#settore03" TargetMode="External"/><Relationship Id="rId15" Type="http://schemas.openxmlformats.org/officeDocument/2006/relationships/hyperlink" Target="https://atlantelavoro.inapp.org/atlante_lavoro.php#settore13" TargetMode="External"/><Relationship Id="rId23" Type="http://schemas.openxmlformats.org/officeDocument/2006/relationships/hyperlink" Target="https://atlantelavoro.inapp.org/atlante_lavoro.php#settore21" TargetMode="External"/><Relationship Id="rId10" Type="http://schemas.openxmlformats.org/officeDocument/2006/relationships/hyperlink" Target="https://atlantelavoro.inapp.org/atlante_lavoro.php#settore08" TargetMode="External"/><Relationship Id="rId19" Type="http://schemas.openxmlformats.org/officeDocument/2006/relationships/hyperlink" Target="https://atlantelavoro.inapp.org/atlante_lavoro.php#settore17" TargetMode="External"/><Relationship Id="rId4" Type="http://schemas.openxmlformats.org/officeDocument/2006/relationships/hyperlink" Target="https://atlantelavoro.inapp.org/atlante_lavoro.php#settore02" TargetMode="External"/><Relationship Id="rId9" Type="http://schemas.openxmlformats.org/officeDocument/2006/relationships/hyperlink" Target="https://atlantelavoro.inapp.org/atlante_lavoro.php#settore07" TargetMode="External"/><Relationship Id="rId14" Type="http://schemas.openxmlformats.org/officeDocument/2006/relationships/hyperlink" Target="https://atlantelavoro.inapp.org/atlante_lavoro.php#settore12" TargetMode="External"/><Relationship Id="rId22" Type="http://schemas.openxmlformats.org/officeDocument/2006/relationships/hyperlink" Target="https://atlantelavoro.inapp.org/atlante_lavoro.php#settore20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hyperlink" Target="https://www.intranet.enea.it/documenti/format-presentazioni-enea/format-presentazioni" TargetMode="Externa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mailto:anna.moreno@enea.it" TargetMode="Externa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cawemo.com/share/53df9d57-d9e9-4060-9bfe-bb56462c209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320040" y="2364002"/>
            <a:ext cx="8635113" cy="430887"/>
          </a:xfrm>
        </p:spPr>
        <p:txBody>
          <a:bodyPr/>
          <a:lstStyle/>
          <a:p>
            <a:r>
              <a:rPr lang="it-IT" dirty="0"/>
              <a:t>Alcune lezioni apprese e alcuni </a:t>
            </a:r>
            <a:r>
              <a:rPr lang="it-IT" dirty="0" err="1"/>
              <a:t>tools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Anna Moreno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Corso di </a:t>
            </a:r>
            <a:r>
              <a:rPr lang="it-IT" dirty="0" err="1"/>
              <a:t>project</a:t>
            </a:r>
            <a:r>
              <a:rPr lang="it-IT" dirty="0"/>
              <a:t> management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#iorestoacasa2020</a:t>
            </a:r>
          </a:p>
        </p:txBody>
      </p:sp>
    </p:spTree>
    <p:extLst>
      <p:ext uri="{BB962C8B-B14F-4D97-AF65-F5344CB8AC3E}">
        <p14:creationId xmlns:p14="http://schemas.microsoft.com/office/powerpoint/2010/main" val="42675148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933388-0923-0D42-96C7-6B6FDC186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162450"/>
            <a:ext cx="8229600" cy="430887"/>
          </a:xfrm>
        </p:spPr>
        <p:txBody>
          <a:bodyPr/>
          <a:lstStyle/>
          <a:p>
            <a:r>
              <a:rPr lang="it-IT" sz="2800" dirty="0"/>
              <a:t>Motivi per cui una riunione può andare male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834C819-AFA8-054C-8717-32728AB21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10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BA66E774-8DDB-F14B-AB28-A384821BD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2ADDF17-BEF4-814B-A1E4-4B8421ADB90E}"/>
              </a:ext>
            </a:extLst>
          </p:cNvPr>
          <p:cNvSpPr txBox="1"/>
          <p:nvPr/>
        </p:nvSpPr>
        <p:spPr>
          <a:xfrm>
            <a:off x="320980" y="995529"/>
            <a:ext cx="3680460" cy="1938992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Distrarre e interrompere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Essere in disaccordo su tutto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Difendere e attaccare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Dominare e monopolizzare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Deviare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CEB45068-ACEC-F640-9B47-F5C049A463A4}"/>
              </a:ext>
            </a:extLst>
          </p:cNvPr>
          <p:cNvSpPr txBox="1"/>
          <p:nvPr/>
        </p:nvSpPr>
        <p:spPr>
          <a:xfrm>
            <a:off x="159105" y="2967381"/>
            <a:ext cx="7471802" cy="738664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sz="1600" dirty="0"/>
              <a:t>Documento «gli undici motivi che possono rovinare una riunione» lo trovate su  </a:t>
            </a:r>
            <a:r>
              <a:rPr lang="it-IT" sz="1600" dirty="0" err="1"/>
              <a:t>own</a:t>
            </a:r>
            <a:r>
              <a:rPr lang="it-IT" sz="1600" dirty="0"/>
              <a:t> </a:t>
            </a:r>
            <a:r>
              <a:rPr lang="it-IT" sz="1600" dirty="0" err="1"/>
              <a:t>cloud</a:t>
            </a:r>
            <a:r>
              <a:rPr lang="it-IT" sz="1600" dirty="0"/>
              <a:t> nella cartella PM-SKI e si chiama:</a:t>
            </a:r>
            <a:br>
              <a:rPr lang="it-IT" sz="1600" dirty="0"/>
            </a:br>
            <a:r>
              <a:rPr lang="it-IT" sz="1600" dirty="0"/>
              <a:t>PM-PIA-003 motivi per cui le riunioni vanno male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71A4A232-8A91-034D-A745-5B5893B57FCF}"/>
              </a:ext>
            </a:extLst>
          </p:cNvPr>
          <p:cNvSpPr txBox="1"/>
          <p:nvPr/>
        </p:nvSpPr>
        <p:spPr>
          <a:xfrm>
            <a:off x="4349640" y="1162868"/>
            <a:ext cx="3680460" cy="166199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it-IT" dirty="0"/>
              <a:t>Dividere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it-IT" dirty="0"/>
              <a:t>Deridere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it-IT" dirty="0"/>
              <a:t>Insinuare il dubbio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it-IT" dirty="0"/>
              <a:t>Mostrare finto apprezzamento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it-IT" dirty="0"/>
              <a:t>Surriscaldare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it-IT" dirty="0"/>
              <a:t>Flocculare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A27F3BD7-0B36-D943-805B-3CA8044A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870" y="3232653"/>
            <a:ext cx="2882075" cy="153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23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xmlns="" id="{6A7424D8-A336-1D45-BBE4-326D74E6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14" y="794113"/>
            <a:ext cx="8229600" cy="292387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17 motivi per scoraggiare il lavoro di gruppo:</a:t>
            </a:r>
          </a:p>
          <a:p>
            <a:r>
              <a:rPr lang="it-IT" dirty="0"/>
              <a:t>Arrivare tardi o andare via presto</a:t>
            </a:r>
          </a:p>
          <a:p>
            <a:r>
              <a:rPr lang="it-IT" dirty="0"/>
              <a:t>Non leggere i documenti</a:t>
            </a:r>
          </a:p>
          <a:p>
            <a:r>
              <a:rPr lang="it-IT" dirty="0"/>
              <a:t>Rimettere in discussione quanto precedentemente deciso</a:t>
            </a:r>
          </a:p>
          <a:p>
            <a:r>
              <a:rPr lang="it-IT" dirty="0"/>
              <a:t>Dire che non si è in grado di prendere decisioni</a:t>
            </a:r>
          </a:p>
          <a:p>
            <a:r>
              <a:rPr lang="it-IT" dirty="0"/>
              <a:t>Rifiutarsi di prendere decisioni via e-mail obbligando a decidere tutto durante la riunione</a:t>
            </a:r>
          </a:p>
          <a:p>
            <a:r>
              <a:rPr lang="it-IT" dirty="0"/>
              <a:t>….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F5020E05-2C6C-F243-86D9-F07B891D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2364-CBF1-FB44-A4AE-07A465E5B79F}" type="slidenum">
              <a:rPr lang="it-IT" smtClean="0"/>
              <a:t>11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EA8BD1DA-2C78-7043-BF31-8393BD0B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scoraggiare un gruppo di lavoro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1D47EAC1-76E2-5E49-BEAF-DCCBCF935392}"/>
              </a:ext>
            </a:extLst>
          </p:cNvPr>
          <p:cNvSpPr/>
          <p:nvPr/>
        </p:nvSpPr>
        <p:spPr>
          <a:xfrm>
            <a:off x="413414" y="3835306"/>
            <a:ext cx="5005291" cy="702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/>
              <a:t>Il documento completo dei 17 motivi si trova nella cartella PM-SKI e si chiama </a:t>
            </a:r>
            <a:br>
              <a:rPr lang="it-IT" sz="1600" dirty="0"/>
            </a:br>
            <a:r>
              <a:rPr lang="it-IT" sz="1600" dirty="0"/>
              <a:t>PM-AVV-006 Scoraggiare il lavoro di gruppo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D5B7BA6C-C038-2A47-B91A-A94D6A6B0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288" y="3081209"/>
            <a:ext cx="2950935" cy="221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2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46566C0-2C2E-114A-85FE-EE41568F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Gestione della rabbia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0AE9C62-86D4-0547-8A32-0B040BA71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12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1FECC424-3C36-C740-BAFB-358EC79B5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9726101-6DBE-5441-BC81-8DE494675C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5740" y="926147"/>
            <a:ext cx="4331970" cy="338296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6D3FFE74-4974-2F4E-A26E-F49B65B8A630}"/>
              </a:ext>
            </a:extLst>
          </p:cNvPr>
          <p:cNvSpPr/>
          <p:nvPr/>
        </p:nvSpPr>
        <p:spPr>
          <a:xfrm>
            <a:off x="4537710" y="169726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it-IT" u="sng" dirty="0">
                <a:solidFill>
                  <a:srgbClr val="3B3C48"/>
                </a:solidFill>
                <a:latin typeface="Arial" panose="020B0604020202020204" pitchFamily="34" charset="0"/>
                <a:hlinkClick r:id="rId3"/>
              </a:rPr>
              <a:t>La rabbia organizzativa: un valore di successo</a:t>
            </a:r>
            <a:r>
              <a:rPr lang="it-IT" dirty="0">
                <a:solidFill>
                  <a:srgbClr val="3B3C48"/>
                </a:solidFill>
                <a:latin typeface="Arial" panose="020B0604020202020204" pitchFamily="34" charset="0"/>
              </a:rPr>
              <a:t> – </a:t>
            </a:r>
            <a:r>
              <a:rPr lang="it-IT" u="sng" dirty="0">
                <a:solidFill>
                  <a:srgbClr val="3B3C48"/>
                </a:solidFill>
                <a:latin typeface="Arial" panose="020B0604020202020204" pitchFamily="34" charset="0"/>
                <a:hlinkClick r:id="rId4"/>
              </a:rPr>
              <a:t>Video</a:t>
            </a:r>
            <a:endParaRPr lang="it-IT" dirty="0">
              <a:solidFill>
                <a:srgbClr val="3B3C48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it-IT" u="sng" dirty="0">
                <a:solidFill>
                  <a:srgbClr val="3B3C48"/>
                </a:solidFill>
                <a:latin typeface="Arial" panose="020B0604020202020204" pitchFamily="34" charset="0"/>
                <a:hlinkClick r:id="rId5"/>
              </a:rPr>
              <a:t>Le forme della rabbia conoscerle per governarle con successo</a:t>
            </a:r>
            <a:r>
              <a:rPr lang="it-IT" dirty="0">
                <a:solidFill>
                  <a:srgbClr val="3B3C48"/>
                </a:solidFill>
                <a:latin typeface="Arial" panose="020B0604020202020204" pitchFamily="34" charset="0"/>
              </a:rPr>
              <a:t> – </a:t>
            </a:r>
            <a:r>
              <a:rPr lang="it-IT" u="sng" dirty="0">
                <a:solidFill>
                  <a:srgbClr val="3B3C48"/>
                </a:solidFill>
                <a:latin typeface="Arial" panose="020B0604020202020204" pitchFamily="34" charset="0"/>
                <a:hlinkClick r:id="rId6"/>
              </a:rPr>
              <a:t>Video</a:t>
            </a:r>
            <a:endParaRPr lang="it-IT" b="0" i="0" dirty="0">
              <a:solidFill>
                <a:srgbClr val="3B3C48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7C381C52-E322-3D44-BC7C-74FFF639607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739101" y="3274740"/>
            <a:ext cx="38004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476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F5B200B-3A6F-C24C-B0F3-0E02E8D4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Non farsi buttare giù </a:t>
            </a:r>
            <a:r>
              <a:rPr lang="it-IT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dall’incompetenza livorosa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D3066DA-3201-CB44-B1D4-4255B0F92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13" y="786329"/>
            <a:ext cx="8229600" cy="707886"/>
          </a:xfrm>
        </p:spPr>
        <p:txBody>
          <a:bodyPr/>
          <a:lstStyle/>
          <a:p>
            <a:r>
              <a:rPr lang="it-IT" dirty="0"/>
              <a:t>L'EFFETTO DUNNING-KRUGER E L'INCOMPETENZA LIVOROSA CHE LEGITTIMA IL POTERE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6773C0D-776C-8F4A-B056-96ABABF4EA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149" y="1513047"/>
            <a:ext cx="7999411" cy="3096232"/>
          </a:xfrm>
        </p:spPr>
        <p:txBody>
          <a:bodyPr/>
          <a:lstStyle/>
          <a:p>
            <a:r>
              <a:rPr lang="it-IT" sz="1600" dirty="0"/>
              <a:t>L'</a:t>
            </a:r>
            <a:r>
              <a:rPr lang="it-IT" sz="1600" b="1" dirty="0"/>
              <a:t>effetto </a:t>
            </a:r>
            <a:r>
              <a:rPr lang="it-IT" sz="1600" b="1" dirty="0" err="1"/>
              <a:t>Dunning</a:t>
            </a:r>
            <a:r>
              <a:rPr lang="it-IT" sz="1600" b="1" dirty="0"/>
              <a:t>–Kruger</a:t>
            </a:r>
            <a:r>
              <a:rPr lang="it-IT" sz="1600" dirty="0"/>
              <a:t> è una </a:t>
            </a:r>
            <a:r>
              <a:rPr lang="it-IT" sz="1600" dirty="0">
                <a:hlinkClick r:id="rId3" tooltip="Bias (psicologia)"/>
              </a:rPr>
              <a:t>distorsione cognitiva</a:t>
            </a:r>
            <a:r>
              <a:rPr lang="it-IT" sz="1600" dirty="0"/>
              <a:t> a causa della quale </a:t>
            </a:r>
            <a:r>
              <a:rPr lang="it-IT" sz="1600" b="1" dirty="0"/>
              <a:t>individui inesperti tendono a </a:t>
            </a:r>
            <a:r>
              <a:rPr lang="it-IT" sz="1600" b="1" dirty="0">
                <a:hlinkClick r:id="rId4" tooltip="Autovalutazione"/>
              </a:rPr>
              <a:t>sopravvalutarsi</a:t>
            </a:r>
            <a:r>
              <a:rPr lang="it-IT" sz="1600" dirty="0"/>
              <a:t>, giudicando, a torto, le proprie abilità come superiori alla media.</a:t>
            </a:r>
          </a:p>
          <a:p>
            <a:r>
              <a:rPr lang="it-IT" sz="1600" dirty="0"/>
              <a:t>Questa distorsione viene attribuita all'incapacità </a:t>
            </a:r>
            <a:r>
              <a:rPr lang="it-IT" sz="1600" dirty="0">
                <a:hlinkClick r:id="rId5" tooltip="Metacognizione"/>
              </a:rPr>
              <a:t>metacognitiva</a:t>
            </a:r>
            <a:r>
              <a:rPr lang="it-IT" sz="1600" dirty="0"/>
              <a:t>, da parte di chi non è esperto in una materia, di riconoscere i propri limiti ed errori.</a:t>
            </a:r>
            <a:r>
              <a:rPr lang="it-IT" sz="1600" baseline="30000" dirty="0"/>
              <a:t> </a:t>
            </a:r>
            <a:r>
              <a:rPr lang="it-IT" sz="1600" dirty="0"/>
              <a:t>Il possesso di una reale competenza, al contrario, può produrre la distorsione inversa, con un'affievolita percezione della propria competenza e una diminuzione della </a:t>
            </a:r>
            <a:r>
              <a:rPr lang="it-IT" sz="1600" dirty="0">
                <a:hlinkClick r:id="rId6" tooltip="Autostima"/>
              </a:rPr>
              <a:t>fiducia in sé stessi</a:t>
            </a:r>
            <a:r>
              <a:rPr lang="it-IT" sz="1600" dirty="0"/>
              <a:t>, poiché individui competenti sarebbero portati a vedere negli altri un grado di comprensione equivalente al proprio. David </a:t>
            </a:r>
            <a:r>
              <a:rPr lang="it-IT" sz="1600" dirty="0" err="1"/>
              <a:t>Dunning</a:t>
            </a:r>
            <a:r>
              <a:rPr lang="it-IT" sz="1600" dirty="0"/>
              <a:t> e Justin Kruger, della Cornell University, hanno tratto la conclusione che: "l'errore di valutazione dell'incompetente deriva da un giudizio errato sul proprio conto, mentre quello di chi è altamente competente deriva da un equivoco sul conto degli altri".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A9D2744-19D9-674C-89B6-08E1B5747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13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EF23F9E-26BF-B043-8383-B1512147AC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826" y="1140272"/>
            <a:ext cx="1413575" cy="13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45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B656B36-EE4D-054F-B6C9-CDD72BE34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Imparare a gestire le conversazioni «cruciali»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DC6DEDE1-F2DD-AB49-A9D0-249267743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414" y="939800"/>
            <a:ext cx="8229600" cy="400110"/>
          </a:xfrm>
        </p:spPr>
        <p:txBody>
          <a:bodyPr/>
          <a:lstStyle/>
          <a:p>
            <a:r>
              <a:rPr lang="it-IT" b="0" dirty="0">
                <a:hlinkClick r:id="rId2"/>
              </a:rPr>
              <a:t>Crucial Conversations: Tools for Talking When Stakes Are High,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89AACA5-2112-564A-9043-8B0C355B32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400199"/>
            <a:ext cx="8229599" cy="3317831"/>
          </a:xfrm>
        </p:spPr>
        <p:txBody>
          <a:bodyPr/>
          <a:lstStyle/>
          <a:p>
            <a:pPr marL="0" indent="0">
              <a:buNone/>
            </a:pPr>
            <a:r>
              <a:rPr lang="it-IT" sz="1800" dirty="0"/>
              <a:t>Cominciare con il cuore: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Cosa realmente voglio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Cosa voglio per gli altri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Cosa voglio in termini di relazione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Come mi comporterei sei volessi veramente ottenere determinati risultati</a:t>
            </a:r>
          </a:p>
          <a:p>
            <a:pPr marL="0" indent="0">
              <a:buNone/>
            </a:pPr>
            <a:r>
              <a:rPr lang="it-IT" sz="1800" dirty="0"/>
              <a:t>Rimanere focalizzati sugli obiettivi decisi con il cuore definendo una </a:t>
            </a:r>
            <a:r>
              <a:rPr lang="it-IT" sz="1800" dirty="0" err="1"/>
              <a:t>roadmap</a:t>
            </a:r>
            <a:r>
              <a:rPr lang="it-IT" sz="1800" dirty="0"/>
              <a:t> per raggiungerli</a:t>
            </a:r>
          </a:p>
          <a:p>
            <a:pPr marL="0" indent="0">
              <a:buNone/>
            </a:pPr>
            <a:r>
              <a:rPr lang="it-IT" sz="1800" dirty="0"/>
              <a:t>Due sono gli strumenti utilizzati per scoraggiare: il silenzio e la violenza.</a:t>
            </a:r>
          </a:p>
          <a:p>
            <a:pPr marL="0" indent="0">
              <a:buNone/>
            </a:pPr>
            <a:r>
              <a:rPr lang="it-IT" sz="1800" dirty="0"/>
              <a:t>In questi casi bisogna riportare la conversazione su di un terreno propositivo evitando di cadere «in trappola»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A5F5F17-F170-6C41-8EB2-7567D5B20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14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1D13726C-8EB7-5447-9315-7DFCC743E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4EB2120-9333-B74B-91FC-8C71112E8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030" y="1408873"/>
            <a:ext cx="14859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842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84B662D-8E3F-5A44-B36B-A2763DB6D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Sette abitudini per persone molto efficienti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535B115-31E2-6044-A81E-D7830E9E47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956456"/>
            <a:ext cx="8229599" cy="769441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https://www.youtube.com/watch?v=WFc08j9eorQ</a:t>
            </a:r>
            <a:endParaRPr lang="it-IT" dirty="0"/>
          </a:p>
          <a:p>
            <a:r>
              <a:rPr lang="it-IT" dirty="0">
                <a:hlinkClick r:id="rId3"/>
              </a:rPr>
              <a:t>https://www.youtube.com/watch?v=5LbCRx1UbWY</a:t>
            </a:r>
            <a:endParaRPr lang="it-IT" dirty="0">
              <a:hlinkClick r:id="rId2"/>
            </a:endParaRP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1D21400F-9C25-0346-A132-E85446FD7B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3410" y="1794860"/>
            <a:ext cx="8229599" cy="338554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Stephen </a:t>
            </a:r>
            <a:r>
              <a:rPr lang="it-IT" dirty="0" err="1"/>
              <a:t>Covey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AC1CDF0-14CC-0448-883A-910049263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15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9DB949A3-40FC-D843-888B-9E6056AE8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CDB4424A-291C-2942-8D80-8FEFE3AE3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260" y="1823365"/>
            <a:ext cx="5263046" cy="291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613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DCAC8E-DACF-0342-8830-06EE52750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sette abitudini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1D7D65B-EFAB-7D45-99E6-E9ED048015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388" y="877594"/>
            <a:ext cx="5361222" cy="2680615"/>
          </a:xfrm>
        </p:spPr>
        <p:txBody>
          <a:bodyPr/>
          <a:lstStyle/>
          <a:p>
            <a:r>
              <a:rPr lang="it-IT" dirty="0"/>
              <a:t>Essere proattivi</a:t>
            </a:r>
          </a:p>
          <a:p>
            <a:r>
              <a:rPr lang="it-IT" dirty="0"/>
              <a:t>Cominciare con la fine in mente</a:t>
            </a:r>
          </a:p>
          <a:p>
            <a:r>
              <a:rPr lang="it-IT" dirty="0"/>
              <a:t>Dare una priorità alle cose</a:t>
            </a:r>
          </a:p>
          <a:p>
            <a:r>
              <a:rPr lang="it-IT" dirty="0"/>
              <a:t>Pensa ad una strategia «</a:t>
            </a:r>
            <a:r>
              <a:rPr lang="it-IT" dirty="0" err="1"/>
              <a:t>win</a:t>
            </a:r>
            <a:r>
              <a:rPr lang="it-IT" dirty="0"/>
              <a:t> to </a:t>
            </a:r>
            <a:r>
              <a:rPr lang="it-IT" dirty="0" err="1"/>
              <a:t>win</a:t>
            </a:r>
            <a:r>
              <a:rPr lang="it-IT" dirty="0"/>
              <a:t>»</a:t>
            </a:r>
          </a:p>
          <a:p>
            <a:r>
              <a:rPr lang="it-IT" dirty="0"/>
              <a:t>Comprendi gli altri per essere compreso</a:t>
            </a:r>
          </a:p>
          <a:p>
            <a:r>
              <a:rPr lang="it-IT" dirty="0"/>
              <a:t>Promuovi la sinergia</a:t>
            </a:r>
          </a:p>
          <a:p>
            <a:r>
              <a:rPr lang="it-IT" dirty="0"/>
              <a:t>Affila i tuoi strumenti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4E6F3FC-7F90-9047-B619-38FDE732E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16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2A553EDC-CB0B-2442-BFE3-E76FAABEB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93BAD3F7-BD47-3046-88D2-19FED9911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546" y="807838"/>
            <a:ext cx="3799454" cy="216424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3BFD3982-B5BD-8A4E-93A1-548FB0482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691" y="2972084"/>
            <a:ext cx="3323164" cy="21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762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2620A7C-4142-EB40-B338-11213F1C9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8561"/>
            <a:ext cx="8229600" cy="738664"/>
          </a:xfrm>
        </p:spPr>
        <p:txBody>
          <a:bodyPr/>
          <a:lstStyle/>
          <a:p>
            <a:r>
              <a:rPr lang="it-IT" sz="2400" dirty="0"/>
              <a:t>Abitudine 1: sii proattivo considerando solo le cose che dipendono da 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4200BC4-0D2A-3B45-9FCD-33417B03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17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9E646E4E-346F-E440-9786-71CEA6F14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45E892B-57D5-0F46-BD60-E3B51E65D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09" y="747225"/>
            <a:ext cx="5728528" cy="327597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B594EB1A-D29A-B144-9AC9-D49C4A4F3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210" y="3958039"/>
            <a:ext cx="3479248" cy="11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8840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B96F18-6D5F-0040-8A22-65662596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Abitudine 2: cominciare con la fine in mente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9CB390D-CFBD-104E-8536-72D88A095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414" y="788231"/>
            <a:ext cx="8229599" cy="1138773"/>
          </a:xfrm>
        </p:spPr>
        <p:txBody>
          <a:bodyPr/>
          <a:lstStyle/>
          <a:p>
            <a:r>
              <a:rPr lang="it-IT" dirty="0"/>
              <a:t>Cosa vuoi nella vita?</a:t>
            </a:r>
          </a:p>
          <a:p>
            <a:r>
              <a:rPr lang="it-IT" dirty="0"/>
              <a:t>Dove vorresti essere tra 5.10,15 anni?</a:t>
            </a:r>
          </a:p>
          <a:p>
            <a:r>
              <a:rPr lang="it-IT" dirty="0"/>
              <a:t>Focalizzati sulle cose cha hanno veramente valore per te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07CDD05-2430-4E4F-973E-A80FA2A53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18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FA4CB939-7344-4A45-AD55-FCB92084A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6B63140-22FA-B547-99A8-A1BD72405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6" y="1927004"/>
            <a:ext cx="4776801" cy="269731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254F3B5-E9A9-DB41-9C61-6DCF58BBC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947" y="2208246"/>
            <a:ext cx="4144380" cy="23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5373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EE57718-B4E6-2C49-B07E-4DD989E5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8561"/>
            <a:ext cx="8229600" cy="738664"/>
          </a:xfrm>
        </p:spPr>
        <p:txBody>
          <a:bodyPr/>
          <a:lstStyle/>
          <a:p>
            <a:r>
              <a:rPr lang="it-IT" sz="2400" dirty="0"/>
              <a:t>Seleziona cosa urgenti da quelle che non lo sono</a:t>
            </a:r>
            <a:br>
              <a:rPr lang="it-IT" sz="2400" dirty="0"/>
            </a:br>
            <a:r>
              <a:rPr lang="it-IT" sz="2400" dirty="0"/>
              <a:t>differenza le cose importanti da quelle che non lo sono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DB853BB-1ED7-FC43-BFE9-6414DF7110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9E3413B-D8C7-5A44-BF7A-7A7B3860AE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68E92740-896E-3C4C-B96C-2E9D867F61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D5103E5-5949-2B4D-BEA2-611F6C91F2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19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E1A2F17-545B-1C45-B15F-6947D8F43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14AC8AFC-05F0-ED48-A59B-CBFCD5D4F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7" y="851422"/>
            <a:ext cx="7072740" cy="4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0126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BBE39DA-1A05-114F-9E5B-FC3E124A99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795985"/>
            <a:ext cx="4655127" cy="3914918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Ricapitoliamo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Alcune regole di buona collaborazione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La gestione delle riunioni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Il format per l’agenda e le minute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Motivi per cui una riunione può andar male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Come scoraggiare i gruppi di lavoro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Gestione della rabbia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L’incompetenza livorosa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Le conversazioni cruciali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Le sette abitudini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3AE9260-AD83-024A-AACC-06CE4E5F8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2</a:t>
            </a:fld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D5675F88-86DA-754A-B01B-943E7F2D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216"/>
            <a:ext cx="9041130" cy="800219"/>
          </a:xfrm>
        </p:spPr>
        <p:txBody>
          <a:bodyPr/>
          <a:lstStyle/>
          <a:p>
            <a:r>
              <a:rPr lang="it-IT" dirty="0"/>
              <a:t>Il programma del corso: parte quinta, lezioni apprese e </a:t>
            </a:r>
            <a:r>
              <a:rPr lang="it-IT" dirty="0" err="1"/>
              <a:t>tools</a:t>
            </a:r>
            <a:endParaRPr lang="it-IT" dirty="0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xmlns="" id="{7363CFE2-C215-6D4F-B0E8-5A2717F2124A}"/>
              </a:ext>
            </a:extLst>
          </p:cNvPr>
          <p:cNvSpPr txBox="1">
            <a:spLocks/>
          </p:cNvSpPr>
          <p:nvPr/>
        </p:nvSpPr>
        <p:spPr>
          <a:xfrm>
            <a:off x="4069280" y="778003"/>
            <a:ext cx="4655127" cy="37487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La scala di </a:t>
            </a:r>
            <a:r>
              <a:rPr lang="it-IT" sz="1800" dirty="0" err="1"/>
              <a:t>Tuckman</a:t>
            </a:r>
            <a:r>
              <a:rPr lang="it-IT" sz="1800" dirty="0"/>
              <a:t> per la genesi dei gruppi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Le vostre risposte sul data base degli stakeholder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Un esempio di piano di comunicazione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Le vostre risposte sui modelli PM2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Alcuni ruoli nei progetti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Google drive per lo sviluppo di questionari on 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800" dirty="0"/>
              <a:t>CAWEMO per la rappresentazione dei processi di un progetto</a:t>
            </a:r>
          </a:p>
        </p:txBody>
      </p:sp>
    </p:spTree>
    <p:extLst>
      <p:ext uri="{BB962C8B-B14F-4D97-AF65-F5344CB8AC3E}">
        <p14:creationId xmlns:p14="http://schemas.microsoft.com/office/powerpoint/2010/main" val="35852046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341734-B66D-6A42-802B-A08F4A005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valutazione dei </a:t>
            </a:r>
            <a:r>
              <a:rPr lang="it-IT" dirty="0">
                <a:solidFill>
                  <a:schemeClr val="bg1"/>
                </a:solidFill>
              </a:rPr>
              <a:t>tempi </a:t>
            </a:r>
            <a:r>
              <a:rPr lang="it-IT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https://toggl.com/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54BBA3E-E310-AE4A-B642-1334F2F3E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20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5E96D5C2-D2BA-D840-B9A2-128E8DB18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9B9296D-000E-CE4F-B78C-C6E1EE344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30" y="790129"/>
            <a:ext cx="2330420" cy="383391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D0BA3AA-62F8-934E-9EE6-C5B6D6616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260" y="855664"/>
            <a:ext cx="40513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1925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C60F00F-34CF-8249-89C2-AAEEED1F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-22216"/>
            <a:ext cx="8229600" cy="800219"/>
          </a:xfrm>
        </p:spPr>
        <p:txBody>
          <a:bodyPr/>
          <a:lstStyle/>
          <a:p>
            <a:r>
              <a:rPr lang="it-IT" dirty="0"/>
              <a:t>Dalla dipendenza alla indipendenza e alla interdipendenza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4D297D6-9CC7-D046-BF68-76F116A51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21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CC83E8B2-D68A-8340-B838-E26BC6898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D6F6C25-E085-7A41-8630-C20D23251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52" y="845148"/>
            <a:ext cx="6978098" cy="38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093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69DF13-4B1C-0E45-A2DE-9E081246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Abitudine 4: Pensa ad una strategia «</a:t>
            </a:r>
            <a:r>
              <a:rPr lang="it-IT" dirty="0" err="1"/>
              <a:t>win</a:t>
            </a:r>
            <a:r>
              <a:rPr lang="it-IT" dirty="0"/>
              <a:t> to </a:t>
            </a:r>
            <a:r>
              <a:rPr lang="it-IT" dirty="0" err="1"/>
              <a:t>win</a:t>
            </a:r>
            <a:r>
              <a:rPr lang="it-IT" dirty="0"/>
              <a:t>»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2FB3ECC-8FF0-2542-90DC-1FD16F5A5B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900308"/>
            <a:ext cx="8229599" cy="400110"/>
          </a:xfrm>
        </p:spPr>
        <p:txBody>
          <a:bodyPr/>
          <a:lstStyle/>
          <a:p>
            <a:r>
              <a:rPr lang="it-IT" dirty="0"/>
              <a:t>L’unico modo per progredire è farlo tutti insieme con </a:t>
            </a:r>
            <a:r>
              <a:rPr lang="it-IT" dirty="0" err="1"/>
              <a:t>win</a:t>
            </a:r>
            <a:r>
              <a:rPr lang="it-IT" dirty="0"/>
              <a:t> to </a:t>
            </a:r>
            <a:r>
              <a:rPr lang="it-IT" dirty="0" err="1"/>
              <a:t>win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A4C127A-3A0D-834F-B0A4-1A2CAFFD2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22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F14A3601-81ED-1E4F-8CD0-E3A849882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DA43F476-EC93-6D4A-8300-3EDB65464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36" y="1531926"/>
            <a:ext cx="6288985" cy="300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5529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DE6F211-275D-BC4F-BF8A-AE127CC8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29" y="-22216"/>
            <a:ext cx="9163879" cy="800219"/>
          </a:xfrm>
        </p:spPr>
        <p:txBody>
          <a:bodyPr/>
          <a:lstStyle/>
          <a:p>
            <a:r>
              <a:rPr lang="it-IT" dirty="0"/>
              <a:t>Abitudine 5: devi comprendere se vuoi essere compreso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C0AA537-7E33-D44E-993F-1CE0E2E9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23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86A14B3-F372-1D4E-9FD3-CC8865D0E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B456C1A4-2EEF-434F-A566-32FF54BAC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78" y="2073657"/>
            <a:ext cx="4611329" cy="2603285"/>
          </a:xfrm>
          <a:prstGeom prst="rect">
            <a:avLst/>
          </a:prstGeom>
        </p:spPr>
      </p:pic>
      <p:sp>
        <p:nvSpPr>
          <p:cNvPr id="9" name="Segnaposto testo 3">
            <a:extLst>
              <a:ext uri="{FF2B5EF4-FFF2-40B4-BE49-F238E27FC236}">
                <a16:creationId xmlns:a16="http://schemas.microsoft.com/office/drawing/2014/main" xmlns="" id="{D8F9BAFC-90D8-BF46-9BF1-246FFCAAE8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3778" y="778003"/>
            <a:ext cx="8229599" cy="1754326"/>
          </a:xfrm>
        </p:spPr>
        <p:txBody>
          <a:bodyPr/>
          <a:lstStyle/>
          <a:p>
            <a:r>
              <a:rPr lang="it-IT" dirty="0"/>
              <a:t>Esercitarsi con l’ascolto attivo: parti dal presupposto che l’altro ha ragione e tu hai torto.</a:t>
            </a:r>
          </a:p>
          <a:p>
            <a:r>
              <a:rPr lang="it-IT" dirty="0"/>
              <a:t>Molte persone non ascoltano con l’idea di capire ma solo con l’idea di rispondere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429367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86B28FA-298D-A94A-9560-B0F3B6FF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Abitudine 6: sinergia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2A14A32-FCB9-5E40-A801-0C0659A1E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48470" y="934278"/>
            <a:ext cx="3494542" cy="3231654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Insieme si possono raggiungere obiettivi più importanti così i vari organi del corpo umano insieme danno vita ad un essere che è ben superiore alla somma dei singoli organi.</a:t>
            </a:r>
          </a:p>
          <a:p>
            <a:pPr marL="0" indent="0">
              <a:buNone/>
            </a:pPr>
            <a:r>
              <a:rPr lang="it-IT" dirty="0"/>
              <a:t>… se continuiamo a lavorare insieme andremo tutti molto più lontano che i singoli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538E357-EED4-B349-AFAF-089777CA2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24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2F55D254-71D3-4C4C-89B8-9F8D47786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E6C95E12-3E19-8A4D-B6A3-6DFAE0DC1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939"/>
            <a:ext cx="5060674" cy="28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843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9EB64BF-BEBF-7848-AE69-1E8F07C0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Abitudine 7: affila i tuoi strumenti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7C9CCF5-3212-F849-8AF1-68EC805878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392" y="897116"/>
            <a:ext cx="8543622" cy="70788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Per tagliare più in fretta bisogna affilare la sega così come per svolgere le proprie attività più in fretta bisogna avere  gli strumenti adatti: modelli PM2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65CC98A-337F-5546-8044-E481D4AA4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25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870AE7F3-AE98-1B43-95B0-7E8DCFF6C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C36286DD-F7DE-A94B-A7F8-380EE6B1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214" y="1624545"/>
            <a:ext cx="6858000" cy="30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0080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BC280BD-FE2A-A043-AD0E-D43A3104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-22216"/>
            <a:ext cx="8229600" cy="800219"/>
          </a:xfrm>
        </p:spPr>
        <p:txBody>
          <a:bodyPr/>
          <a:lstStyle/>
          <a:p>
            <a:r>
              <a:rPr lang="it-IT" dirty="0"/>
              <a:t>Lavorare insieme: la scala di </a:t>
            </a:r>
            <a:r>
              <a:rPr lang="it-IT" dirty="0" err="1"/>
              <a:t>Tuckman</a:t>
            </a:r>
            <a:r>
              <a:rPr lang="it-IT" dirty="0"/>
              <a:t> per la genesi dei gruppi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967D7EA-2C76-0E46-A8C4-8C0C2408C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26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D8CDB2AB-FD84-9144-9B32-DAC45BFDB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6F5AB41-3B2D-8944-A840-2186435ACA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132"/>
            <a:ext cx="5476461" cy="29758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2EA6992-4CE0-D74A-B289-4171B99D10A9}"/>
              </a:ext>
            </a:extLst>
          </p:cNvPr>
          <p:cNvSpPr txBox="1"/>
          <p:nvPr/>
        </p:nvSpPr>
        <p:spPr>
          <a:xfrm>
            <a:off x="1400958" y="3935379"/>
            <a:ext cx="6159763" cy="492443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600" dirty="0"/>
              <a:t>Per approfondire trovate il documento su </a:t>
            </a:r>
            <a:r>
              <a:rPr lang="it-IT" sz="1600" dirty="0" err="1"/>
              <a:t>owncloud</a:t>
            </a:r>
            <a:r>
              <a:rPr lang="it-IT" sz="1600" dirty="0"/>
              <a:t>:</a:t>
            </a:r>
          </a:p>
          <a:p>
            <a:r>
              <a:rPr lang="it-IT" sz="1600" dirty="0"/>
              <a:t>PM-SKI-008 FASI DI SVILUPPO DEL TEMA TUCKMAN LADDER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090AD5C-F24B-CE47-A750-53B24E553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461" y="1074638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0809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EB08E66-07C6-9445-B434-FF19319A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5C5E3AF-FE76-8041-AB15-3FCC2CBAC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27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21A561BD-D608-2144-BF85-3161CF91C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xmlns="" id="{62893812-07BF-C942-8DA9-217041AA1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19715"/>
              </p:ext>
            </p:extLst>
          </p:nvPr>
        </p:nvGraphicFramePr>
        <p:xfrm>
          <a:off x="0" y="103348"/>
          <a:ext cx="91440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096">
                  <a:extLst>
                    <a:ext uri="{9D8B030D-6E8A-4147-A177-3AD203B41FA5}">
                      <a16:colId xmlns:a16="http://schemas.microsoft.com/office/drawing/2014/main" xmlns="" val="1260901421"/>
                    </a:ext>
                  </a:extLst>
                </a:gridCol>
                <a:gridCol w="2452273">
                  <a:extLst>
                    <a:ext uri="{9D8B030D-6E8A-4147-A177-3AD203B41FA5}">
                      <a16:colId xmlns:a16="http://schemas.microsoft.com/office/drawing/2014/main" xmlns="" val="2227894511"/>
                    </a:ext>
                  </a:extLst>
                </a:gridCol>
                <a:gridCol w="1815556">
                  <a:extLst>
                    <a:ext uri="{9D8B030D-6E8A-4147-A177-3AD203B41FA5}">
                      <a16:colId xmlns:a16="http://schemas.microsoft.com/office/drawing/2014/main" xmlns="" val="1089399982"/>
                    </a:ext>
                  </a:extLst>
                </a:gridCol>
                <a:gridCol w="1610574">
                  <a:extLst>
                    <a:ext uri="{9D8B030D-6E8A-4147-A177-3AD203B41FA5}">
                      <a16:colId xmlns:a16="http://schemas.microsoft.com/office/drawing/2014/main" xmlns="" val="3963426169"/>
                    </a:ext>
                  </a:extLst>
                </a:gridCol>
                <a:gridCol w="2301501">
                  <a:extLst>
                    <a:ext uri="{9D8B030D-6E8A-4147-A177-3AD203B41FA5}">
                      <a16:colId xmlns:a16="http://schemas.microsoft.com/office/drawing/2014/main" xmlns="" val="37702705"/>
                    </a:ext>
                  </a:extLst>
                </a:gridCol>
              </a:tblGrid>
              <a:tr h="410083">
                <a:tc>
                  <a:txBody>
                    <a:bodyPr/>
                    <a:lstStyle/>
                    <a:p>
                      <a:r>
                        <a:rPr lang="it-IT" sz="1200" dirty="0"/>
                        <a:t>Fasi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Schemi comportamentali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Problemi sui compiti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Problemi di 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Ruolo chiaro del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2164936"/>
                  </a:ext>
                </a:extLst>
              </a:tr>
              <a:tr h="498977">
                <a:tc>
                  <a:txBody>
                    <a:bodyPr/>
                    <a:lstStyle/>
                    <a:p>
                      <a:r>
                        <a:rPr lang="it-IT" sz="1200" dirty="0" err="1"/>
                        <a:t>Forming</a:t>
                      </a:r>
                      <a:endParaRPr lang="it-IT" sz="1200" dirty="0"/>
                    </a:p>
                    <a:p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Clima incerto, valutazione confini, superficialità, cortese ambiguità, confusione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Focalizzazione sulla comunità, orientamento, introduzione, chiarire appartenenza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Dipendenza dagli altri membri per assumere il ruolo del leader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Definire obiettivi chiari condurre un </a:t>
                      </a:r>
                      <a:r>
                        <a:rPr lang="it-IT" sz="1200" dirty="0" err="1"/>
                        <a:t>kickoff</a:t>
                      </a:r>
                      <a:r>
                        <a:rPr lang="it-IT" sz="1200" dirty="0"/>
                        <a:t> del gruppo definire la team charter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6863308"/>
                  </a:ext>
                </a:extLst>
              </a:tr>
              <a:tr h="498977">
                <a:tc>
                  <a:txBody>
                    <a:bodyPr/>
                    <a:lstStyle/>
                    <a:p>
                      <a:r>
                        <a:rPr lang="it-IT" sz="1200" dirty="0" err="1"/>
                        <a:t>Storming</a:t>
                      </a:r>
                      <a:r>
                        <a:rPr lang="it-IT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Stabilire regole operative, tentare di far ordine, conflitti, ricerca di status, potere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Processo di </a:t>
                      </a:r>
                      <a:r>
                        <a:rPr lang="it-IT" sz="1200" dirty="0" err="1"/>
                        <a:t>decision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making</a:t>
                      </a:r>
                      <a:r>
                        <a:rPr lang="it-IT" sz="1200" dirty="0"/>
                        <a:t> precisato, emergono questioni di potere e influenza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Contro dipendenza, alleanze, formazione di sottogruppi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Risolvere i conflitti, usare obiettivi per trascinare insieme il gruppo, chiarire ai membri ruoli e responsabilità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827894"/>
                  </a:ext>
                </a:extLst>
              </a:tr>
              <a:tr h="498977">
                <a:tc>
                  <a:txBody>
                    <a:bodyPr/>
                    <a:lstStyle/>
                    <a:p>
                      <a:r>
                        <a:rPr lang="it-IT" sz="1200" dirty="0" err="1"/>
                        <a:t>Norming</a:t>
                      </a:r>
                      <a:r>
                        <a:rPr lang="it-IT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Coesione, negoziazione, comunicazione aperta, armonia crescente, comprensione del team e delle norme operative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Sviluppo di relazioni funzionali al lavoro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Interdipendenza tra i membri del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Fornire feedback sulle performance, sintonizzare i processi operativi del progetto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0046766"/>
                  </a:ext>
                </a:extLst>
              </a:tr>
              <a:tr h="498977">
                <a:tc>
                  <a:txBody>
                    <a:bodyPr/>
                    <a:lstStyle/>
                    <a:p>
                      <a:r>
                        <a:rPr lang="it-IT" sz="1200" dirty="0" err="1"/>
                        <a:t>Performing</a:t>
                      </a:r>
                      <a:r>
                        <a:rPr lang="it-IT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Sviluppo, intuizione, collaborazione, responsabilità condivisa, responsabilità personale, meno formalità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Produzione, creatività, partecipazione condivisa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Interdipendenza tra i membri del gruppo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Fornire feedback positivi, incanalare l’energia del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6188668"/>
                  </a:ext>
                </a:extLst>
              </a:tr>
              <a:tr h="498977">
                <a:tc>
                  <a:txBody>
                    <a:bodyPr/>
                    <a:lstStyle/>
                    <a:p>
                      <a:r>
                        <a:rPr lang="it-IT" sz="1200" dirty="0" err="1"/>
                        <a:t>Adjourning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Preoccupazione per il futuro, sentirsi perduti, negare i sentimenti con lo scherzo, mancare ai meeting, sentimento positivo circa la realizzazione del gruppo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Decrescita generale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Cresce il comportamento direttivo e di sostegno quando necessario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Mantenere il team focalizzato sul comportamento, fornire riconoscimenti, chiudere formalmente il progetto, sciogliere il gruppo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3652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25559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03FFDD-C38A-3B4C-8B35-CA72D56A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vostre risposte sul data base degli stakeholder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832EACC-AE56-F947-B509-5AFAABC53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28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9C3298BB-744A-1644-8D86-A2F967717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Corso di Project Management: quinta parte</a:t>
            </a:r>
          </a:p>
        </p:txBody>
      </p:sp>
      <p:pic>
        <p:nvPicPr>
          <p:cNvPr id="4098" name="Picture 2" descr="Grafico delle risposte di Moduli. Titolo della domanda: Ritenete importante individuare bene gli stakeholder per ogni fase del progetto?. Numero di risposte: 97 risposte.">
            <a:extLst>
              <a:ext uri="{FF2B5EF4-FFF2-40B4-BE49-F238E27FC236}">
                <a16:creationId xmlns:a16="http://schemas.microsoft.com/office/drawing/2014/main" xmlns="" id="{E7F399DE-8417-314D-B773-189326BCE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4" y="817314"/>
            <a:ext cx="8113366" cy="38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8174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832EACC-AE56-F947-B509-5AFAABC53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29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9C3298BB-744A-1644-8D86-A2F967717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Corso di Project Management: quinta parte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C464A671-79A1-9744-9D05-00B5A6E5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vostre risposte sul data base degli stakeholder</a:t>
            </a:r>
          </a:p>
        </p:txBody>
      </p:sp>
      <p:pic>
        <p:nvPicPr>
          <p:cNvPr id="6146" name="Picture 2" descr="Grafico delle risposte di Moduli. Titolo della domanda: Ritenete importante individuare l’influenza che gli stakeholder possono avere sul progetto?. Numero di risposte: 97 risposte.">
            <a:extLst>
              <a:ext uri="{FF2B5EF4-FFF2-40B4-BE49-F238E27FC236}">
                <a16:creationId xmlns:a16="http://schemas.microsoft.com/office/drawing/2014/main" xmlns="" id="{010A29F6-8622-AC4D-AF02-43D654653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806448"/>
            <a:ext cx="8128664" cy="38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79460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xmlns="" id="{29DAF7F3-69E2-E34F-94E3-08A85E35E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75828"/>
              </p:ext>
            </p:extLst>
          </p:nvPr>
        </p:nvGraphicFramePr>
        <p:xfrm>
          <a:off x="412749" y="793750"/>
          <a:ext cx="8373441" cy="2217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CAFFD27-1DB1-7F44-9C54-030712F7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3</a:t>
            </a:fld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5BC6EBC0-968F-E340-983C-A3C20BCB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8561"/>
            <a:ext cx="8229600" cy="738664"/>
          </a:xfrm>
        </p:spPr>
        <p:txBody>
          <a:bodyPr/>
          <a:lstStyle/>
          <a:p>
            <a:r>
              <a:rPr lang="it-IT" sz="2400" dirty="0"/>
              <a:t>La fase di avvio è quando si sta decidendo se partecipare ad un progetto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5C9F896-874D-9D49-BADD-E057B61F1939}"/>
              </a:ext>
            </a:extLst>
          </p:cNvPr>
          <p:cNvSpPr txBox="1"/>
          <p:nvPr/>
        </p:nvSpPr>
        <p:spPr>
          <a:xfrm>
            <a:off x="705680" y="2872410"/>
            <a:ext cx="7245626" cy="1661993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dirty="0"/>
              <a:t>I documenti della fase di avvio sono connotati dal prefisso PM-AVV e servono per fare sapere ai nostri capi diretti che stiamo prendendo dei contatti per un eventuale progetto. Il modulo avvio di progetto va sottoscritto dai propri responsabili. </a:t>
            </a:r>
          </a:p>
          <a:p>
            <a:r>
              <a:rPr lang="it-IT" dirty="0"/>
              <a:t>I file utili per «avvio progetto» si trovano nella cartella PM-AVV di </a:t>
            </a:r>
            <a:r>
              <a:rPr lang="it-IT" dirty="0" err="1"/>
              <a:t>own</a:t>
            </a:r>
            <a:r>
              <a:rPr lang="it-IT" dirty="0"/>
              <a:t> </a:t>
            </a:r>
            <a:r>
              <a:rPr lang="it-IT" dirty="0" err="1"/>
              <a:t>cloud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9236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832EACC-AE56-F947-B509-5AFAABC53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30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9C3298BB-744A-1644-8D86-A2F967717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Corso di Project Management: quinta parte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C464A671-79A1-9744-9D05-00B5A6E5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vostre risposte sul data base degli stakeholder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330CE965-451B-0A44-9219-0E90F080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863070"/>
            <a:ext cx="7545734" cy="383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0571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832EACC-AE56-F947-B509-5AFAABC53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31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9C3298BB-744A-1644-8D86-A2F967717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Corso di Project Management: quinta parte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C464A671-79A1-9744-9D05-00B5A6E5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vostre risposte sul data base degli stakeholder</a:t>
            </a:r>
          </a:p>
        </p:txBody>
      </p:sp>
      <p:pic>
        <p:nvPicPr>
          <p:cNvPr id="8194" name="Picture 2" descr="Grafico delle risposte di Moduli. Titolo della domanda: Sareste disponibili a mettere in comune con gli altri colleghi la vostra lista di contatti per rendere la comunicazione di tutti più efficiente ed efficace?. Numero di risposte: 97 risposte.">
            <a:extLst>
              <a:ext uri="{FF2B5EF4-FFF2-40B4-BE49-F238E27FC236}">
                <a16:creationId xmlns:a16="http://schemas.microsoft.com/office/drawing/2014/main" xmlns="" id="{7A2B3E09-EEED-7F49-BF60-71D619F4D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14" y="804857"/>
            <a:ext cx="8389620" cy="380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5932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7EF8729-FABB-5043-9ADB-0CA37550F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Richiesta di supporto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5C62483-D95D-8C40-A11E-D24C05429B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081" y="796178"/>
            <a:ext cx="8229599" cy="4321183"/>
          </a:xfrm>
        </p:spPr>
        <p:txBody>
          <a:bodyPr/>
          <a:lstStyle/>
          <a:p>
            <a:r>
              <a:rPr lang="it-IT" sz="1800" dirty="0"/>
              <a:t>Costruzione di un data base interrogabile </a:t>
            </a:r>
            <a:r>
              <a:rPr lang="it-IT" sz="1800" u="sng" dirty="0"/>
              <a:t>su server ENEA </a:t>
            </a:r>
            <a:r>
              <a:rPr lang="it-IT" sz="1800" dirty="0"/>
              <a:t>che rispetti le regole per la privacy</a:t>
            </a:r>
          </a:p>
          <a:p>
            <a:r>
              <a:rPr lang="it-IT" sz="1800" dirty="0"/>
              <a:t>Creazione di un sistema automatico di invio di e-mail multiple che rispetti le regole per la privacy</a:t>
            </a:r>
          </a:p>
          <a:p>
            <a:r>
              <a:rPr lang="it-IT" sz="1800" dirty="0"/>
              <a:t>Campi di compilazione/interrogazione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1800" dirty="0"/>
              <a:t>Settore economico 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1800" dirty="0"/>
              <a:t>Regione</a:t>
            </a:r>
          </a:p>
          <a:p>
            <a:pPr marL="914400" lvl="1" indent="-457200">
              <a:buFont typeface="+mj-lt"/>
              <a:buAutoNum type="alphaLcParenR"/>
            </a:pPr>
            <a:r>
              <a:rPr lang="it-IT" sz="1800" dirty="0"/>
              <a:t>Tipo </a:t>
            </a:r>
          </a:p>
          <a:p>
            <a:pPr marL="1600200" lvl="2" indent="-457200">
              <a:buFont typeface="+mj-lt"/>
              <a:buAutoNum type="alphaLcParenR"/>
            </a:pPr>
            <a:r>
              <a:rPr lang="it-IT" sz="1800" dirty="0"/>
              <a:t>PMI</a:t>
            </a:r>
          </a:p>
          <a:p>
            <a:pPr marL="1600200" lvl="2" indent="-457200">
              <a:buFont typeface="+mj-lt"/>
              <a:buAutoNum type="alphaLcParenR"/>
            </a:pPr>
            <a:r>
              <a:rPr lang="it-IT" sz="1800" dirty="0"/>
              <a:t>PA centrale, regionale, locale</a:t>
            </a:r>
          </a:p>
          <a:p>
            <a:pPr marL="1600200" lvl="2" indent="-457200">
              <a:buFont typeface="+mj-lt"/>
              <a:buAutoNum type="alphaLcParenR"/>
            </a:pPr>
            <a:r>
              <a:rPr lang="it-IT" sz="1800" dirty="0"/>
              <a:t>ONG</a:t>
            </a:r>
          </a:p>
          <a:p>
            <a:pPr marL="1600200" lvl="2" indent="-457200">
              <a:buFont typeface="+mj-lt"/>
              <a:buAutoNum type="alphaLcParenR"/>
            </a:pPr>
            <a:r>
              <a:rPr lang="it-IT" sz="1800" dirty="0"/>
              <a:t>…</a:t>
            </a:r>
          </a:p>
          <a:p>
            <a:pPr lvl="1"/>
            <a:endParaRPr lang="it-IT" sz="18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7D4EB9C-95BF-1242-9DE3-66AA9FA86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32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7B72BFC8-71A8-AB48-B509-3C3DDE5DC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4B95D60A-0B54-674D-BF58-4DCE00D5B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384" y="2391304"/>
            <a:ext cx="3897125" cy="215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2442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03FFDD-C38A-3B4C-8B35-CA72D56A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Suggerimento: l’uso dell’Atlante del lavoro </a:t>
            </a:r>
            <a:r>
              <a:rPr lang="it-IT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832EACC-AE56-F947-B509-5AFAABC53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33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9C3298BB-744A-1644-8D86-A2F967717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Corso di Project Management: quinta parte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9F207833-72AB-3C47-859F-54DABF5C6F7F}"/>
              </a:ext>
            </a:extLst>
          </p:cNvPr>
          <p:cNvSpPr/>
          <p:nvPr/>
        </p:nvSpPr>
        <p:spPr>
          <a:xfrm>
            <a:off x="153644" y="80933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3170"/>
                </a:solidFill>
                <a:latin typeface="Titillium Web"/>
                <a:hlinkClick r:id="rId3"/>
              </a:rPr>
              <a:t>01. Agricoltura, silvicoltura e pesca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4"/>
              </a:rPr>
              <a:t>02. Produzioni alimentari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5"/>
              </a:rPr>
              <a:t>03. Legno e arredo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6"/>
              </a:rPr>
              <a:t>04. Carta e cartotecnica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7"/>
              </a:rPr>
              <a:t>05. Tessile, abbigliamento, calzaturiero e sistema moda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8"/>
              </a:rPr>
              <a:t>06. Chimica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9"/>
              </a:rPr>
              <a:t>07. Estrazione gas, petrolio, carbone, minerali e lavorazione pietre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10"/>
              </a:rPr>
              <a:t>08. Vetro, ceramica e materiali da costruzione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11"/>
              </a:rPr>
              <a:t>09. Edilizia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12"/>
              </a:rPr>
              <a:t>10. Meccanica, produzione e manutenzione di macchine, impiantistica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13"/>
              </a:rPr>
              <a:t>11. Trasporti e logistica</a:t>
            </a:r>
            <a:endParaRPr lang="it-IT" dirty="0">
              <a:solidFill>
                <a:srgbClr val="1F2C59"/>
              </a:solidFill>
              <a:latin typeface="Titillium Web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BA88FE48-E959-E74C-ABC3-84DFDD532B0C}"/>
              </a:ext>
            </a:extLst>
          </p:cNvPr>
          <p:cNvSpPr/>
          <p:nvPr/>
        </p:nvSpPr>
        <p:spPr>
          <a:xfrm>
            <a:off x="4725644" y="1004189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3170"/>
                </a:solidFill>
                <a:latin typeface="Titillium Web"/>
                <a:hlinkClick r:id="rId14"/>
              </a:rPr>
              <a:t>12. Servizi di distribuzione commerciale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15"/>
              </a:rPr>
              <a:t>13. Servizi finanziari e assicurativi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16"/>
              </a:rPr>
              <a:t>14. Servizi di informatica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17"/>
              </a:rPr>
              <a:t>15. Servizi di telecomunicazione e poste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18"/>
              </a:rPr>
              <a:t>16. Servizi di public utilities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19"/>
              </a:rPr>
              <a:t>17. Stampa ed editoria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20"/>
              </a:rPr>
              <a:t>18. Servizi di educazione, formazione e lavoro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21"/>
              </a:rPr>
              <a:t>19. Servizi socio-sanitari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22"/>
              </a:rPr>
              <a:t>20. Servizi alla persona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23"/>
              </a:rPr>
              <a:t>21. Servizi di attività ricreative e sportive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24"/>
              </a:rPr>
              <a:t>22. Servizi culturali e di spettacolo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25"/>
              </a:rPr>
              <a:t>23. Servizi turistici</a:t>
            </a:r>
            <a:endParaRPr lang="it-IT" dirty="0">
              <a:solidFill>
                <a:srgbClr val="1F2C59"/>
              </a:solidFill>
              <a:latin typeface="Titillium Web"/>
            </a:endParaRPr>
          </a:p>
          <a:p>
            <a:r>
              <a:rPr lang="it-IT" dirty="0">
                <a:solidFill>
                  <a:srgbClr val="003170"/>
                </a:solidFill>
                <a:latin typeface="Titillium Web"/>
                <a:hlinkClick r:id="rId26"/>
              </a:rPr>
              <a:t>24. Area comune</a:t>
            </a:r>
            <a:endParaRPr lang="it-IT" b="0" i="0" dirty="0">
              <a:solidFill>
                <a:srgbClr val="1F2C59"/>
              </a:solidFill>
              <a:effectLst/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31943692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03FFDD-C38A-3B4C-8B35-CA72D56A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vostre risposte sugli standard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832EACC-AE56-F947-B509-5AFAABC53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34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9C3298BB-744A-1644-8D86-A2F967717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Corso di Project Management: quinta parte</a:t>
            </a:r>
          </a:p>
        </p:txBody>
      </p:sp>
      <p:pic>
        <p:nvPicPr>
          <p:cNvPr id="1026" name="Picture 2" descr="Grafico delle risposte di Moduli. Titolo della domanda: Ritenete utile avere un data base degli standard da utilizzare per i progetti?. Numero di risposte: 81 risposte.">
            <a:extLst>
              <a:ext uri="{FF2B5EF4-FFF2-40B4-BE49-F238E27FC236}">
                <a16:creationId xmlns:a16="http://schemas.microsoft.com/office/drawing/2014/main" xmlns="" id="{C1C368E7-B484-454D-8A7B-5B7FF54C9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4236"/>
            <a:ext cx="7726880" cy="36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0537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03FFDD-C38A-3B4C-8B35-CA72D56A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vostre risposte sugli standard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832EACC-AE56-F947-B509-5AFAABC53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35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9C3298BB-744A-1644-8D86-A2F967717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Corso di Project Management: quinta parte</a:t>
            </a:r>
          </a:p>
        </p:txBody>
      </p:sp>
      <p:pic>
        <p:nvPicPr>
          <p:cNvPr id="2050" name="Picture 2" descr="Grafico delle risposte di Moduli. Titolo della domanda: Ritenete utile avere una linea guida e/o un supporto per l’individuazione degli standard?. Numero di risposte: 81 risposte.">
            <a:extLst>
              <a:ext uri="{FF2B5EF4-FFF2-40B4-BE49-F238E27FC236}">
                <a16:creationId xmlns:a16="http://schemas.microsoft.com/office/drawing/2014/main" xmlns="" id="{A15CCBF0-A677-0944-AB88-8395E0862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" y="810894"/>
            <a:ext cx="7978140" cy="37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3094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03FFDD-C38A-3B4C-8B35-CA72D56A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vostre risposte sui format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832EACC-AE56-F947-B509-5AFAABC53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36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9C3298BB-744A-1644-8D86-A2F967717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Corso di Project Management: quinta parte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F317872-BBAD-414D-8072-C03FC748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" y="894080"/>
            <a:ext cx="2463800" cy="24638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E8E62B1-B87A-114D-8C74-DA18B6831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110" y="672525"/>
            <a:ext cx="2641600" cy="23241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CC710AA-C470-1D41-B24F-1BB52C0E5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230" y="1033780"/>
            <a:ext cx="2247900" cy="21844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C9F0547D-F51F-AE4A-A8CA-7B25C421CE76}"/>
              </a:ext>
            </a:extLst>
          </p:cNvPr>
          <p:cNvSpPr/>
          <p:nvPr/>
        </p:nvSpPr>
        <p:spPr>
          <a:xfrm>
            <a:off x="116840" y="3323465"/>
            <a:ext cx="2340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5"/>
              </a:rPr>
              <a:t>https://www.intranet.enea.it/documenti/format-presentazioni-enea/format-presentazioni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74B36A9-5636-424C-AD78-3862ABAB0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9110" y="2968444"/>
            <a:ext cx="3000789" cy="213279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1AFEB87-D812-2E4A-8B30-09B629C8E94A}"/>
              </a:ext>
            </a:extLst>
          </p:cNvPr>
          <p:cNvSpPr txBox="1"/>
          <p:nvPr/>
        </p:nvSpPr>
        <p:spPr>
          <a:xfrm>
            <a:off x="6142514" y="3888704"/>
            <a:ext cx="2544286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/>
              <a:t>Nella cartella PM-COM</a:t>
            </a:r>
          </a:p>
        </p:txBody>
      </p:sp>
    </p:spTree>
    <p:extLst>
      <p:ext uri="{BB962C8B-B14F-4D97-AF65-F5344CB8AC3E}">
        <p14:creationId xmlns:p14="http://schemas.microsoft.com/office/powerpoint/2010/main" val="235818455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03FFDD-C38A-3B4C-8B35-CA72D56A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vostre risposte sui format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832EACC-AE56-F947-B509-5AFAABC53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37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9C3298BB-744A-1644-8D86-A2F967717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 dirty="0"/>
              <a:t>Corso di Project Management: quinta parte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EF7B175-84F0-344E-8364-8EE69E183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933450"/>
            <a:ext cx="2324100" cy="22479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338A246C-4B26-D841-BA4C-544A8B837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790" y="876300"/>
            <a:ext cx="3111500" cy="23622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44DED81-BE74-AA47-B52D-36D8C99DF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700" y="1337475"/>
            <a:ext cx="2730500" cy="17907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D3D2751-C5EE-7248-856A-D714CBC3E8D0}"/>
              </a:ext>
            </a:extLst>
          </p:cNvPr>
          <p:cNvSpPr txBox="1"/>
          <p:nvPr/>
        </p:nvSpPr>
        <p:spPr>
          <a:xfrm>
            <a:off x="413414" y="4167572"/>
            <a:ext cx="8395247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dirty="0"/>
              <a:t>Se avete proposte per uso di format inviate una e-mail a: </a:t>
            </a:r>
            <a:r>
              <a:rPr lang="it-IT" dirty="0">
                <a:hlinkClick r:id="rId5"/>
              </a:rPr>
              <a:t>anna.moreno@enea.it</a:t>
            </a:r>
            <a:r>
              <a:rPr lang="it-IT" dirty="0"/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3610A99-0D3F-3340-983D-E81815825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102" y="3185266"/>
            <a:ext cx="3580223" cy="71465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DC01EA1-86D5-5A49-9A73-33681305524C}"/>
              </a:ext>
            </a:extLst>
          </p:cNvPr>
          <p:cNvSpPr txBox="1"/>
          <p:nvPr/>
        </p:nvSpPr>
        <p:spPr>
          <a:xfrm>
            <a:off x="3004314" y="3880307"/>
            <a:ext cx="2632452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dirty="0"/>
              <a:t>Nella cartella openPM2 tradotti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1E3A2234-B9B0-A948-B009-4360305EE4B5}"/>
              </a:ext>
            </a:extLst>
          </p:cNvPr>
          <p:cNvSpPr txBox="1"/>
          <p:nvPr/>
        </p:nvSpPr>
        <p:spPr>
          <a:xfrm>
            <a:off x="243840" y="3279337"/>
            <a:ext cx="2016899" cy="215444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sz="1400" dirty="0"/>
              <a:t>Nella cartella PM-COM</a:t>
            </a:r>
          </a:p>
        </p:txBody>
      </p:sp>
    </p:spTree>
    <p:extLst>
      <p:ext uri="{BB962C8B-B14F-4D97-AF65-F5344CB8AC3E}">
        <p14:creationId xmlns:p14="http://schemas.microsoft.com/office/powerpoint/2010/main" val="131884248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F0362C2-2CEB-AA46-AAE8-215FD0E9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Piano di comunicazione: il progetto net-UBIEP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FF1F506C-61BF-E24F-B24A-85EFA28433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3081" y="787784"/>
            <a:ext cx="4023159" cy="4324261"/>
          </a:xfrm>
        </p:spPr>
        <p:txBody>
          <a:bodyPr/>
          <a:lstStyle/>
          <a:p>
            <a:pPr marL="0" indent="0">
              <a:buNone/>
            </a:pPr>
            <a:r>
              <a:rPr lang="en-GB" sz="1100" dirty="0"/>
              <a:t>Part I: BACKGROUND AND CONTEXT	3</a:t>
            </a:r>
          </a:p>
          <a:p>
            <a:pPr marL="0" indent="0">
              <a:buNone/>
            </a:pPr>
            <a:r>
              <a:rPr lang="en-GB" sz="1100" dirty="0"/>
              <a:t>Specific Challenge</a:t>
            </a:r>
          </a:p>
          <a:p>
            <a:pPr marL="0" indent="0">
              <a:buNone/>
            </a:pPr>
            <a:r>
              <a:rPr lang="en-GB" sz="1100" dirty="0"/>
              <a:t>Scope</a:t>
            </a:r>
          </a:p>
          <a:p>
            <a:pPr marL="0" indent="0">
              <a:buNone/>
            </a:pPr>
            <a:r>
              <a:rPr lang="en-GB" sz="1100" dirty="0"/>
              <a:t>Expected Impacts</a:t>
            </a:r>
          </a:p>
          <a:p>
            <a:pPr marL="0" indent="0">
              <a:buNone/>
            </a:pPr>
            <a:r>
              <a:rPr lang="en-GB" sz="1100" dirty="0"/>
              <a:t>Project abstract</a:t>
            </a:r>
          </a:p>
          <a:p>
            <a:pPr marL="0" indent="0">
              <a:buNone/>
            </a:pPr>
            <a:r>
              <a:rPr lang="en-GB" sz="1100" dirty="0"/>
              <a:t>Overall objectives</a:t>
            </a:r>
          </a:p>
          <a:p>
            <a:pPr marL="0" indent="0">
              <a:buNone/>
            </a:pPr>
            <a:r>
              <a:rPr lang="en-GB" sz="1100" dirty="0"/>
              <a:t>BIM Qualification Models</a:t>
            </a:r>
          </a:p>
          <a:p>
            <a:pPr marL="0" indent="0">
              <a:buNone/>
            </a:pPr>
            <a:r>
              <a:rPr lang="en-GB" sz="1100" dirty="0"/>
              <a:t>Expected results</a:t>
            </a:r>
          </a:p>
          <a:p>
            <a:pPr marL="0" indent="0">
              <a:buNone/>
            </a:pPr>
            <a:r>
              <a:rPr lang="en-GB" sz="1100" dirty="0"/>
              <a:t>Expected Impact</a:t>
            </a:r>
          </a:p>
          <a:p>
            <a:pPr marL="0" indent="0">
              <a:buNone/>
            </a:pPr>
            <a:r>
              <a:rPr lang="en-GB" sz="1100" dirty="0"/>
              <a:t>Target Groups	</a:t>
            </a:r>
          </a:p>
          <a:p>
            <a:pPr marL="0" indent="0">
              <a:buNone/>
            </a:pPr>
            <a:r>
              <a:rPr lang="en-GB" sz="1100" dirty="0"/>
              <a:t>Part II: COMMUNICATION STRATEGY</a:t>
            </a:r>
          </a:p>
          <a:p>
            <a:pPr marL="0" indent="0">
              <a:buNone/>
            </a:pPr>
            <a:r>
              <a:rPr lang="en-GB" sz="1100" dirty="0"/>
              <a:t>The nature of the Communication Plan</a:t>
            </a:r>
          </a:p>
          <a:p>
            <a:pPr marL="0" indent="0">
              <a:buNone/>
            </a:pPr>
            <a:r>
              <a:rPr lang="en-GB" sz="1100" dirty="0"/>
              <a:t>Key messages	</a:t>
            </a:r>
          </a:p>
          <a:p>
            <a:pPr marL="0" indent="0">
              <a:buNone/>
            </a:pPr>
            <a:r>
              <a:rPr lang="en-GB" sz="1100" dirty="0"/>
              <a:t>Main strategies of the plan</a:t>
            </a:r>
          </a:p>
          <a:p>
            <a:pPr marL="0" indent="0">
              <a:buNone/>
            </a:pPr>
            <a:r>
              <a:rPr lang="en-GB" sz="1100" dirty="0"/>
              <a:t>Target groups identification</a:t>
            </a:r>
          </a:p>
          <a:p>
            <a:pPr marL="0" indent="0">
              <a:buNone/>
            </a:pPr>
            <a:r>
              <a:rPr lang="en-GB" sz="1100" dirty="0"/>
              <a:t>Communication Objectives per target group</a:t>
            </a:r>
          </a:p>
          <a:p>
            <a:pPr marL="0" indent="0">
              <a:buNone/>
            </a:pPr>
            <a:r>
              <a:rPr lang="en-GB" sz="1100" dirty="0"/>
              <a:t>Part III: COMMUNICATION TOOLS</a:t>
            </a:r>
          </a:p>
          <a:p>
            <a:pPr marL="0" indent="0">
              <a:buNone/>
            </a:pPr>
            <a:r>
              <a:rPr lang="en-GB" sz="1100" dirty="0"/>
              <a:t>Description of the communication activity and tools</a:t>
            </a:r>
          </a:p>
          <a:p>
            <a:pPr marL="0" indent="0">
              <a:buNone/>
            </a:pPr>
            <a:r>
              <a:rPr lang="en-GB" sz="1100" dirty="0"/>
              <a:t>Graphic identity manual and basic application</a:t>
            </a:r>
          </a:p>
          <a:p>
            <a:pPr marL="0" indent="0">
              <a:buNone/>
            </a:pPr>
            <a:r>
              <a:rPr lang="en-GB" sz="1100" dirty="0"/>
              <a:t>Web Portal</a:t>
            </a:r>
          </a:p>
          <a:p>
            <a:pPr marL="0" indent="0">
              <a:buNone/>
            </a:pPr>
            <a:endParaRPr lang="en-GB" sz="11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E3AC5AF-5469-344C-A11F-FD29F6756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38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FF96DCAF-47C9-E14A-903E-9DC9589FC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xmlns="" id="{D39EF6E0-0C34-884A-AA03-38E9EEE91C10}"/>
              </a:ext>
            </a:extLst>
          </p:cNvPr>
          <p:cNvSpPr txBox="1">
            <a:spLocks/>
          </p:cNvSpPr>
          <p:nvPr/>
        </p:nvSpPr>
        <p:spPr>
          <a:xfrm>
            <a:off x="4389521" y="787784"/>
            <a:ext cx="4023159" cy="408727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/>
              <a:t>Social network activities</a:t>
            </a:r>
          </a:p>
          <a:p>
            <a:pPr marL="0" indent="0">
              <a:buNone/>
            </a:pPr>
            <a:r>
              <a:rPr lang="en-GB" sz="1100"/>
              <a:t>Newsletter</a:t>
            </a:r>
          </a:p>
          <a:p>
            <a:pPr marL="0" indent="0">
              <a:buNone/>
            </a:pPr>
            <a:r>
              <a:rPr lang="en-GB" sz="1100"/>
              <a:t>Spot Video production</a:t>
            </a:r>
          </a:p>
          <a:p>
            <a:pPr marL="0" indent="0">
              <a:buNone/>
            </a:pPr>
            <a:r>
              <a:rPr lang="en-GB" sz="1100"/>
              <a:t>Conferences and meetings</a:t>
            </a:r>
          </a:p>
          <a:p>
            <a:pPr marL="0" indent="0">
              <a:buNone/>
            </a:pPr>
            <a:r>
              <a:rPr lang="en-GB" sz="1100"/>
              <a:t>Others Communication Tools</a:t>
            </a:r>
          </a:p>
          <a:p>
            <a:pPr marL="0" indent="0">
              <a:buNone/>
            </a:pPr>
            <a:r>
              <a:rPr lang="en-GB" sz="1100"/>
              <a:t>Internal tools</a:t>
            </a:r>
          </a:p>
          <a:p>
            <a:pPr marL="0" indent="0">
              <a:buNone/>
            </a:pPr>
            <a:r>
              <a:rPr lang="en-GB" sz="1100"/>
              <a:t>PART IV: IMPLEMENTATION, RULES, BUDGET AND EVALUATION</a:t>
            </a:r>
          </a:p>
          <a:p>
            <a:pPr marL="0" indent="0">
              <a:buNone/>
            </a:pPr>
            <a:r>
              <a:rPr lang="en-GB" sz="1100"/>
              <a:t>Implementation</a:t>
            </a:r>
          </a:p>
          <a:p>
            <a:pPr marL="0" indent="0">
              <a:buNone/>
            </a:pPr>
            <a:r>
              <a:rPr lang="en-GB" sz="1100"/>
              <a:t>Communication actions</a:t>
            </a:r>
          </a:p>
          <a:p>
            <a:pPr marL="0" indent="0">
              <a:buNone/>
            </a:pPr>
            <a:r>
              <a:rPr lang="en-GB" sz="1100"/>
              <a:t>Public administration</a:t>
            </a:r>
          </a:p>
          <a:p>
            <a:pPr marL="0" indent="0">
              <a:buNone/>
            </a:pPr>
            <a:r>
              <a:rPr lang="en-GB" sz="1100"/>
              <a:t>Engineers and architects</a:t>
            </a:r>
          </a:p>
          <a:p>
            <a:pPr marL="0" indent="0">
              <a:buNone/>
            </a:pPr>
            <a:r>
              <a:rPr lang="en-GB" sz="1100"/>
              <a:t>Technicians and producers</a:t>
            </a:r>
          </a:p>
          <a:p>
            <a:pPr marL="0" indent="0">
              <a:buNone/>
            </a:pPr>
            <a:r>
              <a:rPr lang="en-GB" sz="1100"/>
              <a:t>Owner, tenants and facilities managers</a:t>
            </a:r>
          </a:p>
          <a:p>
            <a:pPr marL="0" indent="0">
              <a:buNone/>
            </a:pPr>
            <a:r>
              <a:rPr lang="en-GB" sz="1100"/>
              <a:t>Financial Institutions and ESCOs</a:t>
            </a:r>
          </a:p>
          <a:p>
            <a:pPr marL="0" indent="0">
              <a:buNone/>
            </a:pPr>
            <a:r>
              <a:rPr lang="en-GB" sz="1100"/>
              <a:t>Rules and procedures	</a:t>
            </a:r>
          </a:p>
          <a:p>
            <a:pPr marL="0" indent="0">
              <a:buNone/>
            </a:pPr>
            <a:r>
              <a:rPr lang="en-GB" sz="1100"/>
              <a:t>Evaluation	</a:t>
            </a:r>
          </a:p>
          <a:p>
            <a:pPr marL="0" indent="0">
              <a:buNone/>
            </a:pPr>
            <a:r>
              <a:rPr lang="en-GB" sz="1100"/>
              <a:t>ANNEX I:  MANDATORY LOGOS</a:t>
            </a:r>
          </a:p>
          <a:p>
            <a:pPr marL="0" indent="0">
              <a:buNone/>
            </a:pPr>
            <a:r>
              <a:rPr lang="en-GB" sz="1100"/>
              <a:t>ANNEX II: GRAPHIC IDENTITY MANUAL</a:t>
            </a:r>
          </a:p>
          <a:p>
            <a:pPr marL="0" indent="0">
              <a:buNone/>
            </a:pPr>
            <a:r>
              <a:rPr lang="en-GB" sz="1100"/>
              <a:t>ANNEX III: PARTNER INFORMATION AND LOGOS</a:t>
            </a:r>
          </a:p>
        </p:txBody>
      </p:sp>
    </p:spTree>
    <p:extLst>
      <p:ext uri="{BB962C8B-B14F-4D97-AF65-F5344CB8AC3E}">
        <p14:creationId xmlns:p14="http://schemas.microsoft.com/office/powerpoint/2010/main" val="118956623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B6CB87-0957-8147-B9BE-AE3CD55C5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vostre risposte sui modelli PM2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E024687-9674-AA41-8A10-A17E214E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0683" y="836485"/>
            <a:ext cx="8229599" cy="40011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Ritenete utile sviluppare i modelli per: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70C11A-EC76-284F-B3D4-C47F46CEB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39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8B0B197E-1965-1742-848D-D762506F4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62DB0F9C-1F63-E443-A18C-6E53A6BF3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83" y="1709458"/>
            <a:ext cx="1981200" cy="24511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E6E4DAB-F5A7-F14A-86D5-A0C0F5C0B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442" y="1709458"/>
            <a:ext cx="1778000" cy="23876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D3611A5-15EF-244C-A115-4A9625E3A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201" y="1677708"/>
            <a:ext cx="1866900" cy="24511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CB04E8D2-8FCC-D340-BF44-1F94F8C02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480" y="1614208"/>
            <a:ext cx="1854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942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xmlns="" id="{29DAF7F3-69E2-E34F-94E3-08A85E35E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86712"/>
              </p:ext>
            </p:extLst>
          </p:nvPr>
        </p:nvGraphicFramePr>
        <p:xfrm>
          <a:off x="412750" y="793751"/>
          <a:ext cx="8229600" cy="203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CAFFD27-1DB1-7F44-9C54-030712F7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4</a:t>
            </a:fld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5BC6EBC0-968F-E340-983C-A3C20BCB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8561"/>
            <a:ext cx="8229600" cy="738664"/>
          </a:xfrm>
        </p:spPr>
        <p:txBody>
          <a:bodyPr/>
          <a:lstStyle/>
          <a:p>
            <a:r>
              <a:rPr lang="it-IT" sz="2400" dirty="0"/>
              <a:t>La fase di avvio è quando si sta decidendo se partecipare ad un progetto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6EF4C14-043E-3B44-B7B7-8019165F3075}"/>
              </a:ext>
            </a:extLst>
          </p:cNvPr>
          <p:cNvSpPr txBox="1"/>
          <p:nvPr/>
        </p:nvSpPr>
        <p:spPr>
          <a:xfrm>
            <a:off x="556590" y="2553463"/>
            <a:ext cx="8085759" cy="2215991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dirty="0"/>
              <a:t>Nel momento in cui il progetto deve essere presentato viene preparato il </a:t>
            </a:r>
            <a:r>
              <a:rPr lang="it-IT" dirty="0" err="1"/>
              <a:t>project</a:t>
            </a:r>
            <a:r>
              <a:rPr lang="it-IT" dirty="0"/>
              <a:t> charter che va sottoscritto dal proprio responsabile e, in genere anche dal capo Dipartimento.</a:t>
            </a:r>
          </a:p>
          <a:p>
            <a:r>
              <a:rPr lang="it-IT" dirty="0"/>
              <a:t>Se il progetto è approvato, sarà probabilmente aggiornato rispetto a quanto effettivamente presentato. Le variazioni possono essere presentate con la modulistica del «</a:t>
            </a:r>
            <a:r>
              <a:rPr lang="it-IT" dirty="0" err="1"/>
              <a:t>Change</a:t>
            </a:r>
            <a:r>
              <a:rPr lang="it-IT" dirty="0"/>
              <a:t> Management»,</a:t>
            </a:r>
          </a:p>
          <a:p>
            <a:r>
              <a:rPr lang="it-IT" dirty="0"/>
              <a:t>I file utili per il </a:t>
            </a:r>
            <a:r>
              <a:rPr lang="it-IT" dirty="0" err="1"/>
              <a:t>project</a:t>
            </a:r>
            <a:r>
              <a:rPr lang="it-IT" dirty="0"/>
              <a:t> charter si trovano nella cartella PM-AVV di </a:t>
            </a:r>
            <a:r>
              <a:rPr lang="it-IT" dirty="0" err="1"/>
              <a:t>own</a:t>
            </a:r>
            <a:r>
              <a:rPr lang="it-IT" dirty="0"/>
              <a:t> </a:t>
            </a:r>
            <a:r>
              <a:rPr lang="it-IT" dirty="0" err="1"/>
              <a:t>cloud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9160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C9D4790-8A09-2F48-B325-3EA98252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vostre risposte sui modelli MP2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576403F-6F36-834F-94B1-018D3FE52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40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430B3427-A0C3-994B-9E6C-B523D486C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9218" name="Picture 2" descr="Grafico delle risposte di Moduli. Titolo della domanda: Pensate sia utile approfondire l’uso di tali modelli da utilizzare per la fase di controllo e monitoraggio?. Numero di risposte: 87 risposte.">
            <a:extLst>
              <a:ext uri="{FF2B5EF4-FFF2-40B4-BE49-F238E27FC236}">
                <a16:creationId xmlns:a16="http://schemas.microsoft.com/office/drawing/2014/main" xmlns="" id="{7A6E80E1-3DCD-D84B-8E1C-F3EEACA5D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7" y="798581"/>
            <a:ext cx="8265226" cy="37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D755BEF-4D12-1549-B4FA-B73FFA6146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8210" y="3246848"/>
            <a:ext cx="3481693" cy="1520416"/>
          </a:xfrm>
        </p:spPr>
        <p:txBody>
          <a:bodyPr/>
          <a:lstStyle/>
          <a:p>
            <a:r>
              <a:rPr lang="it-IT" dirty="0" err="1"/>
              <a:t>mauro.atrigna@enea.it</a:t>
            </a:r>
            <a:endParaRPr lang="it-IT" dirty="0"/>
          </a:p>
          <a:p>
            <a:r>
              <a:rPr lang="it-IT" dirty="0" err="1"/>
              <a:t>sonia.giovinazzi@enea.it</a:t>
            </a:r>
            <a:endParaRPr lang="it-IT" dirty="0"/>
          </a:p>
          <a:p>
            <a:r>
              <a:rPr lang="it-IT" dirty="0" err="1"/>
              <a:t>daniele.enea@enea.it</a:t>
            </a:r>
            <a:endParaRPr lang="it-IT" dirty="0"/>
          </a:p>
          <a:p>
            <a:r>
              <a:rPr lang="it-IT" dirty="0" err="1"/>
              <a:t>antonella.malaguti@enea.it</a:t>
            </a:r>
            <a:endParaRPr lang="it-IT" dirty="0"/>
          </a:p>
          <a:p>
            <a:r>
              <a:rPr lang="it-IT" dirty="0" err="1"/>
              <a:t>patrizia.pistochini@enea.it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855406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3A00D69-3007-A143-A317-4DD02B2E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vostre risposte sui ruoli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61E56D7-6F12-954A-95D5-9FDD66A41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41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B2543E1-1531-A94D-B799-C97368776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10242" name="Picture 2" descr="Grafico delle risposte di Moduli. Titolo della domanda: Ritenete utile descrivere i ruoli da individuare per gestire correttamente un progetto?. Numero di risposte: 64 risposte.">
            <a:extLst>
              <a:ext uri="{FF2B5EF4-FFF2-40B4-BE49-F238E27FC236}">
                <a16:creationId xmlns:a16="http://schemas.microsoft.com/office/drawing/2014/main" xmlns="" id="{5BE8192B-19C6-F54C-B68C-4FAA57D9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4" y="807522"/>
            <a:ext cx="8425600" cy="354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860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2BCAC37-76ED-764D-9A18-9C8669E05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Alcuni ruoli nei progetti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B49B03F-A4F2-034C-AF5E-FD9796370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42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8A5DA3A-8B20-FA4F-AE39-7210301B6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47253C8E-9017-9149-82C8-227271753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0" y="787788"/>
            <a:ext cx="8229600" cy="4191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33A85BE-8346-5242-B367-307D7E266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33" y="2877878"/>
            <a:ext cx="1752600" cy="13081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EC55596B-1B3A-DF4A-A03B-DF17D406E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780" y="3021545"/>
            <a:ext cx="1816100" cy="11557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547CE34F-4AB0-0D4B-85EA-3BB37ED04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486" y="2877878"/>
            <a:ext cx="1790700" cy="11811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A1D253A4-751B-B245-A168-608F2B485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3793" y="1607878"/>
            <a:ext cx="1689100" cy="25400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86E29E18-3126-154B-8BE6-A1CB79847F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980" y="1075146"/>
            <a:ext cx="8305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1596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08EA404-83DE-2F42-B447-621ABDB9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ruoli dei differenti gruppi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F5934B0-6893-EA45-BF9F-51CDB6EFA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43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86361355-992F-1340-90A2-BA5C337AB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8A91D46-A222-5143-8F5D-57190A542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2" y="780280"/>
            <a:ext cx="8991600" cy="2921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CFF9CD16-80C0-CC44-B6D2-6376F541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02" y="1141343"/>
            <a:ext cx="7150100" cy="3556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3B7A46B0-8645-7C48-B783-30E07F24E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02" y="1565906"/>
            <a:ext cx="5665107" cy="182837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D5EBB1B9-0C51-5C4F-A8D2-94572A987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02" y="3391464"/>
            <a:ext cx="5585776" cy="17194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4F59DD78-816F-0441-B7F3-6F39A4B7C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7275" y="2280061"/>
            <a:ext cx="3346725" cy="15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229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0E3D86B-AA48-FB47-9434-CB551CFA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Google drive per lo sviluppo di questionari on line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1E9F2BEC-EBF7-1A4B-B1EF-ECAE24C38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4801" y="1641554"/>
            <a:ext cx="4114800" cy="206210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Bisogna avere un account </a:t>
            </a:r>
            <a:r>
              <a:rPr lang="it-IT" dirty="0" err="1"/>
              <a:t>google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Poi si va su «drive»</a:t>
            </a:r>
          </a:p>
          <a:p>
            <a:pPr marL="0" indent="0">
              <a:buNone/>
            </a:pPr>
            <a:r>
              <a:rPr lang="it-IT" dirty="0"/>
              <a:t>Si chiede di aprire un nuovo documento. Per i questionari bisogna aprire un nuovo modulo </a:t>
            </a:r>
            <a:r>
              <a:rPr lang="it-IT" dirty="0" err="1"/>
              <a:t>google</a:t>
            </a:r>
            <a:r>
              <a:rPr lang="it-IT" dirty="0"/>
              <a:t> (icona viola)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A80CA3F-8609-174A-AE9B-70E038751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44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EA7F6172-3E23-C84E-AB1A-89A75B135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12D8AC3-8F67-DD45-83C6-040DFA5E2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50" y="870673"/>
            <a:ext cx="4275762" cy="38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430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0736B48-21E1-7346-A2F1-8F442A27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Preparare le domande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4A9563C-ED29-A043-AC11-4282C8130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45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639CAD01-D5ED-904E-B6FE-CAFD6F7C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0" y="689149"/>
            <a:ext cx="4453164" cy="28031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A0B9EFE8-396A-D84B-88FE-3A36F4B0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212" y="407993"/>
            <a:ext cx="2689032" cy="4565552"/>
          </a:xfrm>
          <a:prstGeom prst="rect">
            <a:avLst/>
          </a:prstGeom>
        </p:spPr>
      </p:pic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F95DC9E9-5197-604E-88BB-40D3D658B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2955" y="902525"/>
            <a:ext cx="2389895" cy="428670"/>
          </a:xfrm>
        </p:spPr>
        <p:txBody>
          <a:bodyPr/>
          <a:lstStyle/>
          <a:p>
            <a:pPr marL="0" indent="0">
              <a:buNone/>
            </a:pPr>
            <a:r>
              <a:rPr lang="it-IT" sz="1400" dirty="0"/>
              <a:t>Scegliere il tipo di domanda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0ECBF2C9-FD85-AF4C-9C5E-76C05DFA5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0" y="3603501"/>
            <a:ext cx="2166452" cy="65079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B31509E5-1EBA-BB4B-86CC-49D1B678C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88265"/>
            <a:ext cx="3488871" cy="1113990"/>
          </a:xfrm>
          <a:prstGeom prst="rect">
            <a:avLst/>
          </a:prstGeom>
        </p:spPr>
      </p:pic>
      <p:sp>
        <p:nvSpPr>
          <p:cNvPr id="12" name="Segnaposto testo 4">
            <a:extLst>
              <a:ext uri="{FF2B5EF4-FFF2-40B4-BE49-F238E27FC236}">
                <a16:creationId xmlns:a16="http://schemas.microsoft.com/office/drawing/2014/main" xmlns="" id="{FF07687F-3BEA-9B4F-9D88-33CE7EDE15F7}"/>
              </a:ext>
            </a:extLst>
          </p:cNvPr>
          <p:cNvSpPr txBox="1">
            <a:spLocks/>
          </p:cNvSpPr>
          <p:nvPr/>
        </p:nvSpPr>
        <p:spPr>
          <a:xfrm>
            <a:off x="2256313" y="3603501"/>
            <a:ext cx="2286712" cy="523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1400" dirty="0"/>
              <a:t>Copia il link da mandare</a:t>
            </a:r>
            <a:br>
              <a:rPr lang="it-IT" sz="1400" dirty="0"/>
            </a:br>
            <a:r>
              <a:rPr lang="it-IT" sz="1400" dirty="0"/>
              <a:t>per la compilazione</a:t>
            </a:r>
          </a:p>
        </p:txBody>
      </p:sp>
    </p:spTree>
    <p:extLst>
      <p:ext uri="{BB962C8B-B14F-4D97-AF65-F5344CB8AC3E}">
        <p14:creationId xmlns:p14="http://schemas.microsoft.com/office/powerpoint/2010/main" val="295003593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0BA30F8-8E07-0D43-B1DB-A925E8E0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-27886"/>
            <a:ext cx="8730586" cy="800219"/>
          </a:xfrm>
        </p:spPr>
        <p:txBody>
          <a:bodyPr/>
          <a:lstStyle/>
          <a:p>
            <a:r>
              <a:rPr lang="it-IT" dirty="0"/>
              <a:t>Usare </a:t>
            </a:r>
            <a:r>
              <a:rPr lang="it-IT" dirty="0" err="1"/>
              <a:t>Cawemo</a:t>
            </a:r>
            <a:r>
              <a:rPr lang="it-IT" dirty="0"/>
              <a:t> anche per descrivere le interrelazioni tra i partner </a:t>
            </a:r>
            <a:r>
              <a:rPr lang="it-IT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568A588-DF20-5146-A1CE-4FC33E22F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2C3EF6AB-BF75-7546-84F5-99BAD938A9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6FD8541F-5528-754C-8D56-0EC097F572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8E5DBD9-1AC4-4A4E-BA44-382D9AD0D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46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xmlns="" id="{2852F5F1-051A-BE49-934F-3D97580AC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t-IT"/>
              <a:t>Corso di Project Management: quinta parte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52F6359-9190-3C40-B6B7-E380AD02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5347"/>
            <a:ext cx="9144000" cy="4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651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xmlns="" id="{29DAF7F3-69E2-E34F-94E3-08A85E35E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220443"/>
              </p:ext>
            </p:extLst>
          </p:nvPr>
        </p:nvGraphicFramePr>
        <p:xfrm>
          <a:off x="412750" y="793750"/>
          <a:ext cx="8229600" cy="180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CAFFD27-1DB1-7F44-9C54-030712F7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C199-0D0D-7840-A88D-785280B31CF7}" type="slidenum">
              <a:rPr lang="it-IT" smtClean="0"/>
              <a:t>5</a:t>
            </a:fld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xmlns="" id="{5BC6EBC0-968F-E340-983C-A3C20BCB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8561"/>
            <a:ext cx="8229600" cy="738664"/>
          </a:xfrm>
        </p:spPr>
        <p:txBody>
          <a:bodyPr/>
          <a:lstStyle/>
          <a:p>
            <a:r>
              <a:rPr lang="it-IT" sz="2400" dirty="0"/>
              <a:t>La fase di avvio è quando si sta decidendo se partecipare ad un progetto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FF30AFC-052A-EB45-8937-EAA7E07A9264}"/>
              </a:ext>
            </a:extLst>
          </p:cNvPr>
          <p:cNvSpPr txBox="1"/>
          <p:nvPr/>
        </p:nvSpPr>
        <p:spPr>
          <a:xfrm>
            <a:off x="878819" y="2445026"/>
            <a:ext cx="7533861" cy="2492990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r>
              <a:rPr lang="it-IT" dirty="0"/>
              <a:t>Il business case, rappresenta un aggregato di progetti che afferiscono agli stessi temi considerati strategici per l’ENEA. Se non esiste. Può essere proposto alla struttura che lo sottoscriverà. </a:t>
            </a:r>
          </a:p>
          <a:p>
            <a:r>
              <a:rPr lang="it-IT" dirty="0"/>
              <a:t>Il business case, in genere, aggrega progetti di dipartimenti diversi e serve, da un lato ad evitare sovrapposizioni, dall’altro di fare sinergie per aumentare il successo del progetto che si intende presentare.</a:t>
            </a:r>
          </a:p>
          <a:p>
            <a:r>
              <a:rPr lang="it-IT" dirty="0"/>
              <a:t>Altri vantaggi sono un miglior ritorno d’immagine dell’ENEA, la possibilità di replicare il progetto in altri contesti geografici o in altri bandi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844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xmlns="" id="{22DFA441-CFD6-9742-AA68-E37B46231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14" y="794113"/>
            <a:ext cx="8229600" cy="4302716"/>
          </a:xfrm>
        </p:spPr>
        <p:txBody>
          <a:bodyPr/>
          <a:lstStyle/>
          <a:p>
            <a:r>
              <a:rPr lang="it-IT" sz="1800" dirty="0"/>
              <a:t>Il Manuale di gestione è quindi un documento che può essere utilizzato anche per preparare una proposta progettuale ma, per presentarlo, conviene utilizzare direttamente la modulistica indicata  nel bando. Se invece il bando non è stato ancora identificato può risultare molto utile.</a:t>
            </a:r>
          </a:p>
          <a:p>
            <a:r>
              <a:rPr lang="it-IT" sz="1800" dirty="0"/>
              <a:t>A progetto approvato il manuale di progetto è il documento che permette di inserire il progetto nell’ambito della propria organizzazione e va quindi assolutamente predisposto se si vogliono ottenere i seguenti vantaggi:</a:t>
            </a:r>
          </a:p>
          <a:p>
            <a:pPr lvl="1"/>
            <a:r>
              <a:rPr lang="it-IT" sz="1800" dirty="0"/>
              <a:t>Presa di coscienza da parte dell’organizzazione dei benefici che si otterranno</a:t>
            </a:r>
          </a:p>
          <a:p>
            <a:pPr lvl="1"/>
            <a:r>
              <a:rPr lang="it-IT" sz="1800" dirty="0"/>
              <a:t>Supporto per il coinvolgimento di stakeholder</a:t>
            </a:r>
          </a:p>
          <a:p>
            <a:pPr lvl="1"/>
            <a:r>
              <a:rPr lang="it-IT" sz="1800" dirty="0"/>
              <a:t>Gestione dei problemi, dei rischi e dei cambiamenti secondo procedure condivise</a:t>
            </a:r>
          </a:p>
          <a:p>
            <a:pPr lvl="1"/>
            <a:r>
              <a:rPr lang="it-IT" sz="1800" dirty="0"/>
              <a:t>…</a:t>
            </a:r>
          </a:p>
          <a:p>
            <a:endParaRPr lang="it-IT" sz="18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9EF576C4-3D24-C943-B4DA-58DAD05A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2364-CBF1-FB44-A4AE-07A465E5B79F}" type="slidenum">
              <a:rPr lang="it-IT" smtClean="0"/>
              <a:t>6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F197AAA7-3E44-AD40-9387-9C435C67C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70116"/>
            <a:ext cx="8229600" cy="615553"/>
          </a:xfrm>
        </p:spPr>
        <p:txBody>
          <a:bodyPr/>
          <a:lstStyle/>
          <a:p>
            <a:r>
              <a:rPr lang="it-IT" sz="2000" dirty="0"/>
              <a:t>La fase di pianificazione serve sia per presentare il progetto sia per avere la base per la gestione una volta approvato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1C3A5EDA-66FA-4649-8484-CCE98D43966F}"/>
              </a:ext>
            </a:extLst>
          </p:cNvPr>
          <p:cNvSpPr/>
          <p:nvPr/>
        </p:nvSpPr>
        <p:spPr>
          <a:xfrm>
            <a:off x="3407389" y="4307740"/>
            <a:ext cx="5005291" cy="702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/>
              <a:t>Copia del manuale di progetto si trova nella cartella PM-AVV e si chiama </a:t>
            </a:r>
            <a:br>
              <a:rPr lang="it-IT" sz="1600" dirty="0"/>
            </a:br>
            <a:r>
              <a:rPr lang="it-IT" sz="1600" dirty="0"/>
              <a:t>PM-PIA-FOR-04-Manuale di progetto</a:t>
            </a:r>
          </a:p>
        </p:txBody>
      </p:sp>
    </p:spTree>
    <p:extLst>
      <p:ext uri="{BB962C8B-B14F-4D97-AF65-F5344CB8AC3E}">
        <p14:creationId xmlns:p14="http://schemas.microsoft.com/office/powerpoint/2010/main" val="173194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xmlns="" id="{48AD5957-DCF4-A34B-A46D-F21FCC73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0021"/>
            <a:ext cx="8643014" cy="4496852"/>
          </a:xfrm>
        </p:spPr>
        <p:txBody>
          <a:bodyPr/>
          <a:lstStyle/>
          <a:p>
            <a:r>
              <a:rPr lang="it-IT" dirty="0"/>
              <a:t>Sempre rispondere alle e-mail in tempi ragionevoli</a:t>
            </a:r>
          </a:p>
          <a:p>
            <a:r>
              <a:rPr lang="it-IT" dirty="0"/>
              <a:t>Mettere sempre chiaramente l’oggetto</a:t>
            </a:r>
          </a:p>
          <a:p>
            <a:r>
              <a:rPr lang="it-IT" dirty="0"/>
              <a:t>Se si invia a più persone mettere in CCN per evitare che, ad esempio, 50 persone ricevano e mail da parte di tutti… come ad esempio gli auguri di Natale, Pasqua…</a:t>
            </a:r>
          </a:p>
          <a:p>
            <a:r>
              <a:rPr lang="it-IT" dirty="0"/>
              <a:t>Se c’è un contenzioso con un partner evitare di mettere in copia tutti gli altri a meno che non ci sia qualche grave motivazione. Pensare alle conseguenze prima di scrivere qualcosa di spiacevole</a:t>
            </a:r>
          </a:p>
          <a:p>
            <a:r>
              <a:rPr lang="it-IT" dirty="0"/>
              <a:t>Convocare sempre le riunioni per tempo. Possibilmente programmarle per semestri. Ad esempio il primo mercoledì del mese</a:t>
            </a:r>
          </a:p>
          <a:p>
            <a:r>
              <a:rPr lang="it-IT" dirty="0"/>
              <a:t>Se bisogna organizzare una riunione extra utilizzare </a:t>
            </a:r>
            <a:r>
              <a:rPr lang="it-IT" dirty="0" err="1"/>
              <a:t>doodle</a:t>
            </a:r>
            <a:r>
              <a:rPr lang="it-IT" dirty="0"/>
              <a:t>. Se si riceve una richiesta tramite </a:t>
            </a:r>
            <a:r>
              <a:rPr lang="it-IT" dirty="0" err="1"/>
              <a:t>doodle</a:t>
            </a:r>
            <a:r>
              <a:rPr lang="it-IT" dirty="0"/>
              <a:t> rispondere il più presto possibile</a:t>
            </a:r>
          </a:p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A8453B9B-8215-8E44-8968-8B1076FA0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2364-CBF1-FB44-A4AE-07A465E5B79F}" type="slidenum">
              <a:rPr lang="it-IT" smtClean="0"/>
              <a:t>7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1CE37A41-9639-DE4B-932A-9057C944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Alcune regole di buona collaborazione</a:t>
            </a:r>
          </a:p>
        </p:txBody>
      </p:sp>
    </p:spTree>
    <p:extLst>
      <p:ext uri="{BB962C8B-B14F-4D97-AF65-F5344CB8AC3E}">
        <p14:creationId xmlns:p14="http://schemas.microsoft.com/office/powerpoint/2010/main" val="425435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xmlns="" id="{E158EAD4-FAE9-534B-A786-94CF915CC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14" y="794113"/>
            <a:ext cx="8229600" cy="2185214"/>
          </a:xfrm>
        </p:spPr>
        <p:txBody>
          <a:bodyPr/>
          <a:lstStyle/>
          <a:p>
            <a:r>
              <a:rPr lang="it-IT" dirty="0"/>
              <a:t>Utilizzare il modello per le agende</a:t>
            </a:r>
          </a:p>
          <a:p>
            <a:r>
              <a:rPr lang="it-IT" dirty="0"/>
              <a:t>Utilizzare il modello per le minute</a:t>
            </a:r>
          </a:p>
          <a:p>
            <a:r>
              <a:rPr lang="it-IT" dirty="0"/>
              <a:t>Usare il criterio di archiviazione proposto</a:t>
            </a:r>
          </a:p>
          <a:p>
            <a:r>
              <a:rPr lang="it-IT" dirty="0"/>
              <a:t>Possibilmente utilizzare cartelle condivise evitando di inviare e-mail con allegati</a:t>
            </a:r>
          </a:p>
          <a:p>
            <a:r>
              <a:rPr lang="it-IT" dirty="0"/>
              <a:t>I modelli si trovano nella cartella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FE281EE6-8E96-A24D-850B-6E398F86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2364-CBF1-FB44-A4AE-07A465E5B79F}" type="slidenum">
              <a:rPr lang="it-IT" smtClean="0"/>
              <a:t>8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EF6A10AD-BE7B-4146-AEA8-7F13B11F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gestione delle riunioni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BD3B908-F34A-5347-B8AA-27E454E753CF}"/>
              </a:ext>
            </a:extLst>
          </p:cNvPr>
          <p:cNvSpPr/>
          <p:nvPr/>
        </p:nvSpPr>
        <p:spPr>
          <a:xfrm>
            <a:off x="515102" y="3085226"/>
            <a:ext cx="5011055" cy="1287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dirty="0"/>
              <a:t>Copia dei modelli di agende e minute si trovano nella cartella OpenPM2 </a:t>
            </a:r>
            <a:r>
              <a:rPr lang="it-IT" sz="1600" dirty="0" err="1"/>
              <a:t>template</a:t>
            </a:r>
            <a:r>
              <a:rPr lang="it-IT" sz="1600" dirty="0"/>
              <a:t> tradotti e si chiamano </a:t>
            </a:r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/>
            </a:r>
            <a:br>
              <a:rPr lang="it-IT" sz="1600" dirty="0"/>
            </a:br>
            <a:endParaRPr lang="it-IT" sz="16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FEBE1B3-BD0D-FC43-975D-E36FEFDCC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16" y="3607532"/>
            <a:ext cx="3537226" cy="75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011ADB03-E44A-AE4B-A140-BE626FB4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2364-CBF1-FB44-A4AE-07A465E5B79F}" type="slidenum">
              <a:rPr lang="it-IT" smtClean="0"/>
              <a:t>9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478CE960-1DD8-0D47-9684-1B740014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-22216"/>
            <a:ext cx="8229600" cy="800219"/>
          </a:xfrm>
        </p:spPr>
        <p:txBody>
          <a:bodyPr/>
          <a:lstStyle/>
          <a:p>
            <a:r>
              <a:rPr lang="it-IT" dirty="0"/>
              <a:t>Modello per l’agenda</a:t>
            </a:r>
            <a:br>
              <a:rPr lang="it-IT" dirty="0"/>
            </a:br>
            <a:r>
              <a:rPr lang="it-IT" dirty="0"/>
              <a:t>e la minuta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4C92E4DA-B7E8-9E46-97BE-F9EFF20A4C3D}"/>
              </a:ext>
            </a:extLst>
          </p:cNvPr>
          <p:cNvGrpSpPr/>
          <p:nvPr/>
        </p:nvGrpSpPr>
        <p:grpSpPr>
          <a:xfrm>
            <a:off x="0" y="771154"/>
            <a:ext cx="3957658" cy="4269954"/>
            <a:chOff x="1983180" y="816842"/>
            <a:chExt cx="3957658" cy="4269954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xmlns="" id="{72F619F1-D482-6A46-B51C-914BF39DE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3180" y="816842"/>
              <a:ext cx="3957658" cy="2016065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xmlns="" id="{83ED656D-8CF7-2C41-A372-616ED1723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3180" y="2832907"/>
              <a:ext cx="3957658" cy="2253889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4EA5E50-2B1F-8948-911F-4AA70E8EE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553" y="0"/>
            <a:ext cx="4910446" cy="251232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13F9CBCC-95C2-0343-B828-6E3044DE0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422" y="2429385"/>
            <a:ext cx="4773881" cy="39836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EF7F311-3077-5245-9B7A-045E4A658A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2422" y="2822356"/>
            <a:ext cx="4911576" cy="88018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C0AA60C-94CC-F746-9982-0793FAE63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553" y="3632838"/>
            <a:ext cx="4453247" cy="108749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00823642-688C-E649-B780-43A09AC45A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2420" y="4556069"/>
            <a:ext cx="4911578" cy="50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06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07.14"/>
  <p:tag name="AS_TITLE" val="Aspose.Slides for .NET 4.0"/>
  <p:tag name="AS_VERSION" val="1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44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b5283bf-5063-4c1f-9ba9-a2d39f428651}&quot; /&gt;&lt;isInvalidForFieldText val=&quot;0&quot; /&gt;&lt;Image&gt;&lt;filename val=&quot;C:\Connect\content\7\3010128-1\input\breezo\data\asimages\{cb5283bf-5063-4c1f-9ba9-a2d39f428651}.png&quot; /&gt;&lt;left val=&quot;53&quot; /&gt;&lt;top val=&quot;14&quot; /&gt;&lt;width val=&quot;294&quot; /&gt;&lt;height val=&quot;91&quot; /&gt;&lt;hasText val=&quot;1&quot; 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fe0ade-a460-42e9-a67e-fd2162bf88ff}&quot; /&gt;&lt;isInvalidForFieldText val=&quot;0&quot; /&gt;&lt;Image&gt;&lt;filename val=&quot;C:\Connect\content\7\3010128-1\input\breezo\data\asimages\{44fe0ade-a460-42e9-a67e-fd2162bf88ff}.jpg&quot; /&gt;&lt;left val=&quot;0&quot; /&gt;&lt;top val=&quot;456&quot; /&gt;&lt;width val=&quot;960&quot; /&gt;&lt;height val=&quot;62&quot; /&gt;&lt;hasText val=&quot;1&quot; 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26&quot; 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84893-cbaf-4280-a97b-1384ae3640e0}&quot; /&gt;&lt;isInvalidForFieldText val=&quot;0&quot; /&gt;&lt;Image&gt;&lt;filename val=&quot;C:\Connect\content\7\3010128-1\input\breezo\data\asimages\{16a84893-cbaf-4280-a97b-1384ae3640e0}.png&quot; /&gt;&lt;left val=&quot;0&quot; /&gt;&lt;top val=&quot;0&quot; /&gt;&lt;width val=&quot;960&quot; /&gt;&lt;height val=&quot;8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41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 /&gt;&lt;lineCharCount val=&quot;35&quot; /&gt;&lt;lineCharCount val=&quot;26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 /&gt;&lt;lineCharCount val=&quot;25&quot; /&gt;&lt;lineCharCount val=&quot;12&quot; /&gt;&lt;lineCharCount val=&quot;11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84893-cbaf-4280-a97b-1384ae3640e0}&quot; /&gt;&lt;isInvalidForFieldText val=&quot;0&quot; /&gt;&lt;Image&gt;&lt;filename val=&quot;C:\Connect\content\7\3010128-1\input\breezo\data\asimages\{16a84893-cbaf-4280-a97b-1384ae3640e0}.png&quot; /&gt;&lt;left val=&quot;0&quot; /&gt;&lt;top val=&quot;0&quot; /&gt;&lt;width val=&quot;960&quot; /&gt;&lt;height val=&quot;84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 /&gt;&lt;lineCharCount val=&quot;35&quot; /&gt;&lt;lineCharCount val=&quot;26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58&quot; /&gt;&lt;lineCharCount val=&quot;16&quot; /&gt;&lt;lineCharCount val=&quot;14&quot; /&gt;&lt;lineCharCount val=&quot;15&quot; /&gt;&lt;lineCharCount val=&quot;14&quot; 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8a0fa26-92bc-4521-aa7a-5cda556e8a35}&quot; /&gt;&lt;isInvalidForFieldText val=&quot;0&quot; /&gt;&lt;Image&gt;&lt;filename val=&quot;C:\Connect\content\7\3010128-1\input\breezo\data\asimages\{78a0fa26-92bc-4521-aa7a-5cda556e8a35}.png&quot; /&gt;&lt;left val=&quot;47&quot; /&gt;&lt;top val=&quot;499&quot; /&gt;&lt;width val=&quot;100&quot; /&gt;&lt;height val=&quot;31&quot; /&gt;&lt;hasText val=&quot;1&quot; 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80cbce-a55f-4bed-8903-5f371a0dfb25}&quot; /&gt;&lt;isInvalidForFieldText val=&quot;0&quot; /&gt;&lt;Image&gt;&lt;filename val=&quot;C:\Connect\content\7\3010128-1\input\breezo\data\asimages\{7a80cbce-a55f-4bed-8903-5f371a0dfb25}.png&quot; /&gt;&lt;left val=&quot;0&quot; /&gt;&lt;top val=&quot;136&quot; /&gt;&lt;width val=&quot;962&quot; /&gt;&lt;height val=&quot;29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d23ff7-3003-44ac-acc5-825018c84339}&quot; /&gt;&lt;isInvalidForFieldText val=&quot;0&quot; /&gt;&lt;Image&gt;&lt;filename val=&quot;C:\Connect\content\7\3010128-1\input\breezo\data\asimages\{23d23ff7-3003-44ac-acc5-825018c84339}.png&quot; /&gt;&lt;left val=&quot;0&quot; /&gt;&lt;top val=&quot;517&quot; /&gt;&lt;width val=&quot;962&quot; /&gt;&lt;height val=&quot;23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96c9cd-0f3b-4d37-89ae-ad6acc15b255}&quot; /&gt;&lt;isInvalidForFieldText val=&quot;0&quot; /&gt;&lt;Image&gt;&lt;filename val=&quot;C:\Connect\content\7\3010128-1\input\breezo\data\asimages\{7b96c9cd-0f3b-4d37-89ae-ad6acc15b255}.png&quot; /&gt;&lt;left val=&quot;0&quot; /&gt;&lt;top val=&quot;397&quot; /&gt;&lt;width val=&quot;962&quot; /&gt;&lt;height val=&quot;5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20b803-2ed0-493e-9538-809a89eba6b3}&quot; /&gt;&lt;isInvalidForFieldText val=&quot;0&quot; /&gt;&lt;Image&gt;&lt;filename val=&quot;C:\Connect\content\7\3010128-1\input\breezo\data\asimages\{9220b803-2ed0-493e-9538-809a89eba6b3}.png&quot; /&gt;&lt;left val=&quot;0&quot; /&gt;&lt;top val=&quot;0&quot; /&gt;&lt;width val=&quot;960&quot; /&gt;&lt;height val=&quot;13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heme/theme1.xml><?xml version="1.0" encoding="utf-8"?>
<a:theme xmlns:a="http://schemas.openxmlformats.org/drawingml/2006/main" name="ModelloTemplateENEAi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6740</TotalTime>
  <Words>2239</Words>
  <Application>Microsoft Office PowerPoint</Application>
  <PresentationFormat>Presentazione su schermo (16:9)</PresentationFormat>
  <Paragraphs>357</Paragraphs>
  <Slides>46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0" baseType="lpstr">
      <vt:lpstr>Arial</vt:lpstr>
      <vt:lpstr>Calibri</vt:lpstr>
      <vt:lpstr>Titillium Web</vt:lpstr>
      <vt:lpstr>ModelloTemplateENEAita</vt:lpstr>
      <vt:lpstr>Corso di project management</vt:lpstr>
      <vt:lpstr>Il programma del corso: parte quinta, lezioni apprese e tools</vt:lpstr>
      <vt:lpstr>La fase di avvio è quando si sta decidendo se partecipare ad un progetto</vt:lpstr>
      <vt:lpstr>La fase di avvio è quando si sta decidendo se partecipare ad un progetto</vt:lpstr>
      <vt:lpstr>La fase di avvio è quando si sta decidendo se partecipare ad un progetto</vt:lpstr>
      <vt:lpstr>La fase di pianificazione serve sia per presentare il progetto sia per avere la base per la gestione una volta approvato</vt:lpstr>
      <vt:lpstr>Alcune regole di buona collaborazione</vt:lpstr>
      <vt:lpstr>La gestione delle riunioni</vt:lpstr>
      <vt:lpstr>Modello per l’agenda e la minuta</vt:lpstr>
      <vt:lpstr>Motivi per cui una riunione può andare male</vt:lpstr>
      <vt:lpstr>Come scoraggiare un gruppo di lavoro</vt:lpstr>
      <vt:lpstr>Gestione della rabbia</vt:lpstr>
      <vt:lpstr>Non farsi buttare giù dall’incompetenza livorosa</vt:lpstr>
      <vt:lpstr>Imparare a gestire le conversazioni «cruciali»</vt:lpstr>
      <vt:lpstr>Sette abitudini per persone molto efficienti</vt:lpstr>
      <vt:lpstr>Le sette abitudini</vt:lpstr>
      <vt:lpstr>Abitudine 1: sii proattivo considerando solo le cose che dipendono da te</vt:lpstr>
      <vt:lpstr>Abitudine 2: cominciare con la fine in mente</vt:lpstr>
      <vt:lpstr>Seleziona cosa urgenti da quelle che non lo sono differenza le cose importanti da quelle che non lo sono</vt:lpstr>
      <vt:lpstr>La valutazione dei tempi https://toggl.com/</vt:lpstr>
      <vt:lpstr>Dalla dipendenza alla indipendenza e alla interdipendenza</vt:lpstr>
      <vt:lpstr>Abitudine 4: Pensa ad una strategia «win to win»</vt:lpstr>
      <vt:lpstr>Abitudine 5: devi comprendere se vuoi essere compreso</vt:lpstr>
      <vt:lpstr>Abitudine 6: sinergia</vt:lpstr>
      <vt:lpstr>Abitudine 7: affila i tuoi strumenti</vt:lpstr>
      <vt:lpstr>Lavorare insieme: la scala di Tuckman per la genesi dei gruppi</vt:lpstr>
      <vt:lpstr>Presentazione standard di PowerPoint</vt:lpstr>
      <vt:lpstr>Le vostre risposte sul data base degli stakeholder</vt:lpstr>
      <vt:lpstr>Le vostre risposte sul data base degli stakeholder</vt:lpstr>
      <vt:lpstr>Le vostre risposte sul data base degli stakeholder</vt:lpstr>
      <vt:lpstr>Le vostre risposte sul data base degli stakeholder</vt:lpstr>
      <vt:lpstr>Richiesta di supporto</vt:lpstr>
      <vt:lpstr>Suggerimento: l’uso dell’Atlante del lavoro link</vt:lpstr>
      <vt:lpstr>Le vostre risposte sugli standard</vt:lpstr>
      <vt:lpstr>Le vostre risposte sugli standard</vt:lpstr>
      <vt:lpstr>Le vostre risposte sui format</vt:lpstr>
      <vt:lpstr>Le vostre risposte sui format</vt:lpstr>
      <vt:lpstr>Piano di comunicazione: il progetto net-UBIEP</vt:lpstr>
      <vt:lpstr>Le vostre risposte sui modelli PM2</vt:lpstr>
      <vt:lpstr>Le vostre risposte sui modelli MP2</vt:lpstr>
      <vt:lpstr>Le vostre risposte sui ruoli</vt:lpstr>
      <vt:lpstr>Alcuni ruoli nei progetti</vt:lpstr>
      <vt:lpstr>I ruoli dei differenti gruppi</vt:lpstr>
      <vt:lpstr>Google drive per lo sviluppo di questionari on line</vt:lpstr>
      <vt:lpstr>Preparare le domande</vt:lpstr>
      <vt:lpstr>Usare Cawemo anche per descrivere le interrelazioni tra i partner link</vt:lpstr>
    </vt:vector>
  </TitlesOfParts>
  <Company>ENEA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Giangiacomo Ponzo</cp:lastModifiedBy>
  <cp:revision>242</cp:revision>
  <cp:lastPrinted>2017-01-17T13:52:56Z</cp:lastPrinted>
  <dcterms:created xsi:type="dcterms:W3CDTF">2017-01-03T12:35:40Z</dcterms:created>
  <dcterms:modified xsi:type="dcterms:W3CDTF">2020-05-04T10:07:58Z</dcterms:modified>
</cp:coreProperties>
</file>