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76"/>
  </p:notesMasterIdLst>
  <p:handoutMasterIdLst>
    <p:handoutMasterId r:id="rId77"/>
  </p:handoutMasterIdLst>
  <p:sldIdLst>
    <p:sldId id="558" r:id="rId2"/>
    <p:sldId id="559" r:id="rId3"/>
    <p:sldId id="560" r:id="rId4"/>
    <p:sldId id="611" r:id="rId5"/>
    <p:sldId id="612" r:id="rId6"/>
    <p:sldId id="613" r:id="rId7"/>
    <p:sldId id="614" r:id="rId8"/>
    <p:sldId id="615" r:id="rId9"/>
    <p:sldId id="616" r:id="rId10"/>
    <p:sldId id="617" r:id="rId11"/>
    <p:sldId id="618" r:id="rId12"/>
    <p:sldId id="619" r:id="rId13"/>
    <p:sldId id="620" r:id="rId14"/>
    <p:sldId id="561" r:id="rId15"/>
    <p:sldId id="562" r:id="rId16"/>
    <p:sldId id="563" r:id="rId17"/>
    <p:sldId id="632" r:id="rId18"/>
    <p:sldId id="633" r:id="rId19"/>
    <p:sldId id="634" r:id="rId20"/>
    <p:sldId id="635" r:id="rId21"/>
    <p:sldId id="564" r:id="rId22"/>
    <p:sldId id="565" r:id="rId23"/>
    <p:sldId id="566" r:id="rId24"/>
    <p:sldId id="567" r:id="rId25"/>
    <p:sldId id="636" r:id="rId26"/>
    <p:sldId id="579" r:id="rId27"/>
    <p:sldId id="568" r:id="rId28"/>
    <p:sldId id="569" r:id="rId29"/>
    <p:sldId id="570" r:id="rId30"/>
    <p:sldId id="626" r:id="rId31"/>
    <p:sldId id="627" r:id="rId32"/>
    <p:sldId id="628" r:id="rId33"/>
    <p:sldId id="629" r:id="rId34"/>
    <p:sldId id="630" r:id="rId35"/>
    <p:sldId id="571" r:id="rId36"/>
    <p:sldId id="610" r:id="rId37"/>
    <p:sldId id="637" r:id="rId38"/>
    <p:sldId id="638" r:id="rId39"/>
    <p:sldId id="572" r:id="rId40"/>
    <p:sldId id="573" r:id="rId41"/>
    <p:sldId id="574" r:id="rId42"/>
    <p:sldId id="575" r:id="rId43"/>
    <p:sldId id="576" r:id="rId44"/>
    <p:sldId id="577" r:id="rId45"/>
    <p:sldId id="578" r:id="rId46"/>
    <p:sldId id="580" r:id="rId47"/>
    <p:sldId id="581" r:id="rId48"/>
    <p:sldId id="582" r:id="rId49"/>
    <p:sldId id="583" r:id="rId50"/>
    <p:sldId id="584" r:id="rId51"/>
    <p:sldId id="585" r:id="rId52"/>
    <p:sldId id="487" r:id="rId53"/>
    <p:sldId id="587" r:id="rId54"/>
    <p:sldId id="588" r:id="rId55"/>
    <p:sldId id="621" r:id="rId56"/>
    <p:sldId id="622" r:id="rId57"/>
    <p:sldId id="623" r:id="rId58"/>
    <p:sldId id="624" r:id="rId59"/>
    <p:sldId id="625" r:id="rId60"/>
    <p:sldId id="586" r:id="rId61"/>
    <p:sldId id="597" r:id="rId62"/>
    <p:sldId id="598" r:id="rId63"/>
    <p:sldId id="599" r:id="rId64"/>
    <p:sldId id="600" r:id="rId65"/>
    <p:sldId id="601" r:id="rId66"/>
    <p:sldId id="602" r:id="rId67"/>
    <p:sldId id="603" r:id="rId68"/>
    <p:sldId id="604" r:id="rId69"/>
    <p:sldId id="605" r:id="rId70"/>
    <p:sldId id="606" r:id="rId71"/>
    <p:sldId id="607" r:id="rId72"/>
    <p:sldId id="608" r:id="rId73"/>
    <p:sldId id="609" r:id="rId74"/>
    <p:sldId id="631" r:id="rId75"/>
  </p:sldIdLst>
  <p:sldSz cx="9144000" cy="5143500" type="screen16x9"/>
  <p:notesSz cx="6858000" cy="9144000"/>
  <p:custDataLst>
    <p:tags r:id="rId78"/>
  </p:custDataLst>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74">
          <p15:clr>
            <a:srgbClr val="A4A3A4"/>
          </p15:clr>
        </p15:guide>
        <p15:guide id="2" pos="307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A69"/>
    <a:srgbClr val="003A00"/>
    <a:srgbClr val="E4E4E4"/>
    <a:srgbClr val="004884"/>
    <a:srgbClr val="2D79AA"/>
    <a:srgbClr val="003A6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21" autoAdjust="0"/>
    <p:restoredTop sz="94708" autoAdjust="0"/>
  </p:normalViewPr>
  <p:slideViewPr>
    <p:cSldViewPr snapToGrid="0" snapToObjects="1" showGuides="1">
      <p:cViewPr varScale="1">
        <p:scale>
          <a:sx n="111" d="100"/>
          <a:sy n="111" d="100"/>
        </p:scale>
        <p:origin x="826" y="62"/>
      </p:cViewPr>
      <p:guideLst>
        <p:guide orient="horz" pos="2974"/>
        <p:guide pos="307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3" d="100"/>
        <a:sy n="123" d="100"/>
      </p:scale>
      <p:origin x="0" y="0"/>
    </p:cViewPr>
  </p:sorter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gs" Target="tags/tag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D4AF53-1AC9-EA4E-8B4B-0302A2C67350}" type="doc">
      <dgm:prSet loTypeId="urn:microsoft.com/office/officeart/2005/8/layout/StepDownProcess" loCatId="" qsTypeId="urn:microsoft.com/office/officeart/2005/8/quickstyle/simple1" qsCatId="simple" csTypeId="urn:microsoft.com/office/officeart/2005/8/colors/accent1_2" csCatId="accent1" phldr="1"/>
      <dgm:spPr/>
      <dgm:t>
        <a:bodyPr/>
        <a:lstStyle/>
        <a:p>
          <a:endParaRPr lang="it-IT"/>
        </a:p>
      </dgm:t>
    </dgm:pt>
    <dgm:pt modelId="{D813916C-B88F-CE40-B3FA-68921A4BF801}">
      <dgm:prSet phldrT="[Testo]"/>
      <dgm:spPr/>
      <dgm:t>
        <a:bodyPr/>
        <a:lstStyle/>
        <a:p>
          <a:r>
            <a:rPr lang="it-IT" dirty="0"/>
            <a:t>Business case</a:t>
          </a:r>
        </a:p>
      </dgm:t>
    </dgm:pt>
    <dgm:pt modelId="{05E15B1F-1B15-AB41-8ECD-BED048BFD24F}" type="parTrans" cxnId="{3E7874AF-5C7A-FF41-B3AD-B4A12AF857FA}">
      <dgm:prSet/>
      <dgm:spPr/>
      <dgm:t>
        <a:bodyPr/>
        <a:lstStyle/>
        <a:p>
          <a:endParaRPr lang="it-IT"/>
        </a:p>
      </dgm:t>
    </dgm:pt>
    <dgm:pt modelId="{9F7C7E8D-59B7-9643-B6BD-F1985C6E1AF2}" type="sibTrans" cxnId="{3E7874AF-5C7A-FF41-B3AD-B4A12AF857FA}">
      <dgm:prSet/>
      <dgm:spPr/>
      <dgm:t>
        <a:bodyPr/>
        <a:lstStyle/>
        <a:p>
          <a:endParaRPr lang="it-IT"/>
        </a:p>
      </dgm:t>
    </dgm:pt>
    <dgm:pt modelId="{5280FC4D-B723-E24E-9BB4-8B882D3D040E}">
      <dgm:prSet phldrT="[Testo]"/>
      <dgm:spPr/>
      <dgm:t>
        <a:bodyPr/>
        <a:lstStyle/>
        <a:p>
          <a:r>
            <a:rPr lang="it-IT" dirty="0"/>
            <a:t>Individuazione degli obiettivi strategici</a:t>
          </a:r>
        </a:p>
      </dgm:t>
    </dgm:pt>
    <dgm:pt modelId="{8F5FF6CE-28B1-284E-BE1E-42A50D08BA2E}" type="parTrans" cxnId="{A9396782-D421-0847-AE29-04E1211A0E7B}">
      <dgm:prSet/>
      <dgm:spPr/>
      <dgm:t>
        <a:bodyPr/>
        <a:lstStyle/>
        <a:p>
          <a:endParaRPr lang="it-IT"/>
        </a:p>
      </dgm:t>
    </dgm:pt>
    <dgm:pt modelId="{7B107C93-27C3-394D-B972-33C70CD914F6}" type="sibTrans" cxnId="{A9396782-D421-0847-AE29-04E1211A0E7B}">
      <dgm:prSet/>
      <dgm:spPr/>
      <dgm:t>
        <a:bodyPr/>
        <a:lstStyle/>
        <a:p>
          <a:endParaRPr lang="it-IT"/>
        </a:p>
      </dgm:t>
    </dgm:pt>
    <dgm:pt modelId="{66CDCFAE-5A19-A441-8167-2973B639883E}">
      <dgm:prSet phldrT="[Testo]"/>
      <dgm:spPr/>
      <dgm:t>
        <a:bodyPr/>
        <a:lstStyle/>
        <a:p>
          <a:r>
            <a:rPr lang="it-IT" dirty="0"/>
            <a:t>Project charter</a:t>
          </a:r>
        </a:p>
      </dgm:t>
    </dgm:pt>
    <dgm:pt modelId="{86FFC1E2-6DC4-F54E-88F9-BD1D000DF6E6}" type="parTrans" cxnId="{B2EF1EFD-AA33-2B46-85EB-0D73FC5AA2B9}">
      <dgm:prSet/>
      <dgm:spPr/>
      <dgm:t>
        <a:bodyPr/>
        <a:lstStyle/>
        <a:p>
          <a:endParaRPr lang="it-IT"/>
        </a:p>
      </dgm:t>
    </dgm:pt>
    <dgm:pt modelId="{C09073AE-62F3-7C43-AB4A-C867EF0D23FC}" type="sibTrans" cxnId="{B2EF1EFD-AA33-2B46-85EB-0D73FC5AA2B9}">
      <dgm:prSet/>
      <dgm:spPr/>
      <dgm:t>
        <a:bodyPr/>
        <a:lstStyle/>
        <a:p>
          <a:endParaRPr lang="it-IT"/>
        </a:p>
      </dgm:t>
    </dgm:pt>
    <dgm:pt modelId="{9FD957D0-547C-BA43-88E6-645AD85B26DB}">
      <dgm:prSet phldrT="[Testo]" custT="1"/>
      <dgm:spPr/>
      <dgm:t>
        <a:bodyPr/>
        <a:lstStyle/>
        <a:p>
          <a:r>
            <a:rPr lang="it-IT" sz="1200" dirty="0"/>
            <a:t>Presa d’atto dei benefici ottenibili </a:t>
          </a:r>
        </a:p>
      </dgm:t>
    </dgm:pt>
    <dgm:pt modelId="{57FB1559-A858-544E-BDB0-293A2B6F2509}" type="parTrans" cxnId="{E8188A3C-E565-B445-9029-84A0F46B6AE8}">
      <dgm:prSet/>
      <dgm:spPr/>
      <dgm:t>
        <a:bodyPr/>
        <a:lstStyle/>
        <a:p>
          <a:endParaRPr lang="it-IT"/>
        </a:p>
      </dgm:t>
    </dgm:pt>
    <dgm:pt modelId="{6B2508FA-D628-7245-85B5-EEA17591CAD2}" type="sibTrans" cxnId="{E8188A3C-E565-B445-9029-84A0F46B6AE8}">
      <dgm:prSet/>
      <dgm:spPr/>
      <dgm:t>
        <a:bodyPr/>
        <a:lstStyle/>
        <a:p>
          <a:endParaRPr lang="it-IT"/>
        </a:p>
      </dgm:t>
    </dgm:pt>
    <dgm:pt modelId="{D0936062-B9DA-B14E-9CA0-DD841DC91333}">
      <dgm:prSet phldrT="[Testo]"/>
      <dgm:spPr/>
      <dgm:t>
        <a:bodyPr/>
        <a:lstStyle/>
        <a:p>
          <a:r>
            <a:rPr lang="it-IT" dirty="0"/>
            <a:t>Manuale di progetto</a:t>
          </a:r>
        </a:p>
      </dgm:t>
    </dgm:pt>
    <dgm:pt modelId="{A09C7D77-CCFA-9744-9516-6293D65079C4}" type="parTrans" cxnId="{8EC99F74-E145-2D46-B829-7B3E26EDBE0B}">
      <dgm:prSet/>
      <dgm:spPr/>
      <dgm:t>
        <a:bodyPr/>
        <a:lstStyle/>
        <a:p>
          <a:endParaRPr lang="it-IT"/>
        </a:p>
      </dgm:t>
    </dgm:pt>
    <dgm:pt modelId="{BF13996F-0BC7-BA42-BF60-14B72D48C1A5}" type="sibTrans" cxnId="{8EC99F74-E145-2D46-B829-7B3E26EDBE0B}">
      <dgm:prSet/>
      <dgm:spPr/>
      <dgm:t>
        <a:bodyPr/>
        <a:lstStyle/>
        <a:p>
          <a:endParaRPr lang="it-IT"/>
        </a:p>
      </dgm:t>
    </dgm:pt>
    <dgm:pt modelId="{E6BA84BA-63DD-9146-AB4B-820234FB0B26}">
      <dgm:prSet phldrT="[Testo]" custT="1"/>
      <dgm:spPr/>
      <dgm:t>
        <a:bodyPr/>
        <a:lstStyle/>
        <a:p>
          <a:r>
            <a:rPr lang="it-IT" sz="1200" dirty="0"/>
            <a:t>Gestione per l’ottenimento dei benefici</a:t>
          </a:r>
        </a:p>
      </dgm:t>
    </dgm:pt>
    <dgm:pt modelId="{698169D9-C063-5E4C-8D2D-58CEE99DA396}" type="parTrans" cxnId="{188DBD84-2127-E84B-8317-9169ABC157B8}">
      <dgm:prSet/>
      <dgm:spPr/>
      <dgm:t>
        <a:bodyPr/>
        <a:lstStyle/>
        <a:p>
          <a:endParaRPr lang="it-IT"/>
        </a:p>
      </dgm:t>
    </dgm:pt>
    <dgm:pt modelId="{3E0626DA-9BDD-514B-9897-9294EB23A79D}" type="sibTrans" cxnId="{188DBD84-2127-E84B-8317-9169ABC157B8}">
      <dgm:prSet/>
      <dgm:spPr/>
      <dgm:t>
        <a:bodyPr/>
        <a:lstStyle/>
        <a:p>
          <a:endParaRPr lang="it-IT"/>
        </a:p>
      </dgm:t>
    </dgm:pt>
    <dgm:pt modelId="{D95D7B88-FCED-9B42-81DA-A1C4A1C4BCD6}" type="pres">
      <dgm:prSet presAssocID="{A0D4AF53-1AC9-EA4E-8B4B-0302A2C67350}" presName="rootnode" presStyleCnt="0">
        <dgm:presLayoutVars>
          <dgm:chMax/>
          <dgm:chPref/>
          <dgm:dir/>
          <dgm:animLvl val="lvl"/>
        </dgm:presLayoutVars>
      </dgm:prSet>
      <dgm:spPr/>
      <dgm:t>
        <a:bodyPr/>
        <a:lstStyle/>
        <a:p>
          <a:endParaRPr lang="it-IT"/>
        </a:p>
      </dgm:t>
    </dgm:pt>
    <dgm:pt modelId="{1DAC64A3-B7DC-954F-9557-F07C2FACFCF5}" type="pres">
      <dgm:prSet presAssocID="{D813916C-B88F-CE40-B3FA-68921A4BF801}" presName="composite" presStyleCnt="0"/>
      <dgm:spPr/>
    </dgm:pt>
    <dgm:pt modelId="{AFBD0EE8-266C-CB4D-A9D2-69C9EE5ABF2E}" type="pres">
      <dgm:prSet presAssocID="{D813916C-B88F-CE40-B3FA-68921A4BF801}" presName="bentUpArrow1" presStyleLbl="alignImgPlace1" presStyleIdx="0" presStyleCnt="2"/>
      <dgm:spPr/>
    </dgm:pt>
    <dgm:pt modelId="{C9BC8D6B-F60A-FC4F-A6B5-410194CA18BF}" type="pres">
      <dgm:prSet presAssocID="{D813916C-B88F-CE40-B3FA-68921A4BF801}" presName="ParentText" presStyleLbl="node1" presStyleIdx="0" presStyleCnt="3">
        <dgm:presLayoutVars>
          <dgm:chMax val="1"/>
          <dgm:chPref val="1"/>
          <dgm:bulletEnabled val="1"/>
        </dgm:presLayoutVars>
      </dgm:prSet>
      <dgm:spPr/>
      <dgm:t>
        <a:bodyPr/>
        <a:lstStyle/>
        <a:p>
          <a:endParaRPr lang="it-IT"/>
        </a:p>
      </dgm:t>
    </dgm:pt>
    <dgm:pt modelId="{AC33521D-BDA5-F444-B65E-A08438AD80F2}" type="pres">
      <dgm:prSet presAssocID="{D813916C-B88F-CE40-B3FA-68921A4BF801}" presName="ChildText" presStyleLbl="revTx" presStyleIdx="0" presStyleCnt="3" custScaleX="266864" custLinFactX="2045" custLinFactNeighborX="100000" custLinFactNeighborY="8489">
        <dgm:presLayoutVars>
          <dgm:chMax val="0"/>
          <dgm:chPref val="0"/>
          <dgm:bulletEnabled val="1"/>
        </dgm:presLayoutVars>
      </dgm:prSet>
      <dgm:spPr/>
      <dgm:t>
        <a:bodyPr/>
        <a:lstStyle/>
        <a:p>
          <a:endParaRPr lang="it-IT"/>
        </a:p>
      </dgm:t>
    </dgm:pt>
    <dgm:pt modelId="{8B95B0EF-BBB0-C443-A446-795080760E20}" type="pres">
      <dgm:prSet presAssocID="{9F7C7E8D-59B7-9643-B6BD-F1985C6E1AF2}" presName="sibTrans" presStyleCnt="0"/>
      <dgm:spPr/>
    </dgm:pt>
    <dgm:pt modelId="{D875A56D-183F-4846-BE2A-B931C0FA9BE8}" type="pres">
      <dgm:prSet presAssocID="{66CDCFAE-5A19-A441-8167-2973B639883E}" presName="composite" presStyleCnt="0"/>
      <dgm:spPr/>
    </dgm:pt>
    <dgm:pt modelId="{29CBEC15-4792-4348-BAF4-2D0E520F23E6}" type="pres">
      <dgm:prSet presAssocID="{66CDCFAE-5A19-A441-8167-2973B639883E}" presName="bentUpArrow1" presStyleLbl="alignImgPlace1" presStyleIdx="1" presStyleCnt="2"/>
      <dgm:spPr/>
    </dgm:pt>
    <dgm:pt modelId="{2D75AAFB-6B6C-9B45-B724-D99CDB809E9E}" type="pres">
      <dgm:prSet presAssocID="{66CDCFAE-5A19-A441-8167-2973B639883E}" presName="ParentText" presStyleLbl="node1" presStyleIdx="1" presStyleCnt="3">
        <dgm:presLayoutVars>
          <dgm:chMax val="1"/>
          <dgm:chPref val="1"/>
          <dgm:bulletEnabled val="1"/>
        </dgm:presLayoutVars>
      </dgm:prSet>
      <dgm:spPr/>
      <dgm:t>
        <a:bodyPr/>
        <a:lstStyle/>
        <a:p>
          <a:endParaRPr lang="it-IT"/>
        </a:p>
      </dgm:t>
    </dgm:pt>
    <dgm:pt modelId="{A861160C-E336-D64B-9877-41C478EB8985}" type="pres">
      <dgm:prSet presAssocID="{66CDCFAE-5A19-A441-8167-2973B639883E}" presName="ChildText" presStyleLbl="revTx" presStyleIdx="1" presStyleCnt="3" custScaleX="257803" custLinFactNeighborX="81636" custLinFactNeighborY="-4972">
        <dgm:presLayoutVars>
          <dgm:chMax val="0"/>
          <dgm:chPref val="0"/>
          <dgm:bulletEnabled val="1"/>
        </dgm:presLayoutVars>
      </dgm:prSet>
      <dgm:spPr/>
      <dgm:t>
        <a:bodyPr/>
        <a:lstStyle/>
        <a:p>
          <a:endParaRPr lang="it-IT"/>
        </a:p>
      </dgm:t>
    </dgm:pt>
    <dgm:pt modelId="{26E2DDE3-4D10-1A4A-898D-FC2ADDF22E79}" type="pres">
      <dgm:prSet presAssocID="{C09073AE-62F3-7C43-AB4A-C867EF0D23FC}" presName="sibTrans" presStyleCnt="0"/>
      <dgm:spPr/>
    </dgm:pt>
    <dgm:pt modelId="{C4ACE679-69D4-F149-919B-0DAE0943D2B2}" type="pres">
      <dgm:prSet presAssocID="{D0936062-B9DA-B14E-9CA0-DD841DC91333}" presName="composite" presStyleCnt="0"/>
      <dgm:spPr/>
    </dgm:pt>
    <dgm:pt modelId="{AEBE7FF0-400D-7742-A3E8-184CEABF1719}" type="pres">
      <dgm:prSet presAssocID="{D0936062-B9DA-B14E-9CA0-DD841DC91333}" presName="ParentText" presStyleLbl="node1" presStyleIdx="2" presStyleCnt="3">
        <dgm:presLayoutVars>
          <dgm:chMax val="1"/>
          <dgm:chPref val="1"/>
          <dgm:bulletEnabled val="1"/>
        </dgm:presLayoutVars>
      </dgm:prSet>
      <dgm:spPr/>
      <dgm:t>
        <a:bodyPr/>
        <a:lstStyle/>
        <a:p>
          <a:endParaRPr lang="it-IT"/>
        </a:p>
      </dgm:t>
    </dgm:pt>
    <dgm:pt modelId="{4DD5182A-965C-C345-AF6B-37ABD8E6D0AE}" type="pres">
      <dgm:prSet presAssocID="{D0936062-B9DA-B14E-9CA0-DD841DC91333}" presName="FinalChildText" presStyleLbl="revTx" presStyleIdx="2" presStyleCnt="3" custScaleX="179370" custLinFactNeighborX="47207" custLinFactNeighborY="-2385">
        <dgm:presLayoutVars>
          <dgm:chMax val="0"/>
          <dgm:chPref val="0"/>
          <dgm:bulletEnabled val="1"/>
        </dgm:presLayoutVars>
      </dgm:prSet>
      <dgm:spPr/>
      <dgm:t>
        <a:bodyPr/>
        <a:lstStyle/>
        <a:p>
          <a:endParaRPr lang="it-IT"/>
        </a:p>
      </dgm:t>
    </dgm:pt>
  </dgm:ptLst>
  <dgm:cxnLst>
    <dgm:cxn modelId="{E8188A3C-E565-B445-9029-84A0F46B6AE8}" srcId="{66CDCFAE-5A19-A441-8167-2973B639883E}" destId="{9FD957D0-547C-BA43-88E6-645AD85B26DB}" srcOrd="0" destOrd="0" parTransId="{57FB1559-A858-544E-BDB0-293A2B6F2509}" sibTransId="{6B2508FA-D628-7245-85B5-EEA17591CAD2}"/>
    <dgm:cxn modelId="{A9396782-D421-0847-AE29-04E1211A0E7B}" srcId="{D813916C-B88F-CE40-B3FA-68921A4BF801}" destId="{5280FC4D-B723-E24E-9BB4-8B882D3D040E}" srcOrd="0" destOrd="0" parTransId="{8F5FF6CE-28B1-284E-BE1E-42A50D08BA2E}" sibTransId="{7B107C93-27C3-394D-B972-33C70CD914F6}"/>
    <dgm:cxn modelId="{3E7874AF-5C7A-FF41-B3AD-B4A12AF857FA}" srcId="{A0D4AF53-1AC9-EA4E-8B4B-0302A2C67350}" destId="{D813916C-B88F-CE40-B3FA-68921A4BF801}" srcOrd="0" destOrd="0" parTransId="{05E15B1F-1B15-AB41-8ECD-BED048BFD24F}" sibTransId="{9F7C7E8D-59B7-9643-B6BD-F1985C6E1AF2}"/>
    <dgm:cxn modelId="{42031AC6-85CE-6C49-9528-5EFC836704FA}" type="presOf" srcId="{D0936062-B9DA-B14E-9CA0-DD841DC91333}" destId="{AEBE7FF0-400D-7742-A3E8-184CEABF1719}" srcOrd="0" destOrd="0" presId="urn:microsoft.com/office/officeart/2005/8/layout/StepDownProcess"/>
    <dgm:cxn modelId="{8EC99F74-E145-2D46-B829-7B3E26EDBE0B}" srcId="{A0D4AF53-1AC9-EA4E-8B4B-0302A2C67350}" destId="{D0936062-B9DA-B14E-9CA0-DD841DC91333}" srcOrd="2" destOrd="0" parTransId="{A09C7D77-CCFA-9744-9516-6293D65079C4}" sibTransId="{BF13996F-0BC7-BA42-BF60-14B72D48C1A5}"/>
    <dgm:cxn modelId="{2BF8670E-FAE7-2C49-917F-D441EAE9AE3D}" type="presOf" srcId="{D813916C-B88F-CE40-B3FA-68921A4BF801}" destId="{C9BC8D6B-F60A-FC4F-A6B5-410194CA18BF}" srcOrd="0" destOrd="0" presId="urn:microsoft.com/office/officeart/2005/8/layout/StepDownProcess"/>
    <dgm:cxn modelId="{B2EF1EFD-AA33-2B46-85EB-0D73FC5AA2B9}" srcId="{A0D4AF53-1AC9-EA4E-8B4B-0302A2C67350}" destId="{66CDCFAE-5A19-A441-8167-2973B639883E}" srcOrd="1" destOrd="0" parTransId="{86FFC1E2-6DC4-F54E-88F9-BD1D000DF6E6}" sibTransId="{C09073AE-62F3-7C43-AB4A-C867EF0D23FC}"/>
    <dgm:cxn modelId="{E34C2BF8-BC22-2E47-8F77-3E2814B23D54}" type="presOf" srcId="{A0D4AF53-1AC9-EA4E-8B4B-0302A2C67350}" destId="{D95D7B88-FCED-9B42-81DA-A1C4A1C4BCD6}" srcOrd="0" destOrd="0" presId="urn:microsoft.com/office/officeart/2005/8/layout/StepDownProcess"/>
    <dgm:cxn modelId="{9A1A3567-30E1-7C4A-BC2C-7E0FACDE1319}" type="presOf" srcId="{5280FC4D-B723-E24E-9BB4-8B882D3D040E}" destId="{AC33521D-BDA5-F444-B65E-A08438AD80F2}" srcOrd="0" destOrd="0" presId="urn:microsoft.com/office/officeart/2005/8/layout/StepDownProcess"/>
    <dgm:cxn modelId="{E426591F-DA3A-194B-B601-A38A2DF2AC66}" type="presOf" srcId="{9FD957D0-547C-BA43-88E6-645AD85B26DB}" destId="{A861160C-E336-D64B-9877-41C478EB8985}" srcOrd="0" destOrd="0" presId="urn:microsoft.com/office/officeart/2005/8/layout/StepDownProcess"/>
    <dgm:cxn modelId="{7A6816D3-78F1-7B40-87BB-1CC194611D1C}" type="presOf" srcId="{66CDCFAE-5A19-A441-8167-2973B639883E}" destId="{2D75AAFB-6B6C-9B45-B724-D99CDB809E9E}" srcOrd="0" destOrd="0" presId="urn:microsoft.com/office/officeart/2005/8/layout/StepDownProcess"/>
    <dgm:cxn modelId="{99FF9CD3-6216-2D42-BF3E-B17107B006FB}" type="presOf" srcId="{E6BA84BA-63DD-9146-AB4B-820234FB0B26}" destId="{4DD5182A-965C-C345-AF6B-37ABD8E6D0AE}" srcOrd="0" destOrd="0" presId="urn:microsoft.com/office/officeart/2005/8/layout/StepDownProcess"/>
    <dgm:cxn modelId="{188DBD84-2127-E84B-8317-9169ABC157B8}" srcId="{D0936062-B9DA-B14E-9CA0-DD841DC91333}" destId="{E6BA84BA-63DD-9146-AB4B-820234FB0B26}" srcOrd="0" destOrd="0" parTransId="{698169D9-C063-5E4C-8D2D-58CEE99DA396}" sibTransId="{3E0626DA-9BDD-514B-9897-9294EB23A79D}"/>
    <dgm:cxn modelId="{6108A509-8D8C-6F45-9694-60A332D61BB6}" type="presParOf" srcId="{D95D7B88-FCED-9B42-81DA-A1C4A1C4BCD6}" destId="{1DAC64A3-B7DC-954F-9557-F07C2FACFCF5}" srcOrd="0" destOrd="0" presId="urn:microsoft.com/office/officeart/2005/8/layout/StepDownProcess"/>
    <dgm:cxn modelId="{970251CC-7F4E-3A40-AB4C-7753DE768F81}" type="presParOf" srcId="{1DAC64A3-B7DC-954F-9557-F07C2FACFCF5}" destId="{AFBD0EE8-266C-CB4D-A9D2-69C9EE5ABF2E}" srcOrd="0" destOrd="0" presId="urn:microsoft.com/office/officeart/2005/8/layout/StepDownProcess"/>
    <dgm:cxn modelId="{D30FA1CF-9961-7E46-A938-044CD8D98062}" type="presParOf" srcId="{1DAC64A3-B7DC-954F-9557-F07C2FACFCF5}" destId="{C9BC8D6B-F60A-FC4F-A6B5-410194CA18BF}" srcOrd="1" destOrd="0" presId="urn:microsoft.com/office/officeart/2005/8/layout/StepDownProcess"/>
    <dgm:cxn modelId="{74198A73-E8AD-E640-A57D-94A4EDDAC6AA}" type="presParOf" srcId="{1DAC64A3-B7DC-954F-9557-F07C2FACFCF5}" destId="{AC33521D-BDA5-F444-B65E-A08438AD80F2}" srcOrd="2" destOrd="0" presId="urn:microsoft.com/office/officeart/2005/8/layout/StepDownProcess"/>
    <dgm:cxn modelId="{F51A69C7-0D47-644A-952C-1D7894D31B69}" type="presParOf" srcId="{D95D7B88-FCED-9B42-81DA-A1C4A1C4BCD6}" destId="{8B95B0EF-BBB0-C443-A446-795080760E20}" srcOrd="1" destOrd="0" presId="urn:microsoft.com/office/officeart/2005/8/layout/StepDownProcess"/>
    <dgm:cxn modelId="{0353D05E-565C-7D4A-AF47-01269C3B75A0}" type="presParOf" srcId="{D95D7B88-FCED-9B42-81DA-A1C4A1C4BCD6}" destId="{D875A56D-183F-4846-BE2A-B931C0FA9BE8}" srcOrd="2" destOrd="0" presId="urn:microsoft.com/office/officeart/2005/8/layout/StepDownProcess"/>
    <dgm:cxn modelId="{03FB8A1A-EE9C-3740-8BFB-F603F3A9C562}" type="presParOf" srcId="{D875A56D-183F-4846-BE2A-B931C0FA9BE8}" destId="{29CBEC15-4792-4348-BAF4-2D0E520F23E6}" srcOrd="0" destOrd="0" presId="urn:microsoft.com/office/officeart/2005/8/layout/StepDownProcess"/>
    <dgm:cxn modelId="{26D0F2B0-6AE2-6844-8750-AFDCDCFCCFD8}" type="presParOf" srcId="{D875A56D-183F-4846-BE2A-B931C0FA9BE8}" destId="{2D75AAFB-6B6C-9B45-B724-D99CDB809E9E}" srcOrd="1" destOrd="0" presId="urn:microsoft.com/office/officeart/2005/8/layout/StepDownProcess"/>
    <dgm:cxn modelId="{A7AF831D-894F-FC4D-AD83-D2B7735CFA92}" type="presParOf" srcId="{D875A56D-183F-4846-BE2A-B931C0FA9BE8}" destId="{A861160C-E336-D64B-9877-41C478EB8985}" srcOrd="2" destOrd="0" presId="urn:microsoft.com/office/officeart/2005/8/layout/StepDownProcess"/>
    <dgm:cxn modelId="{C82AC2D7-511A-9F4D-9C3E-EC8C262D26C8}" type="presParOf" srcId="{D95D7B88-FCED-9B42-81DA-A1C4A1C4BCD6}" destId="{26E2DDE3-4D10-1A4A-898D-FC2ADDF22E79}" srcOrd="3" destOrd="0" presId="urn:microsoft.com/office/officeart/2005/8/layout/StepDownProcess"/>
    <dgm:cxn modelId="{EE80815E-6EAA-194C-823D-68227281BC8A}" type="presParOf" srcId="{D95D7B88-FCED-9B42-81DA-A1C4A1C4BCD6}" destId="{C4ACE679-69D4-F149-919B-0DAE0943D2B2}" srcOrd="4" destOrd="0" presId="urn:microsoft.com/office/officeart/2005/8/layout/StepDownProcess"/>
    <dgm:cxn modelId="{FD8C9CD9-F114-AE47-9CC6-3F296195EF27}" type="presParOf" srcId="{C4ACE679-69D4-F149-919B-0DAE0943D2B2}" destId="{AEBE7FF0-400D-7742-A3E8-184CEABF1719}" srcOrd="0" destOrd="0" presId="urn:microsoft.com/office/officeart/2005/8/layout/StepDownProcess"/>
    <dgm:cxn modelId="{BAF35C25-7AB7-514A-891B-043B78DCC525}" type="presParOf" srcId="{C4ACE679-69D4-F149-919B-0DAE0943D2B2}" destId="{4DD5182A-965C-C345-AF6B-37ABD8E6D0AE}"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C8328BB-3E7D-1545-8629-739FE7FE78CD}" type="datetimeFigureOut">
              <a:rPr lang="it-IT" smtClean="0"/>
              <a:t>23/04/2020</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A18625A-8487-0243-9438-3D7ABEA720FE}" type="slidenum">
              <a:rPr lang="it-IT" smtClean="0"/>
              <a:t>‹N›</a:t>
            </a:fld>
            <a:endParaRPr lang="it-IT"/>
          </a:p>
        </p:txBody>
      </p:sp>
    </p:spTree>
    <p:extLst>
      <p:ext uri="{BB962C8B-B14F-4D97-AF65-F5344CB8AC3E}">
        <p14:creationId xmlns:p14="http://schemas.microsoft.com/office/powerpoint/2010/main" val="10106677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B52F6F-5890-184D-BFAC-2DB3B24676C1}" type="datetimeFigureOut">
              <a:rPr lang="it-IT" smtClean="0"/>
              <a:t>23/04/2020</a:t>
            </a:fld>
            <a:endParaRPr lang="it-IT"/>
          </a:p>
        </p:txBody>
      </p:sp>
      <p:sp>
        <p:nvSpPr>
          <p:cNvPr id="4" name="Segnaposto immagine diapositiva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A67DBE-D3BB-F74E-84C1-4CEDFE4037FA}" type="slidenum">
              <a:rPr lang="it-IT" smtClean="0"/>
              <a:t>‹N›</a:t>
            </a:fld>
            <a:endParaRPr lang="it-IT"/>
          </a:p>
        </p:txBody>
      </p:sp>
    </p:spTree>
    <p:extLst>
      <p:ext uri="{BB962C8B-B14F-4D97-AF65-F5344CB8AC3E}">
        <p14:creationId xmlns:p14="http://schemas.microsoft.com/office/powerpoint/2010/main" val="203674585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tags" Target="../tags/tag13.xml"/><Relationship Id="rId13" Type="http://schemas.openxmlformats.org/officeDocument/2006/relationships/image" Target="../media/image3.jpeg"/><Relationship Id="rId3" Type="http://schemas.openxmlformats.org/officeDocument/2006/relationships/tags" Target="../tags/tag8.xml"/><Relationship Id="rId7" Type="http://schemas.openxmlformats.org/officeDocument/2006/relationships/tags" Target="../tags/tag12.xml"/><Relationship Id="rId12" Type="http://schemas.openxmlformats.org/officeDocument/2006/relationships/image" Target="../media/image2.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tags" Target="../tags/tag11.xml"/><Relationship Id="rId11" Type="http://schemas.openxmlformats.org/officeDocument/2006/relationships/slideMaster" Target="../slideMasters/slideMaster1.xml"/><Relationship Id="rId5" Type="http://schemas.openxmlformats.org/officeDocument/2006/relationships/tags" Target="../tags/tag10.xml"/><Relationship Id="rId10" Type="http://schemas.openxmlformats.org/officeDocument/2006/relationships/tags" Target="../tags/tag15.xml"/><Relationship Id="rId4" Type="http://schemas.openxmlformats.org/officeDocument/2006/relationships/tags" Target="../tags/tag9.xml"/><Relationship Id="rId9" Type="http://schemas.openxmlformats.org/officeDocument/2006/relationships/tags" Target="../tags/tag14.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tags" Target="../tags/tag24.xml"/><Relationship Id="rId7"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8.xml"/><Relationship Id="rId7" Type="http://schemas.openxmlformats.org/officeDocument/2006/relationships/slideMaster" Target="../slideMasters/slideMaster1.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tags" Target="../tags/tag21.xml"/><Relationship Id="rId5" Type="http://schemas.openxmlformats.org/officeDocument/2006/relationships/tags" Target="../tags/tag20.xml"/><Relationship Id="rId4" Type="http://schemas.openxmlformats.org/officeDocument/2006/relationships/tags" Target="../tags/tag1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iniziale">
    <p:bg>
      <p:bgPr>
        <a:solidFill>
          <a:schemeClr val="bg1"/>
        </a:solidFill>
        <a:effectLst/>
      </p:bgPr>
    </p:bg>
    <p:spTree>
      <p:nvGrpSpPr>
        <p:cNvPr id="1" name=""/>
        <p:cNvGrpSpPr/>
        <p:nvPr/>
      </p:nvGrpSpPr>
      <p:grpSpPr>
        <a:xfrm>
          <a:off x="0" y="0"/>
          <a:ext cx="0" cy="0"/>
          <a:chOff x="0" y="0"/>
          <a:chExt cx="0" cy="0"/>
        </a:xfrm>
      </p:grpSpPr>
      <p:sp>
        <p:nvSpPr>
          <p:cNvPr id="12" name="Rettangolo 11"/>
          <p:cNvSpPr/>
          <p:nvPr userDrawn="1">
            <p:custDataLst>
              <p:tags r:id="rId1"/>
            </p:custDataLst>
          </p:nvPr>
        </p:nvSpPr>
        <p:spPr>
          <a:xfrm>
            <a:off x="872" y="1297581"/>
            <a:ext cx="9165896" cy="2809166"/>
          </a:xfrm>
          <a:prstGeom prst="rect">
            <a:avLst/>
          </a:prstGeom>
          <a:solidFill>
            <a:srgbClr val="003A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4" name="Rettangolo 13"/>
          <p:cNvSpPr/>
          <p:nvPr userDrawn="1">
            <p:custDataLst>
              <p:tags r:id="rId2"/>
            </p:custDataLst>
          </p:nvPr>
        </p:nvSpPr>
        <p:spPr>
          <a:xfrm>
            <a:off x="0" y="4929294"/>
            <a:ext cx="9165896" cy="228758"/>
          </a:xfrm>
          <a:prstGeom prst="rect">
            <a:avLst/>
          </a:prstGeom>
          <a:solidFill>
            <a:srgbClr val="2D79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1" name="Rettangolo 20"/>
          <p:cNvSpPr/>
          <p:nvPr userDrawn="1">
            <p:custDataLst>
              <p:tags r:id="rId3"/>
            </p:custDataLst>
          </p:nvPr>
        </p:nvSpPr>
        <p:spPr>
          <a:xfrm>
            <a:off x="872" y="3791060"/>
            <a:ext cx="9165896" cy="546917"/>
          </a:xfrm>
          <a:prstGeom prst="rect">
            <a:avLst/>
          </a:prstGeom>
          <a:solidFill>
            <a:srgbClr val="00488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7" name="Rettangolo 6"/>
          <p:cNvSpPr/>
          <p:nvPr userDrawn="1">
            <p:custDataLst>
              <p:tags r:id="rId4"/>
            </p:custDataLst>
          </p:nvPr>
        </p:nvSpPr>
        <p:spPr>
          <a:xfrm>
            <a:off x="0" y="0"/>
            <a:ext cx="9144000" cy="13056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 name="Sottotitolo 2"/>
          <p:cNvSpPr>
            <a:spLocks noGrp="1"/>
          </p:cNvSpPr>
          <p:nvPr userDrawn="1">
            <p:ph type="subTitle" idx="1" hasCustomPrompt="1"/>
            <p:custDataLst>
              <p:tags r:id="rId5"/>
            </p:custDataLst>
          </p:nvPr>
        </p:nvSpPr>
        <p:spPr>
          <a:xfrm>
            <a:off x="514334" y="2364002"/>
            <a:ext cx="8440819" cy="430887"/>
          </a:xfrm>
        </p:spPr>
        <p:txBody>
          <a:bodyPr wrap="square" lIns="0" tIns="0" bIns="0">
            <a:spAutoFit/>
          </a:bodyPr>
          <a:lstStyle>
            <a:lvl1pPr marL="0" indent="0" algn="l">
              <a:buNone/>
              <a:defRPr sz="2800" b="0" i="0" baseline="0">
                <a:ln>
                  <a:noFill/>
                </a:ln>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Sottotitolo della presentazione – Arial 30pt</a:t>
            </a:r>
          </a:p>
        </p:txBody>
      </p:sp>
      <p:sp>
        <p:nvSpPr>
          <p:cNvPr id="5" name="Segnaposto testo 4"/>
          <p:cNvSpPr>
            <a:spLocks noGrp="1"/>
          </p:cNvSpPr>
          <p:nvPr userDrawn="1">
            <p:ph type="body" sz="quarter" idx="10" hasCustomPrompt="1"/>
            <p:custDataLst>
              <p:tags r:id="rId6"/>
            </p:custDataLst>
          </p:nvPr>
        </p:nvSpPr>
        <p:spPr>
          <a:xfrm>
            <a:off x="514334" y="3862373"/>
            <a:ext cx="8440818" cy="369332"/>
          </a:xfrm>
        </p:spPr>
        <p:txBody>
          <a:bodyPr wrap="square" lIns="0">
            <a:spAutoFit/>
          </a:bodyPr>
          <a:lstStyle>
            <a:lvl1pPr marL="0" indent="0" algn="l">
              <a:spcBef>
                <a:spcPct val="0"/>
              </a:spcBef>
              <a:buNone/>
              <a:defRPr sz="1800" b="1" i="0" baseline="0">
                <a:solidFill>
                  <a:schemeClr val="bg1"/>
                </a:solidFill>
                <a:latin typeface="+mj-lt"/>
              </a:defRPr>
            </a:lvl1pPr>
            <a:lvl2pPr algn="l">
              <a:spcBef>
                <a:spcPct val="0"/>
              </a:spcBef>
              <a:defRPr sz="1800" b="1" i="0" baseline="0">
                <a:solidFill>
                  <a:schemeClr val="bg1"/>
                </a:solidFill>
                <a:latin typeface="+mj-lt"/>
              </a:defRPr>
            </a:lvl2pPr>
            <a:lvl3pPr algn="l">
              <a:spcBef>
                <a:spcPct val="0"/>
              </a:spcBef>
              <a:defRPr sz="1800" b="1" i="0" baseline="0">
                <a:solidFill>
                  <a:schemeClr val="bg1"/>
                </a:solidFill>
                <a:latin typeface="+mj-lt"/>
              </a:defRPr>
            </a:lvl3pPr>
            <a:lvl4pPr algn="l">
              <a:spcBef>
                <a:spcPct val="0"/>
              </a:spcBef>
              <a:defRPr sz="1800" b="1" i="0" baseline="0">
                <a:solidFill>
                  <a:schemeClr val="bg1"/>
                </a:solidFill>
                <a:latin typeface="+mj-lt"/>
              </a:defRPr>
            </a:lvl4pPr>
            <a:lvl5pPr algn="l">
              <a:spcBef>
                <a:spcPct val="0"/>
              </a:spcBef>
              <a:defRPr sz="1800" b="1" i="0" baseline="0">
                <a:solidFill>
                  <a:schemeClr val="bg1"/>
                </a:solidFill>
                <a:latin typeface="+mj-lt"/>
              </a:defRPr>
            </a:lvl5pPr>
          </a:lstStyle>
          <a:p>
            <a:pPr lvl="0"/>
            <a:r>
              <a:rPr lang="it-IT"/>
              <a:t>Autore Dipartimento/Unità – Arial 18 pt</a:t>
            </a:r>
          </a:p>
        </p:txBody>
      </p:sp>
      <p:sp>
        <p:nvSpPr>
          <p:cNvPr id="9" name="Titolo 8"/>
          <p:cNvSpPr>
            <a:spLocks noGrp="1"/>
          </p:cNvSpPr>
          <p:nvPr userDrawn="1">
            <p:ph type="title" hasCustomPrompt="1"/>
            <p:custDataLst>
              <p:tags r:id="rId7"/>
            </p:custDataLst>
          </p:nvPr>
        </p:nvSpPr>
        <p:spPr>
          <a:xfrm>
            <a:off x="514334" y="1609751"/>
            <a:ext cx="8440819" cy="492443"/>
          </a:xfrm>
        </p:spPr>
        <p:txBody>
          <a:bodyPr lIns="0"/>
          <a:lstStyle>
            <a:lvl1pPr>
              <a:defRPr sz="3200" baseline="0">
                <a:ln>
                  <a:noFill/>
                </a:ln>
                <a:solidFill>
                  <a:schemeClr val="bg1"/>
                </a:solidFill>
              </a:defRPr>
            </a:lvl1pPr>
          </a:lstStyle>
          <a:p>
            <a:r>
              <a:rPr lang="it-IT"/>
              <a:t>Titolo della presentazione – Arial 30pt</a:t>
            </a:r>
          </a:p>
        </p:txBody>
      </p:sp>
      <p:pic>
        <p:nvPicPr>
          <p:cNvPr id="6" name="Immagine 5" descr="LogoENEAVettorialeneroVerticale.png"/>
          <p:cNvPicPr>
            <a:picLocks noChangeAspect="1"/>
          </p:cNvPicPr>
          <p:nvPr userDrawn="1">
            <p:custDataLst>
              <p:tags r:id="rId8"/>
            </p:custDataLst>
          </p:nvPr>
        </p:nvPicPr>
        <p:blipFill>
          <a:blip r:embed="rId12">
            <a:extLst>
              <a:ext uri="{28A0092B-C50C-407E-A947-70E740481C1C}">
                <a14:useLocalDpi xmlns:a14="http://schemas.microsoft.com/office/drawing/2010/main" val="0"/>
              </a:ext>
            </a:extLst>
          </a:blip>
          <a:stretch>
            <a:fillRect/>
          </a:stretch>
        </p:blipFill>
        <p:spPr>
          <a:xfrm>
            <a:off x="514334" y="147081"/>
            <a:ext cx="2784516" cy="848361"/>
          </a:xfrm>
          <a:prstGeom prst="rect">
            <a:avLst/>
          </a:prstGeom>
        </p:spPr>
      </p:pic>
      <p:pic>
        <p:nvPicPr>
          <p:cNvPr id="2" name="Immagine 1" descr="BANNER.jpg"/>
          <p:cNvPicPr>
            <a:picLocks noChangeAspect="1"/>
          </p:cNvPicPr>
          <p:nvPr userDrawn="1">
            <p:custDataLst>
              <p:tags r:id="rId9"/>
            </p:custDataLst>
          </p:nvPr>
        </p:nvPicPr>
        <p:blipFill>
          <a:blip r:embed="rId13">
            <a:extLst>
              <a:ext uri="{28A0092B-C50C-407E-A947-70E740481C1C}">
                <a14:useLocalDpi xmlns:a14="http://schemas.microsoft.com/office/drawing/2010/main" val="0"/>
              </a:ext>
            </a:extLst>
          </a:blip>
          <a:stretch>
            <a:fillRect/>
          </a:stretch>
        </p:blipFill>
        <p:spPr>
          <a:xfrm>
            <a:off x="0" y="4354469"/>
            <a:ext cx="9144000" cy="579120"/>
          </a:xfrm>
          <a:prstGeom prst="rect">
            <a:avLst/>
          </a:prstGeom>
        </p:spPr>
      </p:pic>
      <p:sp>
        <p:nvSpPr>
          <p:cNvPr id="10" name="Segnaposto testo 9"/>
          <p:cNvSpPr>
            <a:spLocks noGrp="1"/>
          </p:cNvSpPr>
          <p:nvPr>
            <p:ph type="body" sz="quarter" idx="11" hasCustomPrompt="1"/>
            <p:custDataLst>
              <p:tags r:id="rId10"/>
            </p:custDataLst>
          </p:nvPr>
        </p:nvSpPr>
        <p:spPr>
          <a:xfrm>
            <a:off x="514350" y="3161098"/>
            <a:ext cx="8440738" cy="400110"/>
          </a:xfrm>
        </p:spPr>
        <p:txBody>
          <a:bodyPr lIns="0" anchor="t" anchorCtr="0">
            <a:spAutoFit/>
          </a:bodyPr>
          <a:lstStyle>
            <a:lvl1pPr marL="0" indent="0">
              <a:buNone/>
              <a:defRPr sz="2000" i="1" baseline="0">
                <a:solidFill>
                  <a:schemeClr val="bg1"/>
                </a:solidFill>
              </a:defRPr>
            </a:lvl1pPr>
            <a:lvl2pPr>
              <a:defRPr sz="1800" i="1">
                <a:solidFill>
                  <a:schemeClr val="bg1"/>
                </a:solidFill>
              </a:defRPr>
            </a:lvl2pPr>
            <a:lvl3pPr>
              <a:defRPr sz="1800" i="1">
                <a:solidFill>
                  <a:schemeClr val="bg1"/>
                </a:solidFill>
              </a:defRPr>
            </a:lvl3pPr>
            <a:lvl4pPr>
              <a:defRPr sz="1800" i="1">
                <a:solidFill>
                  <a:schemeClr val="bg1"/>
                </a:solidFill>
              </a:defRPr>
            </a:lvl4pPr>
            <a:lvl5pPr>
              <a:defRPr sz="1800" i="1">
                <a:solidFill>
                  <a:schemeClr val="bg1"/>
                </a:solidFill>
              </a:defRPr>
            </a:lvl5pPr>
          </a:lstStyle>
          <a:p>
            <a:pPr lvl="0"/>
            <a:r>
              <a:rPr lang="it-IT"/>
              <a:t>Luogo e data – Arial 20pt </a:t>
            </a:r>
          </a:p>
        </p:txBody>
      </p:sp>
    </p:spTree>
    <p:extLst>
      <p:ext uri="{BB962C8B-B14F-4D97-AF65-F5344CB8AC3E}">
        <p14:creationId xmlns:p14="http://schemas.microsoft.com/office/powerpoint/2010/main" val="99497107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yout vuoto">
    <p:spTree>
      <p:nvGrpSpPr>
        <p:cNvPr id="1" name=""/>
        <p:cNvGrpSpPr/>
        <p:nvPr/>
      </p:nvGrpSpPr>
      <p:grpSpPr>
        <a:xfrm>
          <a:off x="0" y="0"/>
          <a:ext cx="0" cy="0"/>
          <a:chOff x="0" y="0"/>
          <a:chExt cx="0" cy="0"/>
        </a:xfrm>
      </p:grpSpPr>
      <p:sp>
        <p:nvSpPr>
          <p:cNvPr id="3" name="Segnaposto numero diapositiva 2"/>
          <p:cNvSpPr>
            <a:spLocks noGrp="1"/>
          </p:cNvSpPr>
          <p:nvPr>
            <p:ph type="sldNum" sz="quarter" idx="10"/>
          </p:nvPr>
        </p:nvSpPr>
        <p:spPr/>
        <p:txBody>
          <a:bodyPr/>
          <a:lstStyle/>
          <a:p>
            <a:fld id="{02C7C199-0D0D-7840-A88D-785280B31CF7}" type="slidenum">
              <a:rPr lang="it-IT" smtClean="0"/>
              <a:t>‹N›</a:t>
            </a:fld>
            <a:endParaRPr lang="it-IT"/>
          </a:p>
        </p:txBody>
      </p:sp>
      <p:sp>
        <p:nvSpPr>
          <p:cNvPr id="5" name="Segnaposto testo 4"/>
          <p:cNvSpPr>
            <a:spLocks noGrp="1"/>
          </p:cNvSpPr>
          <p:nvPr>
            <p:ph type="body" sz="quarter" idx="11" hasCustomPrompt="1"/>
          </p:nvPr>
        </p:nvSpPr>
        <p:spPr>
          <a:xfrm>
            <a:off x="413414" y="803435"/>
            <a:ext cx="8228898" cy="3818479"/>
          </a:xfrm>
        </p:spPr>
        <p:txBody>
          <a:bodyPr/>
          <a:lstStyle/>
          <a:p>
            <a:pPr lvl="0"/>
            <a:r>
              <a:rPr lang="it-IT" err="1"/>
              <a:t>Lorem ipsum dolor sic amet</a:t>
            </a:r>
            <a:endParaRPr lang="it-IT"/>
          </a:p>
          <a:p>
            <a:pPr lvl="1"/>
            <a:r>
              <a:rPr lang="it-IT"/>
              <a:t>Secondo livello</a:t>
            </a:r>
          </a:p>
          <a:p>
            <a:pPr lvl="2"/>
            <a:r>
              <a:rPr lang="it-IT"/>
              <a:t>Terzo livello</a:t>
            </a:r>
          </a:p>
          <a:p>
            <a:pPr lvl="3"/>
            <a:r>
              <a:rPr lang="it-IT"/>
              <a:t>Quarto livello</a:t>
            </a:r>
          </a:p>
          <a:p>
            <a:pPr lvl="4"/>
            <a:r>
              <a:rPr lang="it-IT"/>
              <a:t>Quinto livello</a:t>
            </a:r>
          </a:p>
        </p:txBody>
      </p:sp>
      <p:sp>
        <p:nvSpPr>
          <p:cNvPr id="6" name="Titolo 5"/>
          <p:cNvSpPr>
            <a:spLocks noGrp="1"/>
          </p:cNvSpPr>
          <p:nvPr>
            <p:ph type="title" hasCustomPrompt="1"/>
          </p:nvPr>
        </p:nvSpPr>
        <p:spPr/>
        <p:txBody>
          <a:bodyPr/>
          <a:lstStyle/>
          <a:p>
            <a:r>
              <a:rPr lang="it-IT"/>
              <a:t>Titolo</a:t>
            </a:r>
          </a:p>
        </p:txBody>
      </p:sp>
      <p:pic>
        <p:nvPicPr>
          <p:cNvPr id="8" name="Immagine 7">
            <a:extLst>
              <a:ext uri="{FF2B5EF4-FFF2-40B4-BE49-F238E27FC236}">
                <a16:creationId xmlns:a16="http://schemas.microsoft.com/office/drawing/2014/main" xmlns="" id="{1A1B1603-CD58-AD4D-8B01-31E039FC4D9F}"/>
              </a:ext>
            </a:extLst>
          </p:cNvPr>
          <p:cNvPicPr>
            <a:picLocks noChangeAspect="1"/>
          </p:cNvPicPr>
          <p:nvPr userDrawn="1"/>
        </p:nvPicPr>
        <p:blipFill>
          <a:blip r:embed="rId2"/>
          <a:stretch>
            <a:fillRect/>
          </a:stretch>
        </p:blipFill>
        <p:spPr>
          <a:xfrm>
            <a:off x="1534560" y="4813300"/>
            <a:ext cx="6604000" cy="330200"/>
          </a:xfrm>
          <a:prstGeom prst="rect">
            <a:avLst/>
          </a:prstGeom>
        </p:spPr>
      </p:pic>
    </p:spTree>
    <p:extLst>
      <p:ext uri="{BB962C8B-B14F-4D97-AF65-F5344CB8AC3E}">
        <p14:creationId xmlns:p14="http://schemas.microsoft.com/office/powerpoint/2010/main" val="413061726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olo e contenuto">
    <p:spTree>
      <p:nvGrpSpPr>
        <p:cNvPr id="1" name=""/>
        <p:cNvGrpSpPr/>
        <p:nvPr/>
      </p:nvGrpSpPr>
      <p:grpSpPr>
        <a:xfrm>
          <a:off x="0" y="0"/>
          <a:ext cx="0" cy="0"/>
          <a:chOff x="0" y="0"/>
          <a:chExt cx="0" cy="0"/>
        </a:xfrm>
      </p:grpSpPr>
      <p:sp>
        <p:nvSpPr>
          <p:cNvPr id="3" name="Segnaposto contenuto 2"/>
          <p:cNvSpPr>
            <a:spLocks noGrp="1"/>
          </p:cNvSpPr>
          <p:nvPr>
            <p:ph idx="1"/>
            <p:custDataLst>
              <p:tags r:id="rId1"/>
            </p:custDataLst>
          </p:nvPr>
        </p:nvSpPr>
        <p:spPr>
          <a:xfrm>
            <a:off x="413414" y="794113"/>
            <a:ext cx="8229600" cy="380882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custDataLst>
              <p:tags r:id="rId2"/>
            </p:custDataLst>
          </p:nvPr>
        </p:nvSpPr>
        <p:spPr/>
        <p:txBody>
          <a:bodyPr/>
          <a:lstStyle/>
          <a:p>
            <a:fld id="{A8B77EF1-1FBF-AC4F-9274-8E597A462F5A}" type="datetimeFigureOut">
              <a:rPr lang="it-IT" smtClean="0"/>
              <a:t>23/04/2020</a:t>
            </a:fld>
            <a:endParaRPr lang="it-IT"/>
          </a:p>
        </p:txBody>
      </p:sp>
      <p:sp>
        <p:nvSpPr>
          <p:cNvPr id="6" name="Segnaposto numero diapositiva 5"/>
          <p:cNvSpPr>
            <a:spLocks noGrp="1"/>
          </p:cNvSpPr>
          <p:nvPr>
            <p:ph type="sldNum" sz="quarter" idx="12"/>
            <p:custDataLst>
              <p:tags r:id="rId3"/>
            </p:custDataLst>
          </p:nvPr>
        </p:nvSpPr>
        <p:spPr/>
        <p:txBody>
          <a:bodyPr/>
          <a:lstStyle/>
          <a:p>
            <a:fld id="{30022364-CBF1-FB44-A4AE-07A465E5B79F}" type="slidenum">
              <a:rPr lang="it-IT" smtClean="0"/>
              <a:t>‹N›</a:t>
            </a:fld>
            <a:endParaRPr lang="it-IT"/>
          </a:p>
        </p:txBody>
      </p:sp>
      <p:sp>
        <p:nvSpPr>
          <p:cNvPr id="7" name="Rettangolo 6">
            <a:extLst>
              <a:ext uri="{FF2B5EF4-FFF2-40B4-BE49-F238E27FC236}">
                <a16:creationId xmlns:a16="http://schemas.microsoft.com/office/drawing/2014/main" xmlns="" id="{9E5ADCB8-03BB-3646-96D2-C643A86A6C5D}"/>
              </a:ext>
            </a:extLst>
          </p:cNvPr>
          <p:cNvSpPr/>
          <p:nvPr userDrawn="1">
            <p:custDataLst>
              <p:tags r:id="rId4"/>
            </p:custDataLst>
          </p:nvPr>
        </p:nvSpPr>
        <p:spPr>
          <a:xfrm>
            <a:off x="0" y="1"/>
            <a:ext cx="9144000" cy="788306"/>
          </a:xfrm>
          <a:prstGeom prst="rect">
            <a:avLst/>
          </a:prstGeom>
          <a:solidFill>
            <a:srgbClr val="003A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8" name="Titolo 1">
            <a:extLst>
              <a:ext uri="{FF2B5EF4-FFF2-40B4-BE49-F238E27FC236}">
                <a16:creationId xmlns:a16="http://schemas.microsoft.com/office/drawing/2014/main" xmlns="" id="{364A5681-4AB3-074F-869A-DD06A065D2D1}"/>
              </a:ext>
            </a:extLst>
          </p:cNvPr>
          <p:cNvSpPr>
            <a:spLocks noGrp="1"/>
          </p:cNvSpPr>
          <p:nvPr>
            <p:ph type="title" hasCustomPrompt="1"/>
            <p:custDataLst>
              <p:tags r:id="rId5"/>
            </p:custDataLst>
          </p:nvPr>
        </p:nvSpPr>
        <p:spPr>
          <a:xfrm>
            <a:off x="413414" y="177838"/>
            <a:ext cx="8229600" cy="400110"/>
          </a:xfrm>
          <a:prstGeom prst="rect">
            <a:avLst/>
          </a:prstGeom>
        </p:spPr>
        <p:txBody>
          <a:bodyPr/>
          <a:lstStyle>
            <a:lvl1pPr>
              <a:defRPr sz="2600">
                <a:solidFill>
                  <a:srgbClr val="FFFFFF"/>
                </a:solidFill>
              </a:defRPr>
            </a:lvl1pPr>
          </a:lstStyle>
          <a:p>
            <a:r>
              <a:rPr lang="it-IT"/>
              <a:t>Titolo della slide – Arial 26pt </a:t>
            </a:r>
          </a:p>
        </p:txBody>
      </p:sp>
      <p:pic>
        <p:nvPicPr>
          <p:cNvPr id="12" name="Immagine 11">
            <a:extLst>
              <a:ext uri="{FF2B5EF4-FFF2-40B4-BE49-F238E27FC236}">
                <a16:creationId xmlns:a16="http://schemas.microsoft.com/office/drawing/2014/main" xmlns="" id="{395A52AF-D4B7-7F4F-A240-A8604A3A1F24}"/>
              </a:ext>
            </a:extLst>
          </p:cNvPr>
          <p:cNvPicPr>
            <a:picLocks noChangeAspect="1"/>
          </p:cNvPicPr>
          <p:nvPr userDrawn="1">
            <p:custDataLst>
              <p:tags r:id="rId6"/>
            </p:custDataLst>
          </p:nvPr>
        </p:nvPicPr>
        <p:blipFill>
          <a:blip r:embed="rId8"/>
          <a:stretch>
            <a:fillRect/>
          </a:stretch>
        </p:blipFill>
        <p:spPr>
          <a:xfrm>
            <a:off x="1534560" y="4813300"/>
            <a:ext cx="6604000" cy="330200"/>
          </a:xfrm>
          <a:prstGeom prst="rect">
            <a:avLst/>
          </a:prstGeom>
        </p:spPr>
      </p:pic>
    </p:spTree>
    <p:extLst>
      <p:ext uri="{BB962C8B-B14F-4D97-AF65-F5344CB8AC3E}">
        <p14:creationId xmlns:p14="http://schemas.microsoft.com/office/powerpoint/2010/main" val="52153823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7" name="Rettangolo 6"/>
          <p:cNvSpPr/>
          <p:nvPr userDrawn="1">
            <p:custDataLst>
              <p:tags r:id="rId1"/>
            </p:custDataLst>
          </p:nvPr>
        </p:nvSpPr>
        <p:spPr>
          <a:xfrm>
            <a:off x="0" y="1"/>
            <a:ext cx="9144000" cy="788306"/>
          </a:xfrm>
          <a:prstGeom prst="rect">
            <a:avLst/>
          </a:prstGeom>
          <a:solidFill>
            <a:srgbClr val="003A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 name="Titolo 1"/>
          <p:cNvSpPr>
            <a:spLocks noGrp="1"/>
          </p:cNvSpPr>
          <p:nvPr>
            <p:ph type="title" hasCustomPrompt="1"/>
            <p:custDataLst>
              <p:tags r:id="rId2"/>
            </p:custDataLst>
          </p:nvPr>
        </p:nvSpPr>
        <p:spPr>
          <a:xfrm>
            <a:off x="413414" y="177838"/>
            <a:ext cx="8229600" cy="400110"/>
          </a:xfrm>
        </p:spPr>
        <p:txBody>
          <a:bodyPr/>
          <a:lstStyle>
            <a:lvl1pPr>
              <a:defRPr sz="2600">
                <a:solidFill>
                  <a:srgbClr val="FFFFFF"/>
                </a:solidFill>
              </a:defRPr>
            </a:lvl1pPr>
          </a:lstStyle>
          <a:p>
            <a:r>
              <a:rPr lang="it-IT"/>
              <a:t>Titolo della slide – Arial 26pt </a:t>
            </a:r>
          </a:p>
        </p:txBody>
      </p:sp>
      <p:sp>
        <p:nvSpPr>
          <p:cNvPr id="15" name="Segnaposto testo 14"/>
          <p:cNvSpPr>
            <a:spLocks noGrp="1"/>
          </p:cNvSpPr>
          <p:nvPr>
            <p:ph type="body" sz="quarter" idx="13" hasCustomPrompt="1"/>
            <p:custDataLst>
              <p:tags r:id="rId3"/>
            </p:custDataLst>
          </p:nvPr>
        </p:nvSpPr>
        <p:spPr>
          <a:xfrm>
            <a:off x="413414" y="939800"/>
            <a:ext cx="8229600" cy="400110"/>
          </a:xfrm>
        </p:spPr>
        <p:txBody>
          <a:bodyPr>
            <a:spAutoFit/>
          </a:bodyPr>
          <a:lstStyle>
            <a:lvl1pPr marL="0" indent="0">
              <a:buNone/>
              <a:defRPr sz="2000" b="1" baseline="0">
                <a:solidFill>
                  <a:srgbClr val="7F7F7F"/>
                </a:solidFill>
              </a:defRPr>
            </a:lvl1pPr>
            <a:lvl2pPr>
              <a:defRPr sz="2000" b="1">
                <a:solidFill>
                  <a:srgbClr val="7F7F7F"/>
                </a:solidFill>
              </a:defRPr>
            </a:lvl2pPr>
            <a:lvl3pPr>
              <a:defRPr sz="2000" b="1">
                <a:solidFill>
                  <a:srgbClr val="7F7F7F"/>
                </a:solidFill>
              </a:defRPr>
            </a:lvl3pPr>
            <a:lvl4pPr>
              <a:defRPr sz="2000" b="1">
                <a:solidFill>
                  <a:srgbClr val="7F7F7F"/>
                </a:solidFill>
              </a:defRPr>
            </a:lvl4pPr>
            <a:lvl5pPr>
              <a:defRPr sz="2000" b="1">
                <a:solidFill>
                  <a:srgbClr val="7F7F7F"/>
                </a:solidFill>
              </a:defRPr>
            </a:lvl5pPr>
          </a:lstStyle>
          <a:p>
            <a:pPr lvl="0"/>
            <a:r>
              <a:rPr lang="it-IT"/>
              <a:t>Titolo di secondo livello 20pt Arial bold</a:t>
            </a:r>
          </a:p>
        </p:txBody>
      </p:sp>
      <p:sp>
        <p:nvSpPr>
          <p:cNvPr id="17" name="Segnaposto testo 16"/>
          <p:cNvSpPr>
            <a:spLocks noGrp="1"/>
          </p:cNvSpPr>
          <p:nvPr>
            <p:ph type="body" sz="quarter" idx="14" hasCustomPrompt="1"/>
            <p:custDataLst>
              <p:tags r:id="rId4"/>
            </p:custDataLst>
          </p:nvPr>
        </p:nvSpPr>
        <p:spPr>
          <a:xfrm>
            <a:off x="413413" y="1513047"/>
            <a:ext cx="8229599" cy="769441"/>
          </a:xfrm>
        </p:spPr>
        <p:txBody>
          <a:bodyPr wrap="square">
            <a:spAutoFit/>
          </a:bodyPr>
          <a:lstStyle>
            <a:lvl1pPr marL="457200" indent="-457200">
              <a:buFont typeface="+mj-lt"/>
              <a:buAutoNum type="arabicPeriod"/>
              <a:defRPr sz="2000" baseline="0"/>
            </a:lvl1pPr>
            <a:lvl2pPr marL="457200" indent="0">
              <a:buNone/>
              <a:defRPr sz="2000"/>
            </a:lvl2pPr>
            <a:lvl3pPr>
              <a:defRPr sz="2000"/>
            </a:lvl3pPr>
            <a:lvl4pPr>
              <a:defRPr sz="2000"/>
            </a:lvl4pPr>
            <a:lvl5pPr>
              <a:defRPr sz="2000"/>
            </a:lvl5pPr>
          </a:lstStyle>
          <a:p>
            <a:pPr lvl="0"/>
            <a:r>
              <a:rPr lang="it-IT"/>
              <a:t>Corpo del testo 20pt Arial regular</a:t>
            </a:r>
          </a:p>
          <a:p>
            <a:pPr lvl="0"/>
            <a:r>
              <a:rPr lang="it-IT" err="1"/>
              <a:t>Lorem ipsum dolor sic amet</a:t>
            </a:r>
            <a:endParaRPr lang="it-IT"/>
          </a:p>
        </p:txBody>
      </p:sp>
      <p:sp>
        <p:nvSpPr>
          <p:cNvPr id="19" name="Segnaposto testo 18"/>
          <p:cNvSpPr>
            <a:spLocks noGrp="1"/>
          </p:cNvSpPr>
          <p:nvPr>
            <p:ph type="body" sz="quarter" idx="15" hasCustomPrompt="1"/>
            <p:custDataLst>
              <p:tags r:id="rId5"/>
            </p:custDataLst>
          </p:nvPr>
        </p:nvSpPr>
        <p:spPr>
          <a:xfrm>
            <a:off x="413413" y="2556815"/>
            <a:ext cx="8229599" cy="929485"/>
          </a:xfrm>
        </p:spPr>
        <p:txBody>
          <a:bodyPr wrap="square">
            <a:spAutoFit/>
          </a:bodyPr>
          <a:lstStyle>
            <a:lvl1pPr>
              <a:defRPr sz="1600" baseline="0"/>
            </a:lvl1pPr>
            <a:lvl2pPr>
              <a:defRPr sz="1800"/>
            </a:lvl2pPr>
            <a:lvl3pPr>
              <a:defRPr sz="1800"/>
            </a:lvl3pPr>
            <a:lvl4pPr>
              <a:defRPr sz="1800"/>
            </a:lvl4pPr>
            <a:lvl5pPr>
              <a:defRPr sz="1800"/>
            </a:lvl5pPr>
          </a:lstStyle>
          <a:p>
            <a:pPr lvl="0"/>
            <a:r>
              <a:rPr lang="it-IT"/>
              <a:t>Lista 16pt Arial regular</a:t>
            </a:r>
          </a:p>
          <a:p>
            <a:pPr lvl="0"/>
            <a:r>
              <a:rPr lang="it-IT" err="1"/>
              <a:t>Lorem ipsum</a:t>
            </a:r>
            <a:endParaRPr lang="it-IT"/>
          </a:p>
          <a:p>
            <a:pPr lvl="0"/>
            <a:r>
              <a:rPr lang="it-IT" err="1"/>
              <a:t>Lorem ipusm</a:t>
            </a:r>
            <a:endParaRPr lang="it-IT"/>
          </a:p>
        </p:txBody>
      </p:sp>
      <p:sp>
        <p:nvSpPr>
          <p:cNvPr id="10" name="Segnaposto numero diapositiva 5"/>
          <p:cNvSpPr>
            <a:spLocks noGrp="1"/>
          </p:cNvSpPr>
          <p:nvPr>
            <p:ph type="sldNum" sz="quarter" idx="4"/>
            <p:custDataLst>
              <p:tags r:id="rId6"/>
            </p:custDataLst>
          </p:nvPr>
        </p:nvSpPr>
        <p:spPr>
          <a:xfrm>
            <a:off x="8138560" y="4767264"/>
            <a:ext cx="54824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2C7C199-0D0D-7840-A88D-785280B31CF7}" type="slidenum">
              <a:rPr lang="it-IT" smtClean="0"/>
              <a:t>‹N›</a:t>
            </a:fld>
            <a:endParaRPr lang="it-IT"/>
          </a:p>
        </p:txBody>
      </p:sp>
      <p:sp>
        <p:nvSpPr>
          <p:cNvPr id="11" name="Segnaposto piè di pagina 6">
            <a:extLst>
              <a:ext uri="{FF2B5EF4-FFF2-40B4-BE49-F238E27FC236}">
                <a16:creationId xmlns:a16="http://schemas.microsoft.com/office/drawing/2014/main" xmlns="" id="{BC17F0CE-6007-0644-BC6D-710E8B42AC91}"/>
              </a:ext>
            </a:extLst>
          </p:cNvPr>
          <p:cNvSpPr>
            <a:spLocks noGrp="1"/>
          </p:cNvSpPr>
          <p:nvPr>
            <p:ph type="ftr" sz="quarter" idx="3"/>
          </p:nvPr>
        </p:nvSpPr>
        <p:spPr>
          <a:xfrm>
            <a:off x="1537860" y="4767264"/>
            <a:ext cx="6600700" cy="274637"/>
          </a:xfrm>
          <a:prstGeom prst="rect">
            <a:avLst/>
          </a:prstGeom>
        </p:spPr>
        <p:txBody>
          <a:bodyPr/>
          <a:lstStyle/>
          <a:p>
            <a:r>
              <a:rPr lang="it-IT" dirty="0"/>
              <a:t>Corso di Project Management: quarta parte</a:t>
            </a:r>
          </a:p>
        </p:txBody>
      </p:sp>
    </p:spTree>
    <p:extLst>
      <p:ext uri="{BB962C8B-B14F-4D97-AF65-F5344CB8AC3E}">
        <p14:creationId xmlns:p14="http://schemas.microsoft.com/office/powerpoint/2010/main" val="140956020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ella">
    <p:spTree>
      <p:nvGrpSpPr>
        <p:cNvPr id="1" name=""/>
        <p:cNvGrpSpPr/>
        <p:nvPr/>
      </p:nvGrpSpPr>
      <p:grpSpPr>
        <a:xfrm>
          <a:off x="0" y="0"/>
          <a:ext cx="0" cy="0"/>
          <a:chOff x="0" y="0"/>
          <a:chExt cx="0" cy="0"/>
        </a:xfrm>
      </p:grpSpPr>
      <p:sp>
        <p:nvSpPr>
          <p:cNvPr id="7" name="Rettangolo 6"/>
          <p:cNvSpPr/>
          <p:nvPr userDrawn="1"/>
        </p:nvSpPr>
        <p:spPr>
          <a:xfrm>
            <a:off x="0" y="1"/>
            <a:ext cx="9144000" cy="788306"/>
          </a:xfrm>
          <a:prstGeom prst="rect">
            <a:avLst/>
          </a:prstGeom>
          <a:solidFill>
            <a:srgbClr val="003A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 name="Titolo 1"/>
          <p:cNvSpPr>
            <a:spLocks noGrp="1"/>
          </p:cNvSpPr>
          <p:nvPr>
            <p:ph type="title" hasCustomPrompt="1"/>
          </p:nvPr>
        </p:nvSpPr>
        <p:spPr>
          <a:xfrm>
            <a:off x="413414" y="177838"/>
            <a:ext cx="8229600" cy="400110"/>
          </a:xfrm>
        </p:spPr>
        <p:txBody>
          <a:bodyPr/>
          <a:lstStyle>
            <a:lvl1pPr>
              <a:defRPr>
                <a:solidFill>
                  <a:srgbClr val="FFFFFF"/>
                </a:solidFill>
              </a:defRPr>
            </a:lvl1pPr>
          </a:lstStyle>
          <a:p>
            <a:r>
              <a:rPr lang="it-IT"/>
              <a:t>Titolo della slide</a:t>
            </a:r>
          </a:p>
        </p:txBody>
      </p:sp>
      <p:sp>
        <p:nvSpPr>
          <p:cNvPr id="3" name="Segnaposto contenuto 2"/>
          <p:cNvSpPr>
            <a:spLocks noGrp="1"/>
          </p:cNvSpPr>
          <p:nvPr>
            <p:ph idx="1" hasCustomPrompt="1"/>
          </p:nvPr>
        </p:nvSpPr>
        <p:spPr>
          <a:xfrm>
            <a:off x="457200" y="1200151"/>
            <a:ext cx="8229600" cy="400110"/>
          </a:xfrm>
        </p:spPr>
        <p:txBody>
          <a:bodyPr>
            <a:spAutoFit/>
          </a:bodyPr>
          <a:lstStyle>
            <a:lvl1pPr marL="0" indent="0">
              <a:buNone/>
              <a:defRPr sz="2000" baseline="0"/>
            </a:lvl1pPr>
          </a:lstStyle>
          <a:p>
            <a:pPr lvl="0"/>
            <a:r>
              <a:rPr lang="it-IT"/>
              <a:t>Testo</a:t>
            </a:r>
          </a:p>
        </p:txBody>
      </p:sp>
      <p:sp>
        <p:nvSpPr>
          <p:cNvPr id="5" name="Segnaposto tabella 4"/>
          <p:cNvSpPr>
            <a:spLocks noGrp="1"/>
          </p:cNvSpPr>
          <p:nvPr>
            <p:ph type="tbl" sz="quarter" idx="13" hasCustomPrompt="1"/>
          </p:nvPr>
        </p:nvSpPr>
        <p:spPr>
          <a:xfrm>
            <a:off x="457200" y="1871663"/>
            <a:ext cx="8185150" cy="2441575"/>
          </a:xfrm>
        </p:spPr>
        <p:txBody>
          <a:bodyPr>
            <a:normAutofit/>
          </a:bodyPr>
          <a:lstStyle>
            <a:lvl1pPr marL="0" indent="0">
              <a:buNone/>
              <a:defRPr sz="1800" baseline="0"/>
            </a:lvl1pPr>
          </a:lstStyle>
          <a:p>
            <a:r>
              <a:rPr lang="it-IT"/>
              <a:t>Cliccare sull’icona per inserire la tabella</a:t>
            </a:r>
          </a:p>
        </p:txBody>
      </p:sp>
      <p:sp>
        <p:nvSpPr>
          <p:cNvPr id="8" name="Segnaposto numero diapositiva 5"/>
          <p:cNvSpPr>
            <a:spLocks noGrp="1"/>
          </p:cNvSpPr>
          <p:nvPr>
            <p:ph type="sldNum" sz="quarter" idx="4"/>
          </p:nvPr>
        </p:nvSpPr>
        <p:spPr>
          <a:xfrm>
            <a:off x="8138560" y="4767264"/>
            <a:ext cx="54824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2C7C199-0D0D-7840-A88D-785280B31CF7}" type="slidenum">
              <a:rPr lang="it-IT" smtClean="0"/>
              <a:t>‹N›</a:t>
            </a:fld>
            <a:endParaRPr lang="it-IT"/>
          </a:p>
        </p:txBody>
      </p:sp>
      <p:sp>
        <p:nvSpPr>
          <p:cNvPr id="9" name="Segnaposto piè di pagina 6">
            <a:extLst>
              <a:ext uri="{FF2B5EF4-FFF2-40B4-BE49-F238E27FC236}">
                <a16:creationId xmlns:a16="http://schemas.microsoft.com/office/drawing/2014/main" xmlns="" id="{A7A3144D-C0CF-6F4B-B628-D90F3E95082E}"/>
              </a:ext>
            </a:extLst>
          </p:cNvPr>
          <p:cNvSpPr>
            <a:spLocks noGrp="1"/>
          </p:cNvSpPr>
          <p:nvPr>
            <p:ph type="ftr" sz="quarter" idx="3"/>
          </p:nvPr>
        </p:nvSpPr>
        <p:spPr>
          <a:xfrm>
            <a:off x="1537860" y="4767264"/>
            <a:ext cx="6600700" cy="274637"/>
          </a:xfrm>
          <a:prstGeom prst="rect">
            <a:avLst/>
          </a:prstGeom>
        </p:spPr>
        <p:txBody>
          <a:bodyPr/>
          <a:lstStyle/>
          <a:p>
            <a:r>
              <a:rPr lang="it-IT" dirty="0"/>
              <a:t>Corso di Project Management: quarta parte</a:t>
            </a:r>
          </a:p>
        </p:txBody>
      </p:sp>
    </p:spTree>
    <p:extLst>
      <p:ext uri="{BB962C8B-B14F-4D97-AF65-F5344CB8AC3E}">
        <p14:creationId xmlns:p14="http://schemas.microsoft.com/office/powerpoint/2010/main" val="284874396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2" name="Rettangolo 11"/>
          <p:cNvSpPr/>
          <p:nvPr userDrawn="1"/>
        </p:nvSpPr>
        <p:spPr>
          <a:xfrm>
            <a:off x="0" y="1"/>
            <a:ext cx="9144000" cy="788306"/>
          </a:xfrm>
          <a:prstGeom prst="rect">
            <a:avLst/>
          </a:prstGeom>
          <a:solidFill>
            <a:srgbClr val="003A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 name="Titolo 1"/>
          <p:cNvSpPr>
            <a:spLocks noGrp="1"/>
          </p:cNvSpPr>
          <p:nvPr>
            <p:ph type="title" hasCustomPrompt="1"/>
          </p:nvPr>
        </p:nvSpPr>
        <p:spPr>
          <a:xfrm>
            <a:off x="413414" y="134549"/>
            <a:ext cx="8229600" cy="400110"/>
          </a:xfrm>
        </p:spPr>
        <p:txBody>
          <a:bodyPr/>
          <a:lstStyle>
            <a:lvl1pPr>
              <a:defRPr>
                <a:solidFill>
                  <a:srgbClr val="FFFFFF"/>
                </a:solidFill>
              </a:defRPr>
            </a:lvl1pPr>
          </a:lstStyle>
          <a:p>
            <a:r>
              <a:rPr lang="it-IT"/>
              <a:t>Titolo della slide</a:t>
            </a:r>
          </a:p>
        </p:txBody>
      </p:sp>
      <p:sp>
        <p:nvSpPr>
          <p:cNvPr id="3" name="Segnaposto testo 2"/>
          <p:cNvSpPr>
            <a:spLocks noGrp="1"/>
          </p:cNvSpPr>
          <p:nvPr>
            <p:ph type="body" idx="1" hasCustomPrompt="1"/>
          </p:nvPr>
        </p:nvSpPr>
        <p:spPr>
          <a:xfrm>
            <a:off x="457200" y="1151335"/>
            <a:ext cx="4040188" cy="479822"/>
          </a:xfrm>
          <a:solidFill>
            <a:srgbClr val="004884"/>
          </a:solidFill>
        </p:spPr>
        <p:txBody>
          <a:bodyPr anchor="b">
            <a:normAutofit/>
          </a:bodyPr>
          <a:lstStyle>
            <a:lvl1pPr marL="0" inden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Titolo box</a:t>
            </a:r>
          </a:p>
        </p:txBody>
      </p:sp>
      <p:sp>
        <p:nvSpPr>
          <p:cNvPr id="4" name="Segnaposto contenuto 3"/>
          <p:cNvSpPr>
            <a:spLocks noGrp="1"/>
          </p:cNvSpPr>
          <p:nvPr>
            <p:ph sz="half" idx="2"/>
          </p:nvPr>
        </p:nvSpPr>
        <p:spPr>
          <a:xfrm>
            <a:off x="457200" y="1631156"/>
            <a:ext cx="4040188" cy="2963466"/>
          </a:xfrm>
          <a:ln>
            <a:solidFill>
              <a:srgbClr val="E4E4E4"/>
            </a:solidFill>
          </a:ln>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hasCustomPrompt="1"/>
          </p:nvPr>
        </p:nvSpPr>
        <p:spPr>
          <a:xfrm>
            <a:off x="4645028" y="1151335"/>
            <a:ext cx="4041775" cy="479822"/>
          </a:xfrm>
          <a:solidFill>
            <a:srgbClr val="004884"/>
          </a:solidFill>
        </p:spPr>
        <p:txBody>
          <a:bodyPr anchor="b">
            <a:normAutofit/>
          </a:bodyPr>
          <a:lstStyle>
            <a:lvl1pPr marL="0" indent="0">
              <a:buNone/>
              <a:defRPr sz="2000" b="1">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Titolo box</a:t>
            </a:r>
          </a:p>
        </p:txBody>
      </p:sp>
      <p:sp>
        <p:nvSpPr>
          <p:cNvPr id="6" name="Segnaposto contenuto 5"/>
          <p:cNvSpPr>
            <a:spLocks noGrp="1"/>
          </p:cNvSpPr>
          <p:nvPr>
            <p:ph sz="quarter" idx="4"/>
          </p:nvPr>
        </p:nvSpPr>
        <p:spPr>
          <a:xfrm>
            <a:off x="4645028" y="1631156"/>
            <a:ext cx="4041775" cy="2963466"/>
          </a:xfrm>
          <a:ln>
            <a:solidFill>
              <a:srgbClr val="E4E4E4"/>
            </a:solidFill>
          </a:ln>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10" name="Segnaposto numero diapositiva 5"/>
          <p:cNvSpPr>
            <a:spLocks noGrp="1"/>
          </p:cNvSpPr>
          <p:nvPr>
            <p:ph type="sldNum" sz="quarter" idx="10"/>
          </p:nvPr>
        </p:nvSpPr>
        <p:spPr>
          <a:xfrm>
            <a:off x="8138560" y="4767264"/>
            <a:ext cx="54824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2C7C199-0D0D-7840-A88D-785280B31CF7}" type="slidenum">
              <a:rPr lang="it-IT" smtClean="0"/>
              <a:t>‹N›</a:t>
            </a:fld>
            <a:endParaRPr lang="it-IT"/>
          </a:p>
        </p:txBody>
      </p:sp>
      <p:sp>
        <p:nvSpPr>
          <p:cNvPr id="11" name="Segnaposto piè di pagina 6">
            <a:extLst>
              <a:ext uri="{FF2B5EF4-FFF2-40B4-BE49-F238E27FC236}">
                <a16:creationId xmlns:a16="http://schemas.microsoft.com/office/drawing/2014/main" xmlns="" id="{F2C03BC7-FD7A-8542-9C82-E47FF331CB8E}"/>
              </a:ext>
            </a:extLst>
          </p:cNvPr>
          <p:cNvSpPr>
            <a:spLocks noGrp="1"/>
          </p:cNvSpPr>
          <p:nvPr>
            <p:ph type="ftr" sz="quarter" idx="11"/>
          </p:nvPr>
        </p:nvSpPr>
        <p:spPr>
          <a:xfrm>
            <a:off x="1537860" y="4767264"/>
            <a:ext cx="6600700" cy="274637"/>
          </a:xfrm>
          <a:prstGeom prst="rect">
            <a:avLst/>
          </a:prstGeom>
        </p:spPr>
        <p:txBody>
          <a:bodyPr/>
          <a:lstStyle/>
          <a:p>
            <a:r>
              <a:rPr lang="it-IT" dirty="0"/>
              <a:t>Corso di Project Management: quarta parte</a:t>
            </a:r>
          </a:p>
        </p:txBody>
      </p:sp>
    </p:spTree>
    <p:extLst>
      <p:ext uri="{BB962C8B-B14F-4D97-AF65-F5344CB8AC3E}">
        <p14:creationId xmlns:p14="http://schemas.microsoft.com/office/powerpoint/2010/main" val="368365546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Titolo a sinistra testo a destra">
    <p:spTree>
      <p:nvGrpSpPr>
        <p:cNvPr id="1" name=""/>
        <p:cNvGrpSpPr/>
        <p:nvPr/>
      </p:nvGrpSpPr>
      <p:grpSpPr>
        <a:xfrm>
          <a:off x="0" y="0"/>
          <a:ext cx="0" cy="0"/>
          <a:chOff x="0" y="0"/>
          <a:chExt cx="0" cy="0"/>
        </a:xfrm>
      </p:grpSpPr>
      <p:sp>
        <p:nvSpPr>
          <p:cNvPr id="8" name="Rettangolo 7"/>
          <p:cNvSpPr/>
          <p:nvPr userDrawn="1"/>
        </p:nvSpPr>
        <p:spPr>
          <a:xfrm>
            <a:off x="457203" y="204788"/>
            <a:ext cx="3008313" cy="4389834"/>
          </a:xfrm>
          <a:prstGeom prst="rect">
            <a:avLst/>
          </a:prstGeom>
          <a:solidFill>
            <a:srgbClr val="003A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 name="Titolo 1"/>
          <p:cNvSpPr>
            <a:spLocks noGrp="1"/>
          </p:cNvSpPr>
          <p:nvPr>
            <p:ph type="title" hasCustomPrompt="1"/>
          </p:nvPr>
        </p:nvSpPr>
        <p:spPr>
          <a:xfrm>
            <a:off x="457203" y="768549"/>
            <a:ext cx="3008313" cy="307777"/>
          </a:xfrm>
        </p:spPr>
        <p:txBody>
          <a:bodyPr anchor="b"/>
          <a:lstStyle>
            <a:lvl1pPr algn="l">
              <a:defRPr sz="2000" b="1">
                <a:solidFill>
                  <a:srgbClr val="FFFFFF"/>
                </a:solidFill>
              </a:defRPr>
            </a:lvl1pPr>
          </a:lstStyle>
          <a:p>
            <a:r>
              <a:rPr lang="it-IT"/>
              <a:t>Titolo della slide</a:t>
            </a:r>
          </a:p>
        </p:txBody>
      </p:sp>
      <p:sp>
        <p:nvSpPr>
          <p:cNvPr id="3" name="Segnaposto contenuto 2"/>
          <p:cNvSpPr>
            <a:spLocks noGrp="1"/>
          </p:cNvSpPr>
          <p:nvPr>
            <p:ph idx="1" hasCustomPrompt="1"/>
          </p:nvPr>
        </p:nvSpPr>
        <p:spPr>
          <a:xfrm>
            <a:off x="3575050" y="204789"/>
            <a:ext cx="5111750" cy="4389835"/>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it-IT"/>
              <a:t>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hasCustomPrompt="1"/>
          </p:nvPr>
        </p:nvSpPr>
        <p:spPr>
          <a:xfrm>
            <a:off x="457203" y="1076327"/>
            <a:ext cx="3008313" cy="3518297"/>
          </a:xfrm>
        </p:spPr>
        <p:txBody>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Testo descrittivo</a:t>
            </a:r>
          </a:p>
        </p:txBody>
      </p:sp>
      <p:sp>
        <p:nvSpPr>
          <p:cNvPr id="9" name="Segnaposto numero diapositiva 5"/>
          <p:cNvSpPr>
            <a:spLocks noGrp="1"/>
          </p:cNvSpPr>
          <p:nvPr>
            <p:ph type="sldNum" sz="quarter" idx="4"/>
          </p:nvPr>
        </p:nvSpPr>
        <p:spPr>
          <a:xfrm>
            <a:off x="8138560" y="4775903"/>
            <a:ext cx="54824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2C7C199-0D0D-7840-A88D-785280B31CF7}" type="slidenum">
              <a:rPr lang="it-IT" smtClean="0"/>
              <a:t>‹N›</a:t>
            </a:fld>
            <a:endParaRPr lang="it-IT"/>
          </a:p>
        </p:txBody>
      </p:sp>
      <p:sp>
        <p:nvSpPr>
          <p:cNvPr id="10" name="Segnaposto piè di pagina 6">
            <a:extLst>
              <a:ext uri="{FF2B5EF4-FFF2-40B4-BE49-F238E27FC236}">
                <a16:creationId xmlns:a16="http://schemas.microsoft.com/office/drawing/2014/main" xmlns="" id="{655BAD93-E1C4-6348-BB49-6A767F0ADB6D}"/>
              </a:ext>
            </a:extLst>
          </p:cNvPr>
          <p:cNvSpPr>
            <a:spLocks noGrp="1"/>
          </p:cNvSpPr>
          <p:nvPr>
            <p:ph type="ftr" sz="quarter" idx="3"/>
          </p:nvPr>
        </p:nvSpPr>
        <p:spPr>
          <a:xfrm>
            <a:off x="1537860" y="4767264"/>
            <a:ext cx="6600700" cy="274637"/>
          </a:xfrm>
          <a:prstGeom prst="rect">
            <a:avLst/>
          </a:prstGeom>
        </p:spPr>
        <p:txBody>
          <a:bodyPr/>
          <a:lstStyle/>
          <a:p>
            <a:r>
              <a:rPr lang="it-IT" dirty="0"/>
              <a:t>Corso di Project Management: quarta parte</a:t>
            </a:r>
          </a:p>
        </p:txBody>
      </p:sp>
    </p:spTree>
    <p:extLst>
      <p:ext uri="{BB962C8B-B14F-4D97-AF65-F5344CB8AC3E}">
        <p14:creationId xmlns:p14="http://schemas.microsoft.com/office/powerpoint/2010/main" val="304856526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magine a sinistra">
    <p:spTree>
      <p:nvGrpSpPr>
        <p:cNvPr id="1" name=""/>
        <p:cNvGrpSpPr/>
        <p:nvPr/>
      </p:nvGrpSpPr>
      <p:grpSpPr>
        <a:xfrm>
          <a:off x="0" y="0"/>
          <a:ext cx="0" cy="0"/>
          <a:chOff x="0" y="0"/>
          <a:chExt cx="0" cy="0"/>
        </a:xfrm>
      </p:grpSpPr>
      <p:sp>
        <p:nvSpPr>
          <p:cNvPr id="9" name="Rettangolo 7"/>
          <p:cNvSpPr/>
          <p:nvPr userDrawn="1"/>
        </p:nvSpPr>
        <p:spPr>
          <a:xfrm>
            <a:off x="0" y="1"/>
            <a:ext cx="9144000" cy="4705209"/>
          </a:xfrm>
          <a:prstGeom prst="rect">
            <a:avLst/>
          </a:prstGeom>
          <a:solidFill>
            <a:srgbClr val="003A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6" name="Segnaposto immagine 5"/>
          <p:cNvSpPr>
            <a:spLocks noGrp="1"/>
          </p:cNvSpPr>
          <p:nvPr>
            <p:ph type="pic" sz="quarter" idx="13" hasCustomPrompt="1"/>
          </p:nvPr>
        </p:nvSpPr>
        <p:spPr>
          <a:xfrm>
            <a:off x="457201" y="170232"/>
            <a:ext cx="3008313" cy="4389835"/>
          </a:xfrm>
          <a:ln w="12700">
            <a:solidFill>
              <a:schemeClr val="bg1"/>
            </a:solidFill>
          </a:ln>
        </p:spPr>
        <p:txBody>
          <a:bodyPr>
            <a:normAutofit/>
          </a:bodyPr>
          <a:lstStyle>
            <a:lvl1pPr marL="0" indent="0">
              <a:buNone/>
              <a:defRPr sz="1400">
                <a:solidFill>
                  <a:srgbClr val="FFFFFF"/>
                </a:solidFill>
              </a:defRPr>
            </a:lvl1pPr>
          </a:lstStyle>
          <a:p>
            <a:r>
              <a:rPr lang="it-IT"/>
              <a:t>Cliccare sull’icona per inserire l’immagine (non utilizzare copia/incolla)</a:t>
            </a:r>
            <a:br>
              <a:rPr lang="it-IT"/>
            </a:br>
            <a:r>
              <a:rPr lang="it-IT"/>
              <a:t>Dimensioni immagine: </a:t>
            </a:r>
            <a:br>
              <a:rPr lang="it-IT"/>
            </a:br>
            <a:r>
              <a:rPr lang="it-IT"/>
              <a:t>Risoluzione a 160dpi</a:t>
            </a:r>
            <a:br>
              <a:rPr lang="it-IT"/>
            </a:br>
            <a:r>
              <a:rPr lang="it-IT"/>
              <a:t>8,57 cm (540px) per 14,29cm (900px)</a:t>
            </a:r>
          </a:p>
        </p:txBody>
      </p:sp>
      <p:sp>
        <p:nvSpPr>
          <p:cNvPr id="3" name="Segnaposto contenuto 2"/>
          <p:cNvSpPr>
            <a:spLocks noGrp="1"/>
          </p:cNvSpPr>
          <p:nvPr>
            <p:ph idx="1" hasCustomPrompt="1"/>
          </p:nvPr>
        </p:nvSpPr>
        <p:spPr>
          <a:xfrm>
            <a:off x="3575050" y="804731"/>
            <a:ext cx="5111750" cy="1877437"/>
          </a:xfrm>
        </p:spPr>
        <p:txBody>
          <a:bodyPr>
            <a:spAutoFit/>
          </a:bodyPr>
          <a:lstStyle>
            <a:lvl1pPr>
              <a:defRPr sz="20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it-IT"/>
              <a:t>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11" name="Titolo 10"/>
          <p:cNvSpPr>
            <a:spLocks noGrp="1"/>
          </p:cNvSpPr>
          <p:nvPr>
            <p:ph type="title" hasCustomPrompt="1"/>
          </p:nvPr>
        </p:nvSpPr>
        <p:spPr>
          <a:xfrm>
            <a:off x="3575050" y="161414"/>
            <a:ext cx="5067964" cy="400110"/>
          </a:xfrm>
        </p:spPr>
        <p:txBody>
          <a:bodyPr/>
          <a:lstStyle>
            <a:lvl1pPr>
              <a:defRPr>
                <a:solidFill>
                  <a:schemeClr val="bg1"/>
                </a:solidFill>
              </a:defRPr>
            </a:lvl1pPr>
          </a:lstStyle>
          <a:p>
            <a:r>
              <a:rPr lang="it-IT"/>
              <a:t>Titolo della slide</a:t>
            </a:r>
          </a:p>
        </p:txBody>
      </p:sp>
      <p:sp>
        <p:nvSpPr>
          <p:cNvPr id="10" name="Segnaposto numero diapositiva 5"/>
          <p:cNvSpPr>
            <a:spLocks noGrp="1"/>
          </p:cNvSpPr>
          <p:nvPr>
            <p:ph type="sldNum" sz="quarter" idx="4"/>
          </p:nvPr>
        </p:nvSpPr>
        <p:spPr>
          <a:xfrm>
            <a:off x="8138560" y="4767264"/>
            <a:ext cx="54824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2C7C199-0D0D-7840-A88D-785280B31CF7}" type="slidenum">
              <a:rPr lang="it-IT" smtClean="0"/>
              <a:t>‹N›</a:t>
            </a:fld>
            <a:endParaRPr lang="it-IT"/>
          </a:p>
        </p:txBody>
      </p:sp>
      <p:pic>
        <p:nvPicPr>
          <p:cNvPr id="13" name="Immagine 12">
            <a:extLst>
              <a:ext uri="{FF2B5EF4-FFF2-40B4-BE49-F238E27FC236}">
                <a16:creationId xmlns:a16="http://schemas.microsoft.com/office/drawing/2014/main" xmlns="" id="{DF9D19E9-DFAA-3A48-92FD-6F5FA8C0B623}"/>
              </a:ext>
            </a:extLst>
          </p:cNvPr>
          <p:cNvPicPr>
            <a:picLocks noChangeAspect="1"/>
          </p:cNvPicPr>
          <p:nvPr userDrawn="1"/>
        </p:nvPicPr>
        <p:blipFill>
          <a:blip r:embed="rId2"/>
          <a:stretch>
            <a:fillRect/>
          </a:stretch>
        </p:blipFill>
        <p:spPr>
          <a:xfrm>
            <a:off x="1534560" y="4813300"/>
            <a:ext cx="6604000" cy="330200"/>
          </a:xfrm>
          <a:prstGeom prst="rect">
            <a:avLst/>
          </a:prstGeom>
        </p:spPr>
      </p:pic>
    </p:spTree>
    <p:extLst>
      <p:ext uri="{BB962C8B-B14F-4D97-AF65-F5344CB8AC3E}">
        <p14:creationId xmlns:p14="http://schemas.microsoft.com/office/powerpoint/2010/main" val="251579142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8" name="Rettangolo 7"/>
          <p:cNvSpPr/>
          <p:nvPr userDrawn="1"/>
        </p:nvSpPr>
        <p:spPr>
          <a:xfrm>
            <a:off x="0" y="1"/>
            <a:ext cx="9144000" cy="4705209"/>
          </a:xfrm>
          <a:prstGeom prst="rect">
            <a:avLst/>
          </a:prstGeom>
          <a:solidFill>
            <a:srgbClr val="003A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 name="Titolo 1"/>
          <p:cNvSpPr>
            <a:spLocks noGrp="1"/>
          </p:cNvSpPr>
          <p:nvPr>
            <p:ph type="title" hasCustomPrompt="1"/>
          </p:nvPr>
        </p:nvSpPr>
        <p:spPr>
          <a:xfrm>
            <a:off x="1792288" y="3717728"/>
            <a:ext cx="5486400" cy="307777"/>
          </a:xfrm>
        </p:spPr>
        <p:txBody>
          <a:bodyPr anchor="b"/>
          <a:lstStyle>
            <a:lvl1pPr algn="l">
              <a:defRPr sz="2000" b="1">
                <a:solidFill>
                  <a:srgbClr val="FFFFFF"/>
                </a:solidFill>
              </a:defRPr>
            </a:lvl1pPr>
          </a:lstStyle>
          <a:p>
            <a:r>
              <a:rPr lang="it-IT"/>
              <a:t>Titolo</a:t>
            </a:r>
          </a:p>
        </p:txBody>
      </p:sp>
      <p:sp>
        <p:nvSpPr>
          <p:cNvPr id="3" name="Segnaposto immagine 2"/>
          <p:cNvSpPr>
            <a:spLocks noGrp="1"/>
          </p:cNvSpPr>
          <p:nvPr>
            <p:ph type="pic" idx="1" hasCustomPrompt="1"/>
          </p:nvPr>
        </p:nvSpPr>
        <p:spPr>
          <a:xfrm>
            <a:off x="1792288" y="459581"/>
            <a:ext cx="5486400" cy="3086100"/>
          </a:xfrm>
          <a:ln w="25400">
            <a:solidFill>
              <a:schemeClr val="bg1"/>
            </a:solidFill>
          </a:ln>
        </p:spPr>
        <p:txBody>
          <a:bodyPr/>
          <a:lstStyle>
            <a:lvl1pPr marL="0" indent="0">
              <a:buNone/>
              <a:defRPr sz="1800" baseline="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Cliccare sull’icona per inserire l’immagine (non utilizzare copia/incolla)</a:t>
            </a:r>
            <a:br>
              <a:rPr lang="it-IT"/>
            </a:br>
            <a:r>
              <a:rPr lang="it-IT"/>
              <a:t>Dimensioni immagine: </a:t>
            </a:r>
            <a:br>
              <a:rPr lang="it-IT"/>
            </a:br>
            <a:r>
              <a:rPr lang="it-IT"/>
              <a:t>Risoluzione a 160dpi</a:t>
            </a:r>
            <a:br>
              <a:rPr lang="it-IT"/>
            </a:br>
            <a:r>
              <a:rPr lang="it-IT"/>
              <a:t>25,4 cm (1600px) per 14,29cm (900px)</a:t>
            </a:r>
          </a:p>
        </p:txBody>
      </p:sp>
      <p:sp>
        <p:nvSpPr>
          <p:cNvPr id="4" name="Segnaposto testo 3"/>
          <p:cNvSpPr>
            <a:spLocks noGrp="1"/>
          </p:cNvSpPr>
          <p:nvPr>
            <p:ph type="body" sz="half" idx="2" hasCustomPrompt="1"/>
          </p:nvPr>
        </p:nvSpPr>
        <p:spPr>
          <a:xfrm>
            <a:off x="1792288" y="4025504"/>
            <a:ext cx="5486400" cy="307777"/>
          </a:xfrm>
        </p:spPr>
        <p:txBody>
          <a:bodyPr>
            <a:spAutoFit/>
          </a:bodyPr>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Testo descrittivo</a:t>
            </a:r>
          </a:p>
        </p:txBody>
      </p:sp>
      <p:sp>
        <p:nvSpPr>
          <p:cNvPr id="9" name="Segnaposto numero diapositiva 5"/>
          <p:cNvSpPr>
            <a:spLocks noGrp="1"/>
          </p:cNvSpPr>
          <p:nvPr>
            <p:ph type="sldNum" sz="quarter" idx="4"/>
          </p:nvPr>
        </p:nvSpPr>
        <p:spPr>
          <a:xfrm>
            <a:off x="8138560" y="4767264"/>
            <a:ext cx="54824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2C7C199-0D0D-7840-A88D-785280B31CF7}" type="slidenum">
              <a:rPr lang="it-IT" smtClean="0"/>
              <a:t>‹N›</a:t>
            </a:fld>
            <a:endParaRPr lang="it-IT"/>
          </a:p>
        </p:txBody>
      </p:sp>
      <p:pic>
        <p:nvPicPr>
          <p:cNvPr id="12" name="Immagine 11">
            <a:extLst>
              <a:ext uri="{FF2B5EF4-FFF2-40B4-BE49-F238E27FC236}">
                <a16:creationId xmlns:a16="http://schemas.microsoft.com/office/drawing/2014/main" xmlns="" id="{C7C302DE-2206-F04A-BC48-B21CBBA427B8}"/>
              </a:ext>
            </a:extLst>
          </p:cNvPr>
          <p:cNvPicPr>
            <a:picLocks noChangeAspect="1"/>
          </p:cNvPicPr>
          <p:nvPr userDrawn="1"/>
        </p:nvPicPr>
        <p:blipFill>
          <a:blip r:embed="rId2"/>
          <a:stretch>
            <a:fillRect/>
          </a:stretch>
        </p:blipFill>
        <p:spPr>
          <a:xfrm>
            <a:off x="1534560" y="4813300"/>
            <a:ext cx="6604000" cy="330200"/>
          </a:xfrm>
          <a:prstGeom prst="rect">
            <a:avLst/>
          </a:prstGeom>
        </p:spPr>
      </p:pic>
    </p:spTree>
    <p:extLst>
      <p:ext uri="{BB962C8B-B14F-4D97-AF65-F5344CB8AC3E}">
        <p14:creationId xmlns:p14="http://schemas.microsoft.com/office/powerpoint/2010/main" val="19445453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magine testo sfondo scuro">
    <p:spTree>
      <p:nvGrpSpPr>
        <p:cNvPr id="1" name=""/>
        <p:cNvGrpSpPr/>
        <p:nvPr/>
      </p:nvGrpSpPr>
      <p:grpSpPr>
        <a:xfrm>
          <a:off x="0" y="0"/>
          <a:ext cx="0" cy="0"/>
          <a:chOff x="0" y="0"/>
          <a:chExt cx="0" cy="0"/>
        </a:xfrm>
      </p:grpSpPr>
      <p:sp>
        <p:nvSpPr>
          <p:cNvPr id="5" name="Segnaposto immagine 4"/>
          <p:cNvSpPr>
            <a:spLocks noGrp="1"/>
          </p:cNvSpPr>
          <p:nvPr>
            <p:ph type="pic" sz="quarter" idx="13" hasCustomPrompt="1"/>
          </p:nvPr>
        </p:nvSpPr>
        <p:spPr>
          <a:xfrm>
            <a:off x="0" y="0"/>
            <a:ext cx="9144000" cy="4478338"/>
          </a:xfrm>
        </p:spPr>
        <p:txBody>
          <a:bodyPr/>
          <a:lstStyle>
            <a:lvl1pPr marL="0" indent="0">
              <a:buNone/>
              <a:defRPr sz="1800"/>
            </a:lvl1pPr>
          </a:lstStyle>
          <a:p>
            <a:r>
              <a:rPr lang="it-IT"/>
              <a:t>Immagine a tutto schermo con box per testo bianco su sfondo scuro</a:t>
            </a:r>
            <a:br>
              <a:rPr lang="it-IT"/>
            </a:br>
            <a:r>
              <a:rPr lang="it-IT"/>
              <a:t>Cliccare sull’icona per inserire l’immagine (non utilizzare copia/incolla)</a:t>
            </a:r>
            <a:br>
              <a:rPr lang="it-IT"/>
            </a:br>
            <a:r>
              <a:rPr lang="it-IT"/>
              <a:t>Dimensioni immagine: </a:t>
            </a:r>
            <a:br>
              <a:rPr lang="it-IT"/>
            </a:br>
            <a:r>
              <a:rPr lang="it-IT"/>
              <a:t>Risoluzione a 160dpi</a:t>
            </a:r>
            <a:br>
              <a:rPr lang="it-IT"/>
            </a:br>
            <a:r>
              <a:rPr lang="it-IT"/>
              <a:t>25,4 cm (1600px) per 14,29cm (900px)</a:t>
            </a:r>
          </a:p>
          <a:p>
            <a:endParaRPr lang="it-IT"/>
          </a:p>
        </p:txBody>
      </p:sp>
      <p:sp>
        <p:nvSpPr>
          <p:cNvPr id="4" name="Segnaposto testo 3"/>
          <p:cNvSpPr>
            <a:spLocks noGrp="1"/>
          </p:cNvSpPr>
          <p:nvPr>
            <p:ph type="body" sz="half" idx="2" hasCustomPrompt="1"/>
          </p:nvPr>
        </p:nvSpPr>
        <p:spPr>
          <a:xfrm>
            <a:off x="1066800" y="3270043"/>
            <a:ext cx="7242444" cy="603647"/>
          </a:xfrm>
          <a:solidFill>
            <a:srgbClr val="003A69">
              <a:alpha val="86000"/>
            </a:srgbClr>
          </a:solidFill>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Testo descrittivo su sfondo scuro</a:t>
            </a:r>
          </a:p>
        </p:txBody>
      </p:sp>
      <p:sp>
        <p:nvSpPr>
          <p:cNvPr id="6" name="Segnaposto numero diapositiva 5"/>
          <p:cNvSpPr>
            <a:spLocks noGrp="1"/>
          </p:cNvSpPr>
          <p:nvPr>
            <p:ph type="sldNum" sz="quarter" idx="4"/>
          </p:nvPr>
        </p:nvSpPr>
        <p:spPr>
          <a:xfrm>
            <a:off x="8138560" y="4767264"/>
            <a:ext cx="54824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2C7C199-0D0D-7840-A88D-785280B31CF7}" type="slidenum">
              <a:rPr lang="it-IT" smtClean="0"/>
              <a:t>‹N›</a:t>
            </a:fld>
            <a:endParaRPr lang="it-IT"/>
          </a:p>
        </p:txBody>
      </p:sp>
      <p:pic>
        <p:nvPicPr>
          <p:cNvPr id="8" name="Immagine 7">
            <a:extLst>
              <a:ext uri="{FF2B5EF4-FFF2-40B4-BE49-F238E27FC236}">
                <a16:creationId xmlns:a16="http://schemas.microsoft.com/office/drawing/2014/main" xmlns="" id="{EDB45872-4DC3-1547-AA75-A8677E70F34A}"/>
              </a:ext>
            </a:extLst>
          </p:cNvPr>
          <p:cNvPicPr>
            <a:picLocks noChangeAspect="1"/>
          </p:cNvPicPr>
          <p:nvPr userDrawn="1"/>
        </p:nvPicPr>
        <p:blipFill>
          <a:blip r:embed="rId2"/>
          <a:stretch>
            <a:fillRect/>
          </a:stretch>
        </p:blipFill>
        <p:spPr>
          <a:xfrm>
            <a:off x="1534560" y="4813300"/>
            <a:ext cx="6604000" cy="330200"/>
          </a:xfrm>
          <a:prstGeom prst="rect">
            <a:avLst/>
          </a:prstGeom>
        </p:spPr>
      </p:pic>
    </p:spTree>
    <p:extLst>
      <p:ext uri="{BB962C8B-B14F-4D97-AF65-F5344CB8AC3E}">
        <p14:creationId xmlns:p14="http://schemas.microsoft.com/office/powerpoint/2010/main" val="150530753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 di chiusura">
    <p:spTree>
      <p:nvGrpSpPr>
        <p:cNvPr id="1" name=""/>
        <p:cNvGrpSpPr/>
        <p:nvPr/>
      </p:nvGrpSpPr>
      <p:grpSpPr>
        <a:xfrm>
          <a:off x="0" y="0"/>
          <a:ext cx="0" cy="0"/>
          <a:chOff x="0" y="0"/>
          <a:chExt cx="0" cy="0"/>
        </a:xfrm>
      </p:grpSpPr>
      <p:sp>
        <p:nvSpPr>
          <p:cNvPr id="2" name="Ovale 1"/>
          <p:cNvSpPr/>
          <p:nvPr userDrawn="1"/>
        </p:nvSpPr>
        <p:spPr>
          <a:xfrm>
            <a:off x="3087476" y="566673"/>
            <a:ext cx="3240000" cy="3240000"/>
          </a:xfrm>
          <a:prstGeom prst="ellipse">
            <a:avLst/>
          </a:prstGeom>
          <a:solidFill>
            <a:srgbClr val="00488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8" name="Rettangolo 7"/>
          <p:cNvSpPr/>
          <p:nvPr userDrawn="1"/>
        </p:nvSpPr>
        <p:spPr>
          <a:xfrm>
            <a:off x="0" y="2471650"/>
            <a:ext cx="9144000" cy="68242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2" name="Segnaposto testo 11"/>
          <p:cNvSpPr>
            <a:spLocks noGrp="1"/>
          </p:cNvSpPr>
          <p:nvPr>
            <p:ph type="body" sz="quarter" idx="10" hasCustomPrompt="1"/>
          </p:nvPr>
        </p:nvSpPr>
        <p:spPr>
          <a:xfrm>
            <a:off x="2857328" y="1287698"/>
            <a:ext cx="3700296" cy="1175706"/>
          </a:xfrm>
          <a:ln>
            <a:noFill/>
          </a:ln>
        </p:spPr>
        <p:txBody>
          <a:bodyPr anchor="b" anchorCtr="1"/>
          <a:lstStyle>
            <a:lvl1pPr marL="0" indent="0" algn="ctr">
              <a:buNone/>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it-IT"/>
              <a:t>Autore e </a:t>
            </a:r>
          </a:p>
          <a:p>
            <a:pPr lvl="0"/>
            <a:r>
              <a:rPr lang="it-IT"/>
              <a:t>contatti</a:t>
            </a:r>
          </a:p>
        </p:txBody>
      </p:sp>
      <p:pic>
        <p:nvPicPr>
          <p:cNvPr id="3" name="Immagine 2" descr="BAN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528926"/>
            <a:ext cx="9144000" cy="579120"/>
          </a:xfrm>
          <a:prstGeom prst="rect">
            <a:avLst/>
          </a:prstGeom>
        </p:spPr>
      </p:pic>
      <p:pic>
        <p:nvPicPr>
          <p:cNvPr id="10" name="Immagine 9">
            <a:extLst>
              <a:ext uri="{FF2B5EF4-FFF2-40B4-BE49-F238E27FC236}">
                <a16:creationId xmlns:a16="http://schemas.microsoft.com/office/drawing/2014/main" xmlns="" id="{E7BF54FC-4815-194A-960D-387FC79CB9B8}"/>
              </a:ext>
            </a:extLst>
          </p:cNvPr>
          <p:cNvPicPr>
            <a:picLocks noChangeAspect="1"/>
          </p:cNvPicPr>
          <p:nvPr userDrawn="1"/>
        </p:nvPicPr>
        <p:blipFill>
          <a:blip r:embed="rId3"/>
          <a:stretch>
            <a:fillRect/>
          </a:stretch>
        </p:blipFill>
        <p:spPr>
          <a:xfrm>
            <a:off x="1534560" y="4813300"/>
            <a:ext cx="6604000" cy="330200"/>
          </a:xfrm>
          <a:prstGeom prst="rect">
            <a:avLst/>
          </a:prstGeom>
        </p:spPr>
      </p:pic>
    </p:spTree>
    <p:extLst>
      <p:ext uri="{BB962C8B-B14F-4D97-AF65-F5344CB8AC3E}">
        <p14:creationId xmlns:p14="http://schemas.microsoft.com/office/powerpoint/2010/main" val="73110543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4.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custDataLst>
              <p:tags r:id="rId13"/>
            </p:custDataLst>
          </p:nvPr>
        </p:nvSpPr>
        <p:spPr>
          <a:xfrm>
            <a:off x="413414" y="284590"/>
            <a:ext cx="8229600" cy="400110"/>
          </a:xfrm>
          <a:prstGeom prst="rect">
            <a:avLst/>
          </a:prstGeom>
        </p:spPr>
        <p:txBody>
          <a:bodyPr vert="horz" lIns="91440" tIns="0" rIns="91440" bIns="0" rtlCol="0" anchor="ctr" anchorCtr="0">
            <a:spAutoFit/>
          </a:bodyPr>
          <a:lstStyle/>
          <a:p>
            <a:r>
              <a:rPr lang="it-IT"/>
              <a:t>Titolo</a:t>
            </a:r>
          </a:p>
        </p:txBody>
      </p:sp>
      <p:sp>
        <p:nvSpPr>
          <p:cNvPr id="3" name="Segnaposto testo 2"/>
          <p:cNvSpPr>
            <a:spLocks noGrp="1"/>
          </p:cNvSpPr>
          <p:nvPr>
            <p:ph type="body" idx="1"/>
            <p:custDataLst>
              <p:tags r:id="rId14"/>
            </p:custDataLst>
          </p:nvPr>
        </p:nvSpPr>
        <p:spPr>
          <a:xfrm>
            <a:off x="413414" y="794113"/>
            <a:ext cx="8229600" cy="1877437"/>
          </a:xfrm>
          <a:prstGeom prst="rect">
            <a:avLst/>
          </a:prstGeom>
        </p:spPr>
        <p:txBody>
          <a:bodyPr vert="horz" lIns="91440" tIns="45720" rIns="91440" bIns="45720" rtlCol="0">
            <a:sp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numero diapositiva 5"/>
          <p:cNvSpPr>
            <a:spLocks noGrp="1"/>
          </p:cNvSpPr>
          <p:nvPr>
            <p:ph type="sldNum" sz="quarter" idx="4"/>
            <p:custDataLst>
              <p:tags r:id="rId15"/>
            </p:custDataLst>
          </p:nvPr>
        </p:nvSpPr>
        <p:spPr>
          <a:xfrm>
            <a:off x="8138560" y="4767264"/>
            <a:ext cx="54824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2C7C199-0D0D-7840-A88D-785280B31CF7}" type="slidenum">
              <a:rPr lang="it-IT" smtClean="0"/>
              <a:t>‹N›</a:t>
            </a:fld>
            <a:endParaRPr lang="it-IT"/>
          </a:p>
        </p:txBody>
      </p:sp>
      <p:pic>
        <p:nvPicPr>
          <p:cNvPr id="4" name="Immagine 3" descr="LogoENEA.png"/>
          <p:cNvPicPr>
            <a:picLocks noChangeAspect="1"/>
          </p:cNvPicPr>
          <p:nvPr>
            <p:custDataLst>
              <p:tags r:id="rId16"/>
            </p:custDataLst>
          </p:nvPr>
        </p:nvPicPr>
        <p:blipFill>
          <a:blip r:embed="rId17">
            <a:extLst>
              <a:ext uri="{28A0092B-C50C-407E-A947-70E740481C1C}">
                <a14:useLocalDpi xmlns:a14="http://schemas.microsoft.com/office/drawing/2010/main" val="0"/>
              </a:ext>
            </a:extLst>
          </a:blip>
          <a:stretch>
            <a:fillRect/>
          </a:stretch>
        </p:blipFill>
        <p:spPr>
          <a:xfrm>
            <a:off x="457200" y="4759472"/>
            <a:ext cx="936564" cy="281636"/>
          </a:xfrm>
          <a:prstGeom prst="rect">
            <a:avLst/>
          </a:prstGeom>
        </p:spPr>
      </p:pic>
    </p:spTree>
    <p:extLst>
      <p:ext uri="{BB962C8B-B14F-4D97-AF65-F5344CB8AC3E}">
        <p14:creationId xmlns:p14="http://schemas.microsoft.com/office/powerpoint/2010/main" val="3648813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53" r:id="rId4"/>
    <p:sldLayoutId id="2147483656" r:id="rId5"/>
    <p:sldLayoutId id="2147483660" r:id="rId6"/>
    <p:sldLayoutId id="2147483657" r:id="rId7"/>
    <p:sldLayoutId id="2147483658" r:id="rId8"/>
    <p:sldLayoutId id="2147483661" r:id="rId9"/>
    <p:sldLayoutId id="2147483663" r:id="rId10"/>
    <p:sldLayoutId id="2147483664" r:id="rId11"/>
  </p:sldLayoutIdLst>
  <p:transition/>
  <p:hf hdr="0" dt="0"/>
  <p:txStyles>
    <p:titleStyle>
      <a:lvl1pPr algn="l" defTabSz="457200" rtl="0" eaLnBrk="1" latinLnBrk="0" hangingPunct="1">
        <a:spcBef>
          <a:spcPct val="0"/>
        </a:spcBef>
        <a:buNone/>
        <a:defRPr sz="2600" b="1"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forms.gle/qXtWimYw81VfVZF77"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forms.gle/Xu8YF5yCfRfEC14x9"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image" Target="../media/image23.tif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forms.gle/nJJy5Q14WwMP7Msd6"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36.tiff"/><Relationship Id="rId5" Type="http://schemas.openxmlformats.org/officeDocument/2006/relationships/slideLayout" Target="../slideLayouts/slideLayout11.xml"/><Relationship Id="rId4" Type="http://schemas.openxmlformats.org/officeDocument/2006/relationships/tags" Target="../tags/tag31.xml"/></Relationships>
</file>

<file path=ppt/slides/_rels/slide5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hyperlink" Target="https://forms.gle/Yt37WDEknwAMXH256"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ttotitolo 1"/>
          <p:cNvSpPr>
            <a:spLocks noGrp="1"/>
          </p:cNvSpPr>
          <p:nvPr>
            <p:ph type="subTitle" idx="1"/>
          </p:nvPr>
        </p:nvSpPr>
        <p:spPr/>
        <p:txBody>
          <a:bodyPr/>
          <a:lstStyle/>
          <a:p>
            <a:r>
              <a:rPr lang="it-IT" dirty="0"/>
              <a:t>La fase di pianificazione</a:t>
            </a:r>
          </a:p>
        </p:txBody>
      </p:sp>
      <p:sp>
        <p:nvSpPr>
          <p:cNvPr id="3" name="Segnaposto testo 2"/>
          <p:cNvSpPr>
            <a:spLocks noGrp="1"/>
          </p:cNvSpPr>
          <p:nvPr>
            <p:ph type="body" sz="quarter" idx="10"/>
          </p:nvPr>
        </p:nvSpPr>
        <p:spPr/>
        <p:txBody>
          <a:bodyPr/>
          <a:lstStyle/>
          <a:p>
            <a:r>
              <a:rPr lang="it-IT" dirty="0"/>
              <a:t>Anna Moreno</a:t>
            </a:r>
          </a:p>
        </p:txBody>
      </p:sp>
      <p:sp>
        <p:nvSpPr>
          <p:cNvPr id="4" name="Titolo 3"/>
          <p:cNvSpPr>
            <a:spLocks noGrp="1"/>
          </p:cNvSpPr>
          <p:nvPr>
            <p:ph type="title"/>
          </p:nvPr>
        </p:nvSpPr>
        <p:spPr/>
        <p:txBody>
          <a:bodyPr/>
          <a:lstStyle/>
          <a:p>
            <a:r>
              <a:rPr lang="it-IT" dirty="0"/>
              <a:t>Corso di </a:t>
            </a:r>
            <a:r>
              <a:rPr lang="it-IT" dirty="0" err="1"/>
              <a:t>project</a:t>
            </a:r>
            <a:r>
              <a:rPr lang="it-IT" dirty="0"/>
              <a:t> management</a:t>
            </a:r>
          </a:p>
        </p:txBody>
      </p:sp>
      <p:sp>
        <p:nvSpPr>
          <p:cNvPr id="5" name="Segnaposto testo 4"/>
          <p:cNvSpPr>
            <a:spLocks noGrp="1"/>
          </p:cNvSpPr>
          <p:nvPr>
            <p:ph type="body" sz="quarter" idx="11"/>
          </p:nvPr>
        </p:nvSpPr>
        <p:spPr/>
        <p:txBody>
          <a:bodyPr/>
          <a:lstStyle/>
          <a:p>
            <a:r>
              <a:rPr lang="it-IT" dirty="0"/>
              <a:t>#iorestoacasa2020</a:t>
            </a:r>
          </a:p>
        </p:txBody>
      </p:sp>
    </p:spTree>
    <p:extLst>
      <p:ext uri="{BB962C8B-B14F-4D97-AF65-F5344CB8AC3E}">
        <p14:creationId xmlns:p14="http://schemas.microsoft.com/office/powerpoint/2010/main" val="42675148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5BA7D09-A4C7-A24B-9E61-187EFB146ED9}"/>
              </a:ext>
            </a:extLst>
          </p:cNvPr>
          <p:cNvSpPr>
            <a:spLocks noGrp="1"/>
          </p:cNvSpPr>
          <p:nvPr>
            <p:ph type="title"/>
          </p:nvPr>
        </p:nvSpPr>
        <p:spPr/>
        <p:txBody>
          <a:bodyPr/>
          <a:lstStyle/>
          <a:p>
            <a:r>
              <a:rPr lang="it-IT" dirty="0"/>
              <a:t>Le vostre risposte sul </a:t>
            </a:r>
            <a:r>
              <a:rPr lang="it-IT" dirty="0" err="1"/>
              <a:t>project</a:t>
            </a:r>
            <a:r>
              <a:rPr lang="it-IT" dirty="0"/>
              <a:t> charter</a:t>
            </a:r>
          </a:p>
        </p:txBody>
      </p:sp>
      <p:sp>
        <p:nvSpPr>
          <p:cNvPr id="6" name="Segnaposto numero diapositiva 5">
            <a:extLst>
              <a:ext uri="{FF2B5EF4-FFF2-40B4-BE49-F238E27FC236}">
                <a16:creationId xmlns:a16="http://schemas.microsoft.com/office/drawing/2014/main" xmlns="" id="{16A2A072-9807-F247-B123-9339D0FBFC60}"/>
              </a:ext>
            </a:extLst>
          </p:cNvPr>
          <p:cNvSpPr>
            <a:spLocks noGrp="1"/>
          </p:cNvSpPr>
          <p:nvPr>
            <p:ph type="sldNum" sz="quarter" idx="4"/>
          </p:nvPr>
        </p:nvSpPr>
        <p:spPr/>
        <p:txBody>
          <a:bodyPr/>
          <a:lstStyle/>
          <a:p>
            <a:fld id="{02C7C199-0D0D-7840-A88D-785280B31CF7}" type="slidenum">
              <a:rPr lang="it-IT" smtClean="0"/>
              <a:t>10</a:t>
            </a:fld>
            <a:endParaRPr lang="it-IT"/>
          </a:p>
        </p:txBody>
      </p:sp>
      <p:pic>
        <p:nvPicPr>
          <p:cNvPr id="22530" name="Picture 2" descr="Grafico delle risposte di Moduli. Titolo della domanda: Ritenete che il project charter possa sostituire la nota esplicativa per avviare il progetto e aprire la commessa?. Numero di risposte: 147 risposte.">
            <a:extLst>
              <a:ext uri="{FF2B5EF4-FFF2-40B4-BE49-F238E27FC236}">
                <a16:creationId xmlns:a16="http://schemas.microsoft.com/office/drawing/2014/main" xmlns="" id="{51F47620-84D6-AD4A-8A70-C0B8F21733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57636"/>
            <a:ext cx="9144000" cy="4146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61802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5BA7D09-A4C7-A24B-9E61-187EFB146ED9}"/>
              </a:ext>
            </a:extLst>
          </p:cNvPr>
          <p:cNvSpPr>
            <a:spLocks noGrp="1"/>
          </p:cNvSpPr>
          <p:nvPr>
            <p:ph type="title"/>
          </p:nvPr>
        </p:nvSpPr>
        <p:spPr/>
        <p:txBody>
          <a:bodyPr/>
          <a:lstStyle/>
          <a:p>
            <a:r>
              <a:rPr lang="it-IT" dirty="0"/>
              <a:t>Le vostre risposte sul </a:t>
            </a:r>
            <a:r>
              <a:rPr lang="it-IT" dirty="0" err="1"/>
              <a:t>project</a:t>
            </a:r>
            <a:r>
              <a:rPr lang="it-IT" dirty="0"/>
              <a:t> charter</a:t>
            </a:r>
          </a:p>
        </p:txBody>
      </p:sp>
      <p:sp>
        <p:nvSpPr>
          <p:cNvPr id="6" name="Segnaposto numero diapositiva 5">
            <a:extLst>
              <a:ext uri="{FF2B5EF4-FFF2-40B4-BE49-F238E27FC236}">
                <a16:creationId xmlns:a16="http://schemas.microsoft.com/office/drawing/2014/main" xmlns="" id="{16A2A072-9807-F247-B123-9339D0FBFC60}"/>
              </a:ext>
            </a:extLst>
          </p:cNvPr>
          <p:cNvSpPr>
            <a:spLocks noGrp="1"/>
          </p:cNvSpPr>
          <p:nvPr>
            <p:ph type="sldNum" sz="quarter" idx="4"/>
          </p:nvPr>
        </p:nvSpPr>
        <p:spPr/>
        <p:txBody>
          <a:bodyPr/>
          <a:lstStyle/>
          <a:p>
            <a:fld id="{02C7C199-0D0D-7840-A88D-785280B31CF7}" type="slidenum">
              <a:rPr lang="it-IT" smtClean="0"/>
              <a:t>11</a:t>
            </a:fld>
            <a:endParaRPr lang="it-IT"/>
          </a:p>
        </p:txBody>
      </p:sp>
      <p:pic>
        <p:nvPicPr>
          <p:cNvPr id="23554" name="Picture 2" descr="Grafico delle risposte di Moduli. Titolo della domanda: Ritenete utile lavorare sempre sullo stesso documento durante tutta la vita del progetto semplicemente aggiornandolo qualora ci siano delle variazioni?. Numero di risposte: 145 risposte.">
            <a:extLst>
              <a:ext uri="{FF2B5EF4-FFF2-40B4-BE49-F238E27FC236}">
                <a16:creationId xmlns:a16="http://schemas.microsoft.com/office/drawing/2014/main" xmlns="" id="{A427656F-92D9-8545-8AE7-39F63204B9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4482"/>
            <a:ext cx="7966710" cy="4048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370816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5BA7D09-A4C7-A24B-9E61-187EFB146ED9}"/>
              </a:ext>
            </a:extLst>
          </p:cNvPr>
          <p:cNvSpPr>
            <a:spLocks noGrp="1"/>
          </p:cNvSpPr>
          <p:nvPr>
            <p:ph type="title"/>
          </p:nvPr>
        </p:nvSpPr>
        <p:spPr/>
        <p:txBody>
          <a:bodyPr/>
          <a:lstStyle/>
          <a:p>
            <a:r>
              <a:rPr lang="it-IT" dirty="0"/>
              <a:t>Le vostre risposte sul </a:t>
            </a:r>
            <a:r>
              <a:rPr lang="it-IT" dirty="0" err="1"/>
              <a:t>project</a:t>
            </a:r>
            <a:r>
              <a:rPr lang="it-IT" dirty="0"/>
              <a:t> charter</a:t>
            </a:r>
          </a:p>
        </p:txBody>
      </p:sp>
      <p:sp>
        <p:nvSpPr>
          <p:cNvPr id="6" name="Segnaposto numero diapositiva 5">
            <a:extLst>
              <a:ext uri="{FF2B5EF4-FFF2-40B4-BE49-F238E27FC236}">
                <a16:creationId xmlns:a16="http://schemas.microsoft.com/office/drawing/2014/main" xmlns="" id="{16A2A072-9807-F247-B123-9339D0FBFC60}"/>
              </a:ext>
            </a:extLst>
          </p:cNvPr>
          <p:cNvSpPr>
            <a:spLocks noGrp="1"/>
          </p:cNvSpPr>
          <p:nvPr>
            <p:ph type="sldNum" sz="quarter" idx="4"/>
          </p:nvPr>
        </p:nvSpPr>
        <p:spPr/>
        <p:txBody>
          <a:bodyPr/>
          <a:lstStyle/>
          <a:p>
            <a:fld id="{02C7C199-0D0D-7840-A88D-785280B31CF7}" type="slidenum">
              <a:rPr lang="it-IT" smtClean="0"/>
              <a:t>12</a:t>
            </a:fld>
            <a:endParaRPr lang="it-IT"/>
          </a:p>
        </p:txBody>
      </p:sp>
      <p:sp>
        <p:nvSpPr>
          <p:cNvPr id="7" name="Segnaposto piè di pagina 6">
            <a:extLst>
              <a:ext uri="{FF2B5EF4-FFF2-40B4-BE49-F238E27FC236}">
                <a16:creationId xmlns:a16="http://schemas.microsoft.com/office/drawing/2014/main" xmlns="" id="{04215A94-BF23-0849-9744-9E4B310E5D19}"/>
              </a:ext>
            </a:extLst>
          </p:cNvPr>
          <p:cNvSpPr>
            <a:spLocks noGrp="1"/>
          </p:cNvSpPr>
          <p:nvPr>
            <p:ph type="ftr" sz="quarter" idx="3"/>
          </p:nvPr>
        </p:nvSpPr>
        <p:spPr/>
        <p:txBody>
          <a:bodyPr/>
          <a:lstStyle/>
          <a:p>
            <a:r>
              <a:rPr lang="it-IT"/>
              <a:t>Corso di Project Management: quarta parte</a:t>
            </a:r>
            <a:endParaRPr lang="it-IT" dirty="0"/>
          </a:p>
        </p:txBody>
      </p:sp>
      <p:pic>
        <p:nvPicPr>
          <p:cNvPr id="24578" name="Picture 2" descr="Grafico delle risposte di Moduli. Titolo della domanda: Ritenete opportuno informatizzare il processo di avvio dei progetti attraverso un project charter compilabile on line. Numero di risposte: 147 risposte.">
            <a:extLst>
              <a:ext uri="{FF2B5EF4-FFF2-40B4-BE49-F238E27FC236}">
                <a16:creationId xmlns:a16="http://schemas.microsoft.com/office/drawing/2014/main" xmlns="" id="{1335ED84-6F31-B14F-AB7E-0208F3F4F1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250" y="832591"/>
            <a:ext cx="8483372" cy="4310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499284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5BA7D09-A4C7-A24B-9E61-187EFB146ED9}"/>
              </a:ext>
            </a:extLst>
          </p:cNvPr>
          <p:cNvSpPr>
            <a:spLocks noGrp="1"/>
          </p:cNvSpPr>
          <p:nvPr>
            <p:ph type="title"/>
          </p:nvPr>
        </p:nvSpPr>
        <p:spPr/>
        <p:txBody>
          <a:bodyPr/>
          <a:lstStyle/>
          <a:p>
            <a:r>
              <a:rPr lang="it-IT" dirty="0"/>
              <a:t>Le vostre risposte sul </a:t>
            </a:r>
            <a:r>
              <a:rPr lang="it-IT" dirty="0" err="1"/>
              <a:t>project</a:t>
            </a:r>
            <a:r>
              <a:rPr lang="it-IT" dirty="0"/>
              <a:t> charter</a:t>
            </a:r>
          </a:p>
        </p:txBody>
      </p:sp>
      <p:sp>
        <p:nvSpPr>
          <p:cNvPr id="6" name="Segnaposto numero diapositiva 5">
            <a:extLst>
              <a:ext uri="{FF2B5EF4-FFF2-40B4-BE49-F238E27FC236}">
                <a16:creationId xmlns:a16="http://schemas.microsoft.com/office/drawing/2014/main" xmlns="" id="{16A2A072-9807-F247-B123-9339D0FBFC60}"/>
              </a:ext>
            </a:extLst>
          </p:cNvPr>
          <p:cNvSpPr>
            <a:spLocks noGrp="1"/>
          </p:cNvSpPr>
          <p:nvPr>
            <p:ph type="sldNum" sz="quarter" idx="4"/>
          </p:nvPr>
        </p:nvSpPr>
        <p:spPr/>
        <p:txBody>
          <a:bodyPr/>
          <a:lstStyle/>
          <a:p>
            <a:fld id="{02C7C199-0D0D-7840-A88D-785280B31CF7}" type="slidenum">
              <a:rPr lang="it-IT" smtClean="0"/>
              <a:t>13</a:t>
            </a:fld>
            <a:endParaRPr lang="it-IT"/>
          </a:p>
        </p:txBody>
      </p:sp>
      <p:sp>
        <p:nvSpPr>
          <p:cNvPr id="7" name="Segnaposto piè di pagina 6">
            <a:extLst>
              <a:ext uri="{FF2B5EF4-FFF2-40B4-BE49-F238E27FC236}">
                <a16:creationId xmlns:a16="http://schemas.microsoft.com/office/drawing/2014/main" xmlns="" id="{04215A94-BF23-0849-9744-9E4B310E5D19}"/>
              </a:ext>
            </a:extLst>
          </p:cNvPr>
          <p:cNvSpPr>
            <a:spLocks noGrp="1"/>
          </p:cNvSpPr>
          <p:nvPr>
            <p:ph type="ftr" sz="quarter" idx="3"/>
          </p:nvPr>
        </p:nvSpPr>
        <p:spPr/>
        <p:txBody>
          <a:bodyPr/>
          <a:lstStyle/>
          <a:p>
            <a:r>
              <a:rPr lang="it-IT"/>
              <a:t>Corso di Project Management: quarta parte</a:t>
            </a:r>
            <a:endParaRPr lang="it-IT" dirty="0"/>
          </a:p>
        </p:txBody>
      </p:sp>
      <p:pic>
        <p:nvPicPr>
          <p:cNvPr id="25602" name="Picture 2" descr="Grafico delle risposte di Moduli. Titolo della domanda: Ritenete che la disponibilità di un data base dei project charter possa aiutare la ricollocazione delle risorse in funzione delle priorità e dei bisogni individuati nel charter stesso?. Numero di risposte: 147 risposte.">
            <a:extLst>
              <a:ext uri="{FF2B5EF4-FFF2-40B4-BE49-F238E27FC236}">
                <a16:creationId xmlns:a16="http://schemas.microsoft.com/office/drawing/2014/main" xmlns="" id="{6776A173-1A97-934F-AD57-3A1762FD82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59130"/>
            <a:ext cx="9144000" cy="4646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784004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F128ED7-124F-A049-BC36-EC3821B50420}"/>
              </a:ext>
            </a:extLst>
          </p:cNvPr>
          <p:cNvSpPr>
            <a:spLocks noGrp="1"/>
          </p:cNvSpPr>
          <p:nvPr>
            <p:ph type="title"/>
          </p:nvPr>
        </p:nvSpPr>
        <p:spPr/>
        <p:txBody>
          <a:bodyPr/>
          <a:lstStyle/>
          <a:p>
            <a:r>
              <a:rPr lang="it-IT" dirty="0"/>
              <a:t>Sintesi del progetto</a:t>
            </a:r>
          </a:p>
        </p:txBody>
      </p:sp>
      <p:sp>
        <p:nvSpPr>
          <p:cNvPr id="4" name="Segnaposto testo 3">
            <a:extLst>
              <a:ext uri="{FF2B5EF4-FFF2-40B4-BE49-F238E27FC236}">
                <a16:creationId xmlns:a16="http://schemas.microsoft.com/office/drawing/2014/main" xmlns="" id="{74112BEA-FA73-A742-915D-AC9A9B77D329}"/>
              </a:ext>
            </a:extLst>
          </p:cNvPr>
          <p:cNvSpPr>
            <a:spLocks noGrp="1"/>
          </p:cNvSpPr>
          <p:nvPr>
            <p:ph type="body" sz="quarter" idx="14"/>
          </p:nvPr>
        </p:nvSpPr>
        <p:spPr>
          <a:xfrm>
            <a:off x="413413" y="1034321"/>
            <a:ext cx="8229599" cy="1015663"/>
          </a:xfrm>
        </p:spPr>
        <p:txBody>
          <a:bodyPr/>
          <a:lstStyle/>
          <a:p>
            <a:r>
              <a:rPr lang="it-IT" i="1" dirty="0"/>
              <a:t>In questa sezione, è possibile fornire un riepilogo esecutivo del progetto o semplicemente fornire collegamenti ai documenti Business Case e Project Charter</a:t>
            </a:r>
            <a:endParaRPr lang="it-IT" dirty="0"/>
          </a:p>
        </p:txBody>
      </p:sp>
      <p:sp>
        <p:nvSpPr>
          <p:cNvPr id="6" name="Segnaposto numero diapositiva 5">
            <a:extLst>
              <a:ext uri="{FF2B5EF4-FFF2-40B4-BE49-F238E27FC236}">
                <a16:creationId xmlns:a16="http://schemas.microsoft.com/office/drawing/2014/main" xmlns="" id="{D50C604B-2B6A-464A-8C8F-7605C2323CC1}"/>
              </a:ext>
            </a:extLst>
          </p:cNvPr>
          <p:cNvSpPr>
            <a:spLocks noGrp="1"/>
          </p:cNvSpPr>
          <p:nvPr>
            <p:ph type="sldNum" sz="quarter" idx="4"/>
          </p:nvPr>
        </p:nvSpPr>
        <p:spPr/>
        <p:txBody>
          <a:bodyPr/>
          <a:lstStyle/>
          <a:p>
            <a:fld id="{02C7C199-0D0D-7840-A88D-785280B31CF7}" type="slidenum">
              <a:rPr lang="it-IT" smtClean="0"/>
              <a:t>14</a:t>
            </a:fld>
            <a:endParaRPr lang="it-IT"/>
          </a:p>
        </p:txBody>
      </p:sp>
      <p:graphicFrame>
        <p:nvGraphicFramePr>
          <p:cNvPr id="3" name="Diagramma 2">
            <a:extLst>
              <a:ext uri="{FF2B5EF4-FFF2-40B4-BE49-F238E27FC236}">
                <a16:creationId xmlns:a16="http://schemas.microsoft.com/office/drawing/2014/main" xmlns="" id="{622EB826-79D8-FA4C-B304-F9ED853BABA8}"/>
              </a:ext>
            </a:extLst>
          </p:cNvPr>
          <p:cNvGraphicFramePr/>
          <p:nvPr>
            <p:extLst>
              <p:ext uri="{D42A27DB-BD31-4B8C-83A1-F6EECF244321}">
                <p14:modId xmlns:p14="http://schemas.microsoft.com/office/powerpoint/2010/main" val="2231855599"/>
              </p:ext>
            </p:extLst>
          </p:nvPr>
        </p:nvGraphicFramePr>
        <p:xfrm>
          <a:off x="2728209" y="2049984"/>
          <a:ext cx="5246557" cy="25537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2740533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F128ED7-124F-A049-BC36-EC3821B50420}"/>
              </a:ext>
            </a:extLst>
          </p:cNvPr>
          <p:cNvSpPr>
            <a:spLocks noGrp="1"/>
          </p:cNvSpPr>
          <p:nvPr>
            <p:ph type="title"/>
          </p:nvPr>
        </p:nvSpPr>
        <p:spPr/>
        <p:txBody>
          <a:bodyPr/>
          <a:lstStyle/>
          <a:p>
            <a:r>
              <a:rPr lang="it-IT" dirty="0"/>
              <a:t>Fattori critici di successo</a:t>
            </a:r>
          </a:p>
        </p:txBody>
      </p:sp>
      <p:sp>
        <p:nvSpPr>
          <p:cNvPr id="4" name="Segnaposto testo 3">
            <a:extLst>
              <a:ext uri="{FF2B5EF4-FFF2-40B4-BE49-F238E27FC236}">
                <a16:creationId xmlns:a16="http://schemas.microsoft.com/office/drawing/2014/main" xmlns="" id="{74112BEA-FA73-A742-915D-AC9A9B77D329}"/>
              </a:ext>
            </a:extLst>
          </p:cNvPr>
          <p:cNvSpPr>
            <a:spLocks noGrp="1"/>
          </p:cNvSpPr>
          <p:nvPr>
            <p:ph type="body" sz="quarter" idx="14"/>
          </p:nvPr>
        </p:nvSpPr>
        <p:spPr>
          <a:xfrm>
            <a:off x="413413" y="1034321"/>
            <a:ext cx="8229599" cy="3724096"/>
          </a:xfrm>
        </p:spPr>
        <p:txBody>
          <a:bodyPr/>
          <a:lstStyle/>
          <a:p>
            <a:r>
              <a:rPr lang="it-IT" i="1" dirty="0"/>
              <a:t>Fattori che sono fondamentali per il successo del progetto </a:t>
            </a:r>
          </a:p>
          <a:p>
            <a:r>
              <a:rPr lang="it-IT" i="1" dirty="0"/>
              <a:t>Fattori che possono portare a ulteriori obiettivi </a:t>
            </a:r>
          </a:p>
          <a:p>
            <a:r>
              <a:rPr lang="it-IT" i="1" dirty="0"/>
              <a:t>Esempi di Critical Success </a:t>
            </a:r>
            <a:r>
              <a:rPr lang="it-IT" i="1" dirty="0" err="1"/>
              <a:t>Factors</a:t>
            </a:r>
            <a:r>
              <a:rPr lang="it-IT" i="1" dirty="0"/>
              <a:t> (CSF):</a:t>
            </a:r>
          </a:p>
          <a:p>
            <a:pPr lvl="2"/>
            <a:r>
              <a:rPr lang="it-IT" dirty="0"/>
              <a:t>Coinvolgimento dei partner</a:t>
            </a:r>
          </a:p>
          <a:p>
            <a:pPr lvl="2"/>
            <a:r>
              <a:rPr lang="it-IT" dirty="0"/>
              <a:t>Successo di un esperimento</a:t>
            </a:r>
          </a:p>
          <a:p>
            <a:pPr lvl="2"/>
            <a:r>
              <a:rPr lang="it-IT" dirty="0"/>
              <a:t>Raggiungimento di obiettivi formativi</a:t>
            </a:r>
          </a:p>
          <a:p>
            <a:pPr lvl="2"/>
            <a:r>
              <a:rPr lang="it-IT" dirty="0"/>
              <a:t>Definizione di una linea guida</a:t>
            </a:r>
          </a:p>
          <a:p>
            <a:pPr lvl="2"/>
            <a:r>
              <a:rPr lang="it-IT" dirty="0"/>
              <a:t>Coinvolgimento degli stakeholder</a:t>
            </a:r>
          </a:p>
          <a:p>
            <a:pPr lvl="2"/>
            <a:r>
              <a:rPr lang="it-IT" dirty="0"/>
              <a:t>Realizzazione di un nuovo impianto sperimentale</a:t>
            </a:r>
          </a:p>
          <a:p>
            <a:pPr lvl="2"/>
            <a:r>
              <a:rPr lang="it-IT" dirty="0"/>
              <a:t>…</a:t>
            </a:r>
          </a:p>
        </p:txBody>
      </p:sp>
      <p:sp>
        <p:nvSpPr>
          <p:cNvPr id="6" name="Segnaposto numero diapositiva 5">
            <a:extLst>
              <a:ext uri="{FF2B5EF4-FFF2-40B4-BE49-F238E27FC236}">
                <a16:creationId xmlns:a16="http://schemas.microsoft.com/office/drawing/2014/main" xmlns="" id="{D50C604B-2B6A-464A-8C8F-7605C2323CC1}"/>
              </a:ext>
            </a:extLst>
          </p:cNvPr>
          <p:cNvSpPr>
            <a:spLocks noGrp="1"/>
          </p:cNvSpPr>
          <p:nvPr>
            <p:ph type="sldNum" sz="quarter" idx="4"/>
          </p:nvPr>
        </p:nvSpPr>
        <p:spPr/>
        <p:txBody>
          <a:bodyPr/>
          <a:lstStyle/>
          <a:p>
            <a:fld id="{02C7C199-0D0D-7840-A88D-785280B31CF7}" type="slidenum">
              <a:rPr lang="it-IT" smtClean="0"/>
              <a:t>15</a:t>
            </a:fld>
            <a:endParaRPr lang="it-IT"/>
          </a:p>
        </p:txBody>
      </p:sp>
    </p:spTree>
    <p:extLst>
      <p:ext uri="{BB962C8B-B14F-4D97-AF65-F5344CB8AC3E}">
        <p14:creationId xmlns:p14="http://schemas.microsoft.com/office/powerpoint/2010/main" val="111901111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F128ED7-124F-A049-BC36-EC3821B50420}"/>
              </a:ext>
            </a:extLst>
          </p:cNvPr>
          <p:cNvSpPr>
            <a:spLocks noGrp="1"/>
          </p:cNvSpPr>
          <p:nvPr>
            <p:ph type="title"/>
          </p:nvPr>
        </p:nvSpPr>
        <p:spPr>
          <a:xfrm>
            <a:off x="413414" y="177838"/>
            <a:ext cx="8229600" cy="400110"/>
          </a:xfrm>
        </p:spPr>
        <p:txBody>
          <a:bodyPr/>
          <a:lstStyle/>
          <a:p>
            <a:r>
              <a:rPr lang="it-IT" dirty="0"/>
              <a:t>Stakeholder di progetto e dipendenze del progetto</a:t>
            </a:r>
          </a:p>
        </p:txBody>
      </p:sp>
      <p:sp>
        <p:nvSpPr>
          <p:cNvPr id="4" name="Segnaposto testo 3">
            <a:extLst>
              <a:ext uri="{FF2B5EF4-FFF2-40B4-BE49-F238E27FC236}">
                <a16:creationId xmlns:a16="http://schemas.microsoft.com/office/drawing/2014/main" xmlns="" id="{74112BEA-FA73-A742-915D-AC9A9B77D329}"/>
              </a:ext>
            </a:extLst>
          </p:cNvPr>
          <p:cNvSpPr>
            <a:spLocks noGrp="1"/>
          </p:cNvSpPr>
          <p:nvPr>
            <p:ph type="body" sz="quarter" idx="14"/>
          </p:nvPr>
        </p:nvSpPr>
        <p:spPr>
          <a:xfrm>
            <a:off x="413414" y="851441"/>
            <a:ext cx="8229599" cy="2246769"/>
          </a:xfrm>
        </p:spPr>
        <p:txBody>
          <a:bodyPr/>
          <a:lstStyle/>
          <a:p>
            <a:pPr marL="0" indent="0">
              <a:buNone/>
            </a:pPr>
            <a:r>
              <a:rPr lang="it-IT" i="1" dirty="0"/>
              <a:t>Chi sono le parti interessate / utenti del progetto </a:t>
            </a:r>
          </a:p>
          <a:p>
            <a:endParaRPr lang="it-IT" b="1" dirty="0"/>
          </a:p>
          <a:p>
            <a:endParaRPr lang="it-IT" b="1" dirty="0"/>
          </a:p>
          <a:p>
            <a:pPr marL="0" indent="0">
              <a:buNone/>
            </a:pPr>
            <a:endParaRPr lang="it-IT" b="1" dirty="0"/>
          </a:p>
          <a:p>
            <a:endParaRPr lang="it-IT" b="1" dirty="0"/>
          </a:p>
          <a:p>
            <a:pPr marL="0" indent="0">
              <a:buNone/>
            </a:pPr>
            <a:r>
              <a:rPr lang="it-IT" i="1" dirty="0"/>
              <a:t>Dipendenze o relazioni di progetto </a:t>
            </a:r>
          </a:p>
        </p:txBody>
      </p:sp>
      <p:sp>
        <p:nvSpPr>
          <p:cNvPr id="6" name="Segnaposto numero diapositiva 5">
            <a:extLst>
              <a:ext uri="{FF2B5EF4-FFF2-40B4-BE49-F238E27FC236}">
                <a16:creationId xmlns:a16="http://schemas.microsoft.com/office/drawing/2014/main" xmlns="" id="{D50C604B-2B6A-464A-8C8F-7605C2323CC1}"/>
              </a:ext>
            </a:extLst>
          </p:cNvPr>
          <p:cNvSpPr>
            <a:spLocks noGrp="1"/>
          </p:cNvSpPr>
          <p:nvPr>
            <p:ph type="sldNum" sz="quarter" idx="4"/>
          </p:nvPr>
        </p:nvSpPr>
        <p:spPr/>
        <p:txBody>
          <a:bodyPr/>
          <a:lstStyle/>
          <a:p>
            <a:fld id="{02C7C199-0D0D-7840-A88D-785280B31CF7}" type="slidenum">
              <a:rPr lang="it-IT" smtClean="0"/>
              <a:t>16</a:t>
            </a:fld>
            <a:endParaRPr lang="it-IT"/>
          </a:p>
        </p:txBody>
      </p:sp>
      <p:pic>
        <p:nvPicPr>
          <p:cNvPr id="3" name="Immagine 2">
            <a:extLst>
              <a:ext uri="{FF2B5EF4-FFF2-40B4-BE49-F238E27FC236}">
                <a16:creationId xmlns:a16="http://schemas.microsoft.com/office/drawing/2014/main" xmlns="" id="{DADF4EBF-45C9-F540-A764-ABA3B413F6A1}"/>
              </a:ext>
            </a:extLst>
          </p:cNvPr>
          <p:cNvPicPr>
            <a:picLocks noChangeAspect="1"/>
          </p:cNvPicPr>
          <p:nvPr/>
        </p:nvPicPr>
        <p:blipFill>
          <a:blip r:embed="rId2"/>
          <a:stretch>
            <a:fillRect/>
          </a:stretch>
        </p:blipFill>
        <p:spPr>
          <a:xfrm>
            <a:off x="2577464" y="1264687"/>
            <a:ext cx="2582545" cy="1182370"/>
          </a:xfrm>
          <a:prstGeom prst="rect">
            <a:avLst/>
          </a:prstGeom>
        </p:spPr>
      </p:pic>
      <p:grpSp>
        <p:nvGrpSpPr>
          <p:cNvPr id="8" name="Gruppo 7">
            <a:extLst>
              <a:ext uri="{FF2B5EF4-FFF2-40B4-BE49-F238E27FC236}">
                <a16:creationId xmlns:a16="http://schemas.microsoft.com/office/drawing/2014/main" xmlns="" id="{C970EFD1-F591-A94C-A46F-BDAC64CCFA7E}"/>
              </a:ext>
            </a:extLst>
          </p:cNvPr>
          <p:cNvGrpSpPr/>
          <p:nvPr/>
        </p:nvGrpSpPr>
        <p:grpSpPr>
          <a:xfrm>
            <a:off x="5466177" y="2451686"/>
            <a:ext cx="2946503" cy="2323333"/>
            <a:chOff x="1394084" y="887356"/>
            <a:chExt cx="4467069" cy="3984867"/>
          </a:xfrm>
        </p:grpSpPr>
        <p:sp>
          <p:nvSpPr>
            <p:cNvPr id="9" name="Rettangolo 8">
              <a:extLst>
                <a:ext uri="{FF2B5EF4-FFF2-40B4-BE49-F238E27FC236}">
                  <a16:creationId xmlns:a16="http://schemas.microsoft.com/office/drawing/2014/main" xmlns="" id="{EE3906BC-A2BF-834B-B2F7-2116C381FBD3}"/>
                </a:ext>
              </a:extLst>
            </p:cNvPr>
            <p:cNvSpPr/>
            <p:nvPr/>
          </p:nvSpPr>
          <p:spPr>
            <a:xfrm>
              <a:off x="1394084" y="887356"/>
              <a:ext cx="4467069" cy="60681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a:t>Portafoglio</a:t>
              </a:r>
            </a:p>
          </p:txBody>
        </p:sp>
        <p:sp>
          <p:nvSpPr>
            <p:cNvPr id="10" name="Rettangolo 9">
              <a:extLst>
                <a:ext uri="{FF2B5EF4-FFF2-40B4-BE49-F238E27FC236}">
                  <a16:creationId xmlns:a16="http://schemas.microsoft.com/office/drawing/2014/main" xmlns="" id="{C916907A-58FC-6044-B101-016D6837A7C7}"/>
                </a:ext>
              </a:extLst>
            </p:cNvPr>
            <p:cNvSpPr/>
            <p:nvPr/>
          </p:nvSpPr>
          <p:spPr>
            <a:xfrm>
              <a:off x="2695698" y="2392916"/>
              <a:ext cx="1179509" cy="76002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200" dirty="0"/>
                <a:t>Programma</a:t>
              </a:r>
            </a:p>
          </p:txBody>
        </p:sp>
        <p:sp>
          <p:nvSpPr>
            <p:cNvPr id="11" name="Rettangolo 10">
              <a:extLst>
                <a:ext uri="{FF2B5EF4-FFF2-40B4-BE49-F238E27FC236}">
                  <a16:creationId xmlns:a16="http://schemas.microsoft.com/office/drawing/2014/main" xmlns="" id="{33381E52-CD63-C541-AF5A-71833EB04A5C}"/>
                </a:ext>
              </a:extLst>
            </p:cNvPr>
            <p:cNvSpPr/>
            <p:nvPr/>
          </p:nvSpPr>
          <p:spPr>
            <a:xfrm>
              <a:off x="4453327" y="2392916"/>
              <a:ext cx="1152885" cy="78971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200" dirty="0"/>
                <a:t>Programma</a:t>
              </a:r>
            </a:p>
          </p:txBody>
        </p:sp>
        <p:sp>
          <p:nvSpPr>
            <p:cNvPr id="12" name="Rettangolo 11">
              <a:extLst>
                <a:ext uri="{FF2B5EF4-FFF2-40B4-BE49-F238E27FC236}">
                  <a16:creationId xmlns:a16="http://schemas.microsoft.com/office/drawing/2014/main" xmlns="" id="{71D8EA86-EB49-E348-B64D-BD44B3B1F36D}"/>
                </a:ext>
              </a:extLst>
            </p:cNvPr>
            <p:cNvSpPr/>
            <p:nvPr/>
          </p:nvSpPr>
          <p:spPr>
            <a:xfrm>
              <a:off x="1477382" y="3555377"/>
              <a:ext cx="249382" cy="1316846"/>
            </a:xfrm>
            <a:prstGeom prst="rect">
              <a:avLst/>
            </a:prstGeom>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it-IT" sz="1400" dirty="0"/>
                <a:t>Progetto </a:t>
              </a:r>
            </a:p>
          </p:txBody>
        </p:sp>
        <p:sp>
          <p:nvSpPr>
            <p:cNvPr id="13" name="Rettangolo 12">
              <a:extLst>
                <a:ext uri="{FF2B5EF4-FFF2-40B4-BE49-F238E27FC236}">
                  <a16:creationId xmlns:a16="http://schemas.microsoft.com/office/drawing/2014/main" xmlns="" id="{2993E5A6-CB93-8544-BFE5-B8017BB89D8F}"/>
                </a:ext>
              </a:extLst>
            </p:cNvPr>
            <p:cNvSpPr/>
            <p:nvPr/>
          </p:nvSpPr>
          <p:spPr>
            <a:xfrm>
              <a:off x="1952836" y="3555377"/>
              <a:ext cx="249382" cy="1316846"/>
            </a:xfrm>
            <a:prstGeom prst="rect">
              <a:avLst/>
            </a:prstGeom>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it-IT" sz="1400" dirty="0"/>
                <a:t>Progetto </a:t>
              </a:r>
            </a:p>
          </p:txBody>
        </p:sp>
        <p:sp>
          <p:nvSpPr>
            <p:cNvPr id="14" name="Rettangolo 13">
              <a:extLst>
                <a:ext uri="{FF2B5EF4-FFF2-40B4-BE49-F238E27FC236}">
                  <a16:creationId xmlns:a16="http://schemas.microsoft.com/office/drawing/2014/main" xmlns="" id="{96F6F5C2-662B-274A-A527-4A323748E344}"/>
                </a:ext>
              </a:extLst>
            </p:cNvPr>
            <p:cNvSpPr/>
            <p:nvPr/>
          </p:nvSpPr>
          <p:spPr>
            <a:xfrm>
              <a:off x="3165656" y="3555377"/>
              <a:ext cx="249382" cy="1316846"/>
            </a:xfrm>
            <a:prstGeom prst="rect">
              <a:avLst/>
            </a:prstGeom>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it-IT" sz="1400" dirty="0"/>
                <a:t>Progetto </a:t>
              </a:r>
            </a:p>
          </p:txBody>
        </p:sp>
        <p:sp>
          <p:nvSpPr>
            <p:cNvPr id="15" name="Rettangolo 14">
              <a:extLst>
                <a:ext uri="{FF2B5EF4-FFF2-40B4-BE49-F238E27FC236}">
                  <a16:creationId xmlns:a16="http://schemas.microsoft.com/office/drawing/2014/main" xmlns="" id="{EE67DD75-9E57-6F4F-B04A-BB75A297D8FA}"/>
                </a:ext>
              </a:extLst>
            </p:cNvPr>
            <p:cNvSpPr/>
            <p:nvPr/>
          </p:nvSpPr>
          <p:spPr>
            <a:xfrm>
              <a:off x="2721427" y="3555377"/>
              <a:ext cx="249382" cy="1316846"/>
            </a:xfrm>
            <a:prstGeom prst="rect">
              <a:avLst/>
            </a:prstGeom>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it-IT" sz="1400" dirty="0"/>
                <a:t>Progetto </a:t>
              </a:r>
            </a:p>
          </p:txBody>
        </p:sp>
        <p:sp>
          <p:nvSpPr>
            <p:cNvPr id="16" name="Rettangolo 15">
              <a:extLst>
                <a:ext uri="{FF2B5EF4-FFF2-40B4-BE49-F238E27FC236}">
                  <a16:creationId xmlns:a16="http://schemas.microsoft.com/office/drawing/2014/main" xmlns="" id="{42377B0B-3B24-D84C-A910-FFED9D19854B}"/>
                </a:ext>
              </a:extLst>
            </p:cNvPr>
            <p:cNvSpPr/>
            <p:nvPr/>
          </p:nvSpPr>
          <p:spPr>
            <a:xfrm>
              <a:off x="3625825" y="3555377"/>
              <a:ext cx="249382" cy="1316846"/>
            </a:xfrm>
            <a:prstGeom prst="rect">
              <a:avLst/>
            </a:prstGeom>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it-IT" sz="1400" dirty="0"/>
                <a:t>Progetto </a:t>
              </a:r>
            </a:p>
          </p:txBody>
        </p:sp>
        <p:sp>
          <p:nvSpPr>
            <p:cNvPr id="17" name="Rettangolo 16">
              <a:extLst>
                <a:ext uri="{FF2B5EF4-FFF2-40B4-BE49-F238E27FC236}">
                  <a16:creationId xmlns:a16="http://schemas.microsoft.com/office/drawing/2014/main" xmlns="" id="{E86694A4-E9D8-C546-BF45-609E3B6DC855}"/>
                </a:ext>
              </a:extLst>
            </p:cNvPr>
            <p:cNvSpPr/>
            <p:nvPr/>
          </p:nvSpPr>
          <p:spPr>
            <a:xfrm>
              <a:off x="4503482" y="3545103"/>
              <a:ext cx="249382" cy="1316846"/>
            </a:xfrm>
            <a:prstGeom prst="rect">
              <a:avLst/>
            </a:prstGeom>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it-IT" sz="1400" dirty="0"/>
                <a:t>Progetto </a:t>
              </a:r>
            </a:p>
          </p:txBody>
        </p:sp>
        <p:sp>
          <p:nvSpPr>
            <p:cNvPr id="18" name="Rettangolo 17">
              <a:extLst>
                <a:ext uri="{FF2B5EF4-FFF2-40B4-BE49-F238E27FC236}">
                  <a16:creationId xmlns:a16="http://schemas.microsoft.com/office/drawing/2014/main" xmlns="" id="{F8E1B56C-FC60-DF48-9142-C65FEAFED8EC}"/>
                </a:ext>
              </a:extLst>
            </p:cNvPr>
            <p:cNvSpPr/>
            <p:nvPr/>
          </p:nvSpPr>
          <p:spPr>
            <a:xfrm>
              <a:off x="4943085" y="3555377"/>
              <a:ext cx="249382" cy="1316846"/>
            </a:xfrm>
            <a:prstGeom prst="rect">
              <a:avLst/>
            </a:prstGeom>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it-IT" sz="1400" dirty="0"/>
                <a:t>Progetto </a:t>
              </a:r>
            </a:p>
          </p:txBody>
        </p:sp>
        <p:sp>
          <p:nvSpPr>
            <p:cNvPr id="19" name="Rettangolo 18">
              <a:extLst>
                <a:ext uri="{FF2B5EF4-FFF2-40B4-BE49-F238E27FC236}">
                  <a16:creationId xmlns:a16="http://schemas.microsoft.com/office/drawing/2014/main" xmlns="" id="{57088A91-C90D-C040-AF32-C7FC96840A4D}"/>
                </a:ext>
              </a:extLst>
            </p:cNvPr>
            <p:cNvSpPr/>
            <p:nvPr/>
          </p:nvSpPr>
          <p:spPr>
            <a:xfrm>
              <a:off x="5406985" y="3550240"/>
              <a:ext cx="249382" cy="1316846"/>
            </a:xfrm>
            <a:prstGeom prst="rect">
              <a:avLst/>
            </a:prstGeom>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it-IT" sz="1400" dirty="0"/>
                <a:t>Progetto </a:t>
              </a:r>
            </a:p>
          </p:txBody>
        </p:sp>
        <p:cxnSp>
          <p:nvCxnSpPr>
            <p:cNvPr id="20" name="Connettore 1 19">
              <a:extLst>
                <a:ext uri="{FF2B5EF4-FFF2-40B4-BE49-F238E27FC236}">
                  <a16:creationId xmlns:a16="http://schemas.microsoft.com/office/drawing/2014/main" xmlns="" id="{9F5446A7-6281-6A48-A2FF-E8443B8723C7}"/>
                </a:ext>
              </a:extLst>
            </p:cNvPr>
            <p:cNvCxnSpPr>
              <a:cxnSpLocks/>
              <a:endCxn id="12" idx="0"/>
            </p:cNvCxnSpPr>
            <p:nvPr/>
          </p:nvCxnSpPr>
          <p:spPr>
            <a:xfrm flipH="1">
              <a:off x="1602073" y="2225340"/>
              <a:ext cx="13536" cy="1330037"/>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Connettore 1 20">
              <a:extLst>
                <a:ext uri="{FF2B5EF4-FFF2-40B4-BE49-F238E27FC236}">
                  <a16:creationId xmlns:a16="http://schemas.microsoft.com/office/drawing/2014/main" xmlns="" id="{C91243F2-69A2-394B-8F4B-D1769BCFB38B}"/>
                </a:ext>
              </a:extLst>
            </p:cNvPr>
            <p:cNvCxnSpPr>
              <a:cxnSpLocks/>
            </p:cNvCxnSpPr>
            <p:nvPr/>
          </p:nvCxnSpPr>
          <p:spPr>
            <a:xfrm>
              <a:off x="2066150" y="2225340"/>
              <a:ext cx="10142" cy="1330035"/>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Connettore 1 21">
              <a:extLst>
                <a:ext uri="{FF2B5EF4-FFF2-40B4-BE49-F238E27FC236}">
                  <a16:creationId xmlns:a16="http://schemas.microsoft.com/office/drawing/2014/main" xmlns="" id="{DAEF182D-6581-8F42-B411-598F761B91AD}"/>
                </a:ext>
              </a:extLst>
            </p:cNvPr>
            <p:cNvCxnSpPr>
              <a:cxnSpLocks/>
            </p:cNvCxnSpPr>
            <p:nvPr/>
          </p:nvCxnSpPr>
          <p:spPr>
            <a:xfrm>
              <a:off x="2836927" y="3328096"/>
              <a:ext cx="1" cy="215401"/>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Connettore 1 22">
              <a:extLst>
                <a:ext uri="{FF2B5EF4-FFF2-40B4-BE49-F238E27FC236}">
                  <a16:creationId xmlns:a16="http://schemas.microsoft.com/office/drawing/2014/main" xmlns="" id="{7F6B77BB-5702-D743-BA6C-DDCDD7C5160F}"/>
                </a:ext>
              </a:extLst>
            </p:cNvPr>
            <p:cNvCxnSpPr>
              <a:cxnSpLocks/>
            </p:cNvCxnSpPr>
            <p:nvPr/>
          </p:nvCxnSpPr>
          <p:spPr>
            <a:xfrm flipH="1">
              <a:off x="3285210" y="3322157"/>
              <a:ext cx="242" cy="233218"/>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Connettore 1 23">
              <a:extLst>
                <a:ext uri="{FF2B5EF4-FFF2-40B4-BE49-F238E27FC236}">
                  <a16:creationId xmlns:a16="http://schemas.microsoft.com/office/drawing/2014/main" xmlns="" id="{9EC3D50C-2065-474E-AC5F-6E246C6501E1}"/>
                </a:ext>
              </a:extLst>
            </p:cNvPr>
            <p:cNvCxnSpPr>
              <a:cxnSpLocks/>
            </p:cNvCxnSpPr>
            <p:nvPr/>
          </p:nvCxnSpPr>
          <p:spPr>
            <a:xfrm>
              <a:off x="3745379" y="3322157"/>
              <a:ext cx="1" cy="233218"/>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Connettore 1 24">
              <a:extLst>
                <a:ext uri="{FF2B5EF4-FFF2-40B4-BE49-F238E27FC236}">
                  <a16:creationId xmlns:a16="http://schemas.microsoft.com/office/drawing/2014/main" xmlns="" id="{D3519D3A-46BD-9441-99C8-231CE2EF5DA1}"/>
                </a:ext>
              </a:extLst>
            </p:cNvPr>
            <p:cNvCxnSpPr>
              <a:cxnSpLocks/>
            </p:cNvCxnSpPr>
            <p:nvPr/>
          </p:nvCxnSpPr>
          <p:spPr>
            <a:xfrm>
              <a:off x="2836927" y="3319743"/>
              <a:ext cx="91358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Connettore 1 25">
              <a:extLst>
                <a:ext uri="{FF2B5EF4-FFF2-40B4-BE49-F238E27FC236}">
                  <a16:creationId xmlns:a16="http://schemas.microsoft.com/office/drawing/2014/main" xmlns="" id="{63ED826B-75BB-EF42-8354-3213EF4FC252}"/>
                </a:ext>
              </a:extLst>
            </p:cNvPr>
            <p:cNvCxnSpPr>
              <a:cxnSpLocks/>
            </p:cNvCxnSpPr>
            <p:nvPr/>
          </p:nvCxnSpPr>
          <p:spPr>
            <a:xfrm>
              <a:off x="3284180" y="3155352"/>
              <a:ext cx="3719" cy="154117"/>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Connettore 1 26">
              <a:extLst>
                <a:ext uri="{FF2B5EF4-FFF2-40B4-BE49-F238E27FC236}">
                  <a16:creationId xmlns:a16="http://schemas.microsoft.com/office/drawing/2014/main" xmlns="" id="{FDC212BC-F01D-0440-9B15-CACB97D83199}"/>
                </a:ext>
              </a:extLst>
            </p:cNvPr>
            <p:cNvCxnSpPr>
              <a:cxnSpLocks/>
            </p:cNvCxnSpPr>
            <p:nvPr/>
          </p:nvCxnSpPr>
          <p:spPr>
            <a:xfrm>
              <a:off x="4626300" y="3305132"/>
              <a:ext cx="1" cy="215401"/>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Connettore 1 27">
              <a:extLst>
                <a:ext uri="{FF2B5EF4-FFF2-40B4-BE49-F238E27FC236}">
                  <a16:creationId xmlns:a16="http://schemas.microsoft.com/office/drawing/2014/main" xmlns="" id="{CA1CB561-E2EB-F44A-9FB3-7DF17176F945}"/>
                </a:ext>
              </a:extLst>
            </p:cNvPr>
            <p:cNvCxnSpPr>
              <a:cxnSpLocks/>
            </p:cNvCxnSpPr>
            <p:nvPr/>
          </p:nvCxnSpPr>
          <p:spPr>
            <a:xfrm flipH="1">
              <a:off x="5074583" y="3299193"/>
              <a:ext cx="242" cy="233218"/>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Connettore 1 28">
              <a:extLst>
                <a:ext uri="{FF2B5EF4-FFF2-40B4-BE49-F238E27FC236}">
                  <a16:creationId xmlns:a16="http://schemas.microsoft.com/office/drawing/2014/main" xmlns="" id="{9DBEB34B-7651-6145-A220-5584FEED0F2C}"/>
                </a:ext>
              </a:extLst>
            </p:cNvPr>
            <p:cNvCxnSpPr>
              <a:cxnSpLocks/>
            </p:cNvCxnSpPr>
            <p:nvPr/>
          </p:nvCxnSpPr>
          <p:spPr>
            <a:xfrm>
              <a:off x="5534752" y="3299193"/>
              <a:ext cx="1" cy="233218"/>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Connettore 1 29">
              <a:extLst>
                <a:ext uri="{FF2B5EF4-FFF2-40B4-BE49-F238E27FC236}">
                  <a16:creationId xmlns:a16="http://schemas.microsoft.com/office/drawing/2014/main" xmlns="" id="{AAA64110-CC85-284A-BB3D-6AAF44318124}"/>
                </a:ext>
              </a:extLst>
            </p:cNvPr>
            <p:cNvCxnSpPr>
              <a:cxnSpLocks/>
            </p:cNvCxnSpPr>
            <p:nvPr/>
          </p:nvCxnSpPr>
          <p:spPr>
            <a:xfrm>
              <a:off x="4626300" y="3296779"/>
              <a:ext cx="91358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Connettore 1 30">
              <a:extLst>
                <a:ext uri="{FF2B5EF4-FFF2-40B4-BE49-F238E27FC236}">
                  <a16:creationId xmlns:a16="http://schemas.microsoft.com/office/drawing/2014/main" xmlns="" id="{26589737-75E7-3F48-AC47-472B658C2AD6}"/>
                </a:ext>
              </a:extLst>
            </p:cNvPr>
            <p:cNvCxnSpPr>
              <a:cxnSpLocks/>
            </p:cNvCxnSpPr>
            <p:nvPr/>
          </p:nvCxnSpPr>
          <p:spPr>
            <a:xfrm>
              <a:off x="5073553" y="3132388"/>
              <a:ext cx="3719" cy="154117"/>
            </a:xfrm>
            <a:prstGeom prst="line">
              <a:avLst/>
            </a:prstGeom>
          </p:spPr>
          <p:style>
            <a:lnRef idx="2">
              <a:schemeClr val="accent1"/>
            </a:lnRef>
            <a:fillRef idx="0">
              <a:schemeClr val="accent1"/>
            </a:fillRef>
            <a:effectRef idx="1">
              <a:schemeClr val="accent1"/>
            </a:effectRef>
            <a:fontRef idx="minor">
              <a:schemeClr val="tx1"/>
            </a:fontRef>
          </p:style>
        </p:cxnSp>
        <p:cxnSp>
          <p:nvCxnSpPr>
            <p:cNvPr id="32" name="Connettore 1 31">
              <a:extLst>
                <a:ext uri="{FF2B5EF4-FFF2-40B4-BE49-F238E27FC236}">
                  <a16:creationId xmlns:a16="http://schemas.microsoft.com/office/drawing/2014/main" xmlns="" id="{4612C4C1-CDAC-7140-AC61-83EE26ED2844}"/>
                </a:ext>
              </a:extLst>
            </p:cNvPr>
            <p:cNvCxnSpPr/>
            <p:nvPr/>
          </p:nvCxnSpPr>
          <p:spPr>
            <a:xfrm>
              <a:off x="1606223" y="2225340"/>
              <a:ext cx="343441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Connettore 1 32">
              <a:extLst>
                <a:ext uri="{FF2B5EF4-FFF2-40B4-BE49-F238E27FC236}">
                  <a16:creationId xmlns:a16="http://schemas.microsoft.com/office/drawing/2014/main" xmlns="" id="{DDC470A4-90F1-BA4C-ABEF-4582A14BC6EF}"/>
                </a:ext>
              </a:extLst>
            </p:cNvPr>
            <p:cNvCxnSpPr>
              <a:cxnSpLocks/>
              <a:stCxn id="9" idx="2"/>
            </p:cNvCxnSpPr>
            <p:nvPr/>
          </p:nvCxnSpPr>
          <p:spPr>
            <a:xfrm flipH="1">
              <a:off x="3625825" y="1494170"/>
              <a:ext cx="1794" cy="729526"/>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Connettore 1 33">
              <a:extLst>
                <a:ext uri="{FF2B5EF4-FFF2-40B4-BE49-F238E27FC236}">
                  <a16:creationId xmlns:a16="http://schemas.microsoft.com/office/drawing/2014/main" xmlns="" id="{92D2490E-4AC2-EE4D-A6B2-95F4C5655534}"/>
                </a:ext>
              </a:extLst>
            </p:cNvPr>
            <p:cNvCxnSpPr>
              <a:endCxn id="10" idx="0"/>
            </p:cNvCxnSpPr>
            <p:nvPr/>
          </p:nvCxnSpPr>
          <p:spPr>
            <a:xfrm>
              <a:off x="3284180" y="2225340"/>
              <a:ext cx="1273" cy="167576"/>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Connettore 1 34">
              <a:extLst>
                <a:ext uri="{FF2B5EF4-FFF2-40B4-BE49-F238E27FC236}">
                  <a16:creationId xmlns:a16="http://schemas.microsoft.com/office/drawing/2014/main" xmlns="" id="{C705DF4A-E3B5-C34B-B22E-E355BF09390A}"/>
                </a:ext>
              </a:extLst>
            </p:cNvPr>
            <p:cNvCxnSpPr>
              <a:cxnSpLocks/>
              <a:endCxn id="11" idx="0"/>
            </p:cNvCxnSpPr>
            <p:nvPr/>
          </p:nvCxnSpPr>
          <p:spPr>
            <a:xfrm>
              <a:off x="5029770" y="2225340"/>
              <a:ext cx="0" cy="167576"/>
            </a:xfrm>
            <a:prstGeom prst="line">
              <a:avLst/>
            </a:prstGeom>
          </p:spPr>
          <p:style>
            <a:lnRef idx="2">
              <a:schemeClr val="accent1"/>
            </a:lnRef>
            <a:fillRef idx="0">
              <a:schemeClr val="accent1"/>
            </a:fillRef>
            <a:effectRef idx="1">
              <a:schemeClr val="accent1"/>
            </a:effectRef>
            <a:fontRef idx="minor">
              <a:schemeClr val="tx1"/>
            </a:fontRef>
          </p:style>
        </p:cxnSp>
      </p:grpSp>
      <p:sp>
        <p:nvSpPr>
          <p:cNvPr id="5" name="CasellaDiTesto 4">
            <a:extLst>
              <a:ext uri="{FF2B5EF4-FFF2-40B4-BE49-F238E27FC236}">
                <a16:creationId xmlns:a16="http://schemas.microsoft.com/office/drawing/2014/main" xmlns="" id="{F7551021-AD53-404F-9187-9668B6BB2A92}"/>
              </a:ext>
            </a:extLst>
          </p:cNvPr>
          <p:cNvSpPr txBox="1"/>
          <p:nvPr/>
        </p:nvSpPr>
        <p:spPr>
          <a:xfrm>
            <a:off x="502920" y="3230824"/>
            <a:ext cx="2198038" cy="1107996"/>
          </a:xfrm>
          <a:prstGeom prst="rect">
            <a:avLst/>
          </a:prstGeom>
        </p:spPr>
        <p:txBody>
          <a:bodyPr vert="horz" wrap="none" lIns="91440" tIns="0" rIns="91440" bIns="0" rtlCol="0">
            <a:spAutoFit/>
          </a:bodyPr>
          <a:lstStyle/>
          <a:p>
            <a:r>
              <a:rPr lang="it-IT" dirty="0"/>
              <a:t>Stessi target?</a:t>
            </a:r>
          </a:p>
          <a:p>
            <a:r>
              <a:rPr lang="it-IT" dirty="0"/>
              <a:t>Stessi canali?</a:t>
            </a:r>
          </a:p>
          <a:p>
            <a:r>
              <a:rPr lang="it-IT" dirty="0"/>
              <a:t>Stesso ambito?</a:t>
            </a:r>
          </a:p>
          <a:p>
            <a:r>
              <a:rPr lang="it-IT" dirty="0"/>
              <a:t>Stessi stakeholder?</a:t>
            </a:r>
          </a:p>
        </p:txBody>
      </p:sp>
    </p:spTree>
    <p:extLst>
      <p:ext uri="{BB962C8B-B14F-4D97-AF65-F5344CB8AC3E}">
        <p14:creationId xmlns:p14="http://schemas.microsoft.com/office/powerpoint/2010/main" val="246621815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3DD545B7-158F-0141-A06F-8BBE4ABB0022}"/>
              </a:ext>
            </a:extLst>
          </p:cNvPr>
          <p:cNvSpPr>
            <a:spLocks noGrp="1"/>
          </p:cNvSpPr>
          <p:nvPr>
            <p:ph type="title"/>
          </p:nvPr>
        </p:nvSpPr>
        <p:spPr/>
        <p:txBody>
          <a:bodyPr/>
          <a:lstStyle/>
          <a:p>
            <a:r>
              <a:rPr lang="it-IT" dirty="0"/>
              <a:t>La matrice degli stakeholder</a:t>
            </a:r>
          </a:p>
        </p:txBody>
      </p:sp>
      <p:sp>
        <p:nvSpPr>
          <p:cNvPr id="6" name="Segnaposto numero diapositiva 5">
            <a:extLst>
              <a:ext uri="{FF2B5EF4-FFF2-40B4-BE49-F238E27FC236}">
                <a16:creationId xmlns:a16="http://schemas.microsoft.com/office/drawing/2014/main" xmlns="" id="{4988A116-FE5B-DF4F-97B5-44ECD695CBDF}"/>
              </a:ext>
            </a:extLst>
          </p:cNvPr>
          <p:cNvSpPr>
            <a:spLocks noGrp="1"/>
          </p:cNvSpPr>
          <p:nvPr>
            <p:ph type="sldNum" sz="quarter" idx="4"/>
          </p:nvPr>
        </p:nvSpPr>
        <p:spPr/>
        <p:txBody>
          <a:bodyPr/>
          <a:lstStyle/>
          <a:p>
            <a:fld id="{02C7C199-0D0D-7840-A88D-785280B31CF7}" type="slidenum">
              <a:rPr lang="it-IT" smtClean="0"/>
              <a:t>17</a:t>
            </a:fld>
            <a:endParaRPr lang="it-IT"/>
          </a:p>
        </p:txBody>
      </p:sp>
      <p:pic>
        <p:nvPicPr>
          <p:cNvPr id="8" name="Immagine 7">
            <a:extLst>
              <a:ext uri="{FF2B5EF4-FFF2-40B4-BE49-F238E27FC236}">
                <a16:creationId xmlns:a16="http://schemas.microsoft.com/office/drawing/2014/main" xmlns="" id="{3D56B3D9-7666-B04C-A379-9A058F27C85E}"/>
              </a:ext>
            </a:extLst>
          </p:cNvPr>
          <p:cNvPicPr>
            <a:picLocks noChangeAspect="1"/>
          </p:cNvPicPr>
          <p:nvPr/>
        </p:nvPicPr>
        <p:blipFill>
          <a:blip r:embed="rId2"/>
          <a:stretch>
            <a:fillRect/>
          </a:stretch>
        </p:blipFill>
        <p:spPr>
          <a:xfrm>
            <a:off x="0" y="1436277"/>
            <a:ext cx="9144000" cy="2270946"/>
          </a:xfrm>
          <a:prstGeom prst="rect">
            <a:avLst/>
          </a:prstGeom>
        </p:spPr>
      </p:pic>
    </p:spTree>
    <p:extLst>
      <p:ext uri="{BB962C8B-B14F-4D97-AF65-F5344CB8AC3E}">
        <p14:creationId xmlns:p14="http://schemas.microsoft.com/office/powerpoint/2010/main" val="226494871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FD45BBD8-ECE7-4844-B56D-D8EF98B90FD6}"/>
              </a:ext>
            </a:extLst>
          </p:cNvPr>
          <p:cNvSpPr>
            <a:spLocks noGrp="1"/>
          </p:cNvSpPr>
          <p:nvPr>
            <p:ph type="title"/>
          </p:nvPr>
        </p:nvSpPr>
        <p:spPr>
          <a:xfrm>
            <a:off x="0" y="-22216"/>
            <a:ext cx="8643014" cy="800219"/>
          </a:xfrm>
        </p:spPr>
        <p:txBody>
          <a:bodyPr/>
          <a:lstStyle/>
          <a:p>
            <a:r>
              <a:rPr lang="it-IT" dirty="0"/>
              <a:t>I </a:t>
            </a:r>
            <a:r>
              <a:rPr lang="it-IT" dirty="0" err="1"/>
              <a:t>tools</a:t>
            </a:r>
            <a:r>
              <a:rPr lang="it-IT" dirty="0"/>
              <a:t> di PM2 per gestire gli stakeholder e i loro ruoli</a:t>
            </a:r>
          </a:p>
        </p:txBody>
      </p:sp>
      <p:sp>
        <p:nvSpPr>
          <p:cNvPr id="6" name="Segnaposto numero diapositiva 5">
            <a:extLst>
              <a:ext uri="{FF2B5EF4-FFF2-40B4-BE49-F238E27FC236}">
                <a16:creationId xmlns:a16="http://schemas.microsoft.com/office/drawing/2014/main" xmlns="" id="{81BDE1F9-C031-564B-9DBC-C458DB0BE214}"/>
              </a:ext>
            </a:extLst>
          </p:cNvPr>
          <p:cNvSpPr>
            <a:spLocks noGrp="1"/>
          </p:cNvSpPr>
          <p:nvPr>
            <p:ph type="sldNum" sz="quarter" idx="4"/>
          </p:nvPr>
        </p:nvSpPr>
        <p:spPr/>
        <p:txBody>
          <a:bodyPr/>
          <a:lstStyle/>
          <a:p>
            <a:fld id="{02C7C199-0D0D-7840-A88D-785280B31CF7}" type="slidenum">
              <a:rPr lang="it-IT" smtClean="0"/>
              <a:t>18</a:t>
            </a:fld>
            <a:endParaRPr lang="it-IT"/>
          </a:p>
        </p:txBody>
      </p:sp>
      <p:pic>
        <p:nvPicPr>
          <p:cNvPr id="8" name="Immagine 7">
            <a:extLst>
              <a:ext uri="{FF2B5EF4-FFF2-40B4-BE49-F238E27FC236}">
                <a16:creationId xmlns:a16="http://schemas.microsoft.com/office/drawing/2014/main" xmlns="" id="{510F98D7-6189-3040-9D9F-70332CA98304}"/>
              </a:ext>
            </a:extLst>
          </p:cNvPr>
          <p:cNvPicPr>
            <a:picLocks noChangeAspect="1"/>
          </p:cNvPicPr>
          <p:nvPr/>
        </p:nvPicPr>
        <p:blipFill>
          <a:blip r:embed="rId2"/>
          <a:stretch>
            <a:fillRect/>
          </a:stretch>
        </p:blipFill>
        <p:spPr>
          <a:xfrm>
            <a:off x="0" y="967316"/>
            <a:ext cx="9144000" cy="3208867"/>
          </a:xfrm>
          <a:prstGeom prst="rect">
            <a:avLst/>
          </a:prstGeom>
        </p:spPr>
      </p:pic>
    </p:spTree>
    <p:extLst>
      <p:ext uri="{BB962C8B-B14F-4D97-AF65-F5344CB8AC3E}">
        <p14:creationId xmlns:p14="http://schemas.microsoft.com/office/powerpoint/2010/main" val="173316328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C84E9DC6-243A-044B-A112-F8C705BE3A31}"/>
              </a:ext>
            </a:extLst>
          </p:cNvPr>
          <p:cNvSpPr>
            <a:spLocks noGrp="1"/>
          </p:cNvSpPr>
          <p:nvPr>
            <p:ph type="title"/>
          </p:nvPr>
        </p:nvSpPr>
        <p:spPr/>
        <p:txBody>
          <a:bodyPr/>
          <a:lstStyle/>
          <a:p>
            <a:r>
              <a:rPr lang="it-IT" dirty="0"/>
              <a:t>I ruoli degli stakeholder</a:t>
            </a:r>
          </a:p>
        </p:txBody>
      </p:sp>
      <p:sp>
        <p:nvSpPr>
          <p:cNvPr id="3" name="Segnaposto testo 2">
            <a:extLst>
              <a:ext uri="{FF2B5EF4-FFF2-40B4-BE49-F238E27FC236}">
                <a16:creationId xmlns:a16="http://schemas.microsoft.com/office/drawing/2014/main" xmlns="" id="{012B38D8-4C61-8A43-8C2E-CEE37D988D68}"/>
              </a:ext>
            </a:extLst>
          </p:cNvPr>
          <p:cNvSpPr>
            <a:spLocks noGrp="1"/>
          </p:cNvSpPr>
          <p:nvPr>
            <p:ph type="body" sz="quarter" idx="13"/>
          </p:nvPr>
        </p:nvSpPr>
        <p:spPr/>
        <p:txBody>
          <a:bodyPr/>
          <a:lstStyle/>
          <a:p>
            <a:endParaRPr lang="it-IT"/>
          </a:p>
        </p:txBody>
      </p:sp>
      <p:sp>
        <p:nvSpPr>
          <p:cNvPr id="4" name="Segnaposto testo 3">
            <a:extLst>
              <a:ext uri="{FF2B5EF4-FFF2-40B4-BE49-F238E27FC236}">
                <a16:creationId xmlns:a16="http://schemas.microsoft.com/office/drawing/2014/main" xmlns="" id="{53D27775-EAD4-D24E-A6DB-089B59F37A2B}"/>
              </a:ext>
            </a:extLst>
          </p:cNvPr>
          <p:cNvSpPr>
            <a:spLocks noGrp="1"/>
          </p:cNvSpPr>
          <p:nvPr>
            <p:ph type="body" sz="quarter" idx="14"/>
          </p:nvPr>
        </p:nvSpPr>
        <p:spPr/>
        <p:txBody>
          <a:bodyPr/>
          <a:lstStyle/>
          <a:p>
            <a:endParaRPr lang="it-IT"/>
          </a:p>
        </p:txBody>
      </p:sp>
      <p:sp>
        <p:nvSpPr>
          <p:cNvPr id="5" name="Segnaposto testo 4">
            <a:extLst>
              <a:ext uri="{FF2B5EF4-FFF2-40B4-BE49-F238E27FC236}">
                <a16:creationId xmlns:a16="http://schemas.microsoft.com/office/drawing/2014/main" xmlns="" id="{86B25430-D1A8-8645-8B8D-91713658BBD8}"/>
              </a:ext>
            </a:extLst>
          </p:cNvPr>
          <p:cNvSpPr>
            <a:spLocks noGrp="1"/>
          </p:cNvSpPr>
          <p:nvPr>
            <p:ph type="body" sz="quarter" idx="15"/>
          </p:nvPr>
        </p:nvSpPr>
        <p:spPr/>
        <p:txBody>
          <a:bodyPr/>
          <a:lstStyle/>
          <a:p>
            <a:endParaRPr lang="it-IT"/>
          </a:p>
        </p:txBody>
      </p:sp>
      <p:sp>
        <p:nvSpPr>
          <p:cNvPr id="6" name="Segnaposto numero diapositiva 5">
            <a:extLst>
              <a:ext uri="{FF2B5EF4-FFF2-40B4-BE49-F238E27FC236}">
                <a16:creationId xmlns:a16="http://schemas.microsoft.com/office/drawing/2014/main" xmlns="" id="{6B418D5F-A21C-8243-9B05-A6FB1942C978}"/>
              </a:ext>
            </a:extLst>
          </p:cNvPr>
          <p:cNvSpPr>
            <a:spLocks noGrp="1"/>
          </p:cNvSpPr>
          <p:nvPr>
            <p:ph type="sldNum" sz="quarter" idx="4"/>
          </p:nvPr>
        </p:nvSpPr>
        <p:spPr/>
        <p:txBody>
          <a:bodyPr/>
          <a:lstStyle/>
          <a:p>
            <a:fld id="{02C7C199-0D0D-7840-A88D-785280B31CF7}" type="slidenum">
              <a:rPr lang="it-IT" smtClean="0"/>
              <a:t>19</a:t>
            </a:fld>
            <a:endParaRPr lang="it-IT"/>
          </a:p>
        </p:txBody>
      </p:sp>
      <p:pic>
        <p:nvPicPr>
          <p:cNvPr id="8" name="Immagine 7">
            <a:extLst>
              <a:ext uri="{FF2B5EF4-FFF2-40B4-BE49-F238E27FC236}">
                <a16:creationId xmlns:a16="http://schemas.microsoft.com/office/drawing/2014/main" xmlns="" id="{1F15A993-5A44-5445-B55E-E47BAEF254CE}"/>
              </a:ext>
            </a:extLst>
          </p:cNvPr>
          <p:cNvPicPr>
            <a:picLocks noChangeAspect="1"/>
          </p:cNvPicPr>
          <p:nvPr/>
        </p:nvPicPr>
        <p:blipFill>
          <a:blip r:embed="rId2"/>
          <a:stretch>
            <a:fillRect/>
          </a:stretch>
        </p:blipFill>
        <p:spPr>
          <a:xfrm>
            <a:off x="0" y="805295"/>
            <a:ext cx="9144000" cy="3532909"/>
          </a:xfrm>
          <a:prstGeom prst="rect">
            <a:avLst/>
          </a:prstGeom>
        </p:spPr>
      </p:pic>
    </p:spTree>
    <p:extLst>
      <p:ext uri="{BB962C8B-B14F-4D97-AF65-F5344CB8AC3E}">
        <p14:creationId xmlns:p14="http://schemas.microsoft.com/office/powerpoint/2010/main" val="407811754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testo 3">
            <a:extLst>
              <a:ext uri="{FF2B5EF4-FFF2-40B4-BE49-F238E27FC236}">
                <a16:creationId xmlns:a16="http://schemas.microsoft.com/office/drawing/2014/main" xmlns="" id="{1BBE39DA-1A05-114F-9E5B-FC3E124A99DD}"/>
              </a:ext>
            </a:extLst>
          </p:cNvPr>
          <p:cNvSpPr>
            <a:spLocks noGrp="1"/>
          </p:cNvSpPr>
          <p:nvPr>
            <p:ph type="body" sz="quarter" idx="14"/>
          </p:nvPr>
        </p:nvSpPr>
        <p:spPr>
          <a:xfrm>
            <a:off x="548841" y="778003"/>
            <a:ext cx="8229599" cy="5940088"/>
          </a:xfrm>
        </p:spPr>
        <p:txBody>
          <a:bodyPr/>
          <a:lstStyle/>
          <a:p>
            <a:pPr marL="800100" lvl="1" indent="-342900">
              <a:buFont typeface="Arial" panose="020B0604020202020204" pitchFamily="34" charset="0"/>
              <a:buChar char="•"/>
            </a:pPr>
            <a:r>
              <a:rPr lang="it-IT" dirty="0"/>
              <a:t>Il manuale di progetto - introduzione</a:t>
            </a:r>
          </a:p>
          <a:p>
            <a:pPr marL="800100" lvl="1" indent="-342900">
              <a:buFont typeface="Arial" panose="020B0604020202020204" pitchFamily="34" charset="0"/>
              <a:buChar char="•"/>
            </a:pPr>
            <a:r>
              <a:rPr lang="it-IT" dirty="0"/>
              <a:t>Le vostre risposte e proposte sul business case </a:t>
            </a:r>
          </a:p>
          <a:p>
            <a:pPr marL="800100" lvl="1" indent="-342900">
              <a:buFont typeface="Arial" panose="020B0604020202020204" pitchFamily="34" charset="0"/>
              <a:buChar char="•"/>
            </a:pPr>
            <a:r>
              <a:rPr lang="it-IT" dirty="0"/>
              <a:t>Le vostre proposte sul </a:t>
            </a:r>
            <a:r>
              <a:rPr lang="it-IT" dirty="0" err="1"/>
              <a:t>project</a:t>
            </a:r>
            <a:r>
              <a:rPr lang="it-IT" dirty="0"/>
              <a:t> charter</a:t>
            </a:r>
          </a:p>
          <a:p>
            <a:pPr marL="800100" lvl="1" indent="-342900">
              <a:buFont typeface="Arial" panose="020B0604020202020204" pitchFamily="34" charset="0"/>
              <a:buChar char="•"/>
            </a:pPr>
            <a:r>
              <a:rPr lang="it-IT" dirty="0"/>
              <a:t>Gli elementi di un manuale di progetto</a:t>
            </a:r>
          </a:p>
          <a:p>
            <a:pPr marL="800100" lvl="1" indent="-342900">
              <a:buFont typeface="Arial" panose="020B0604020202020204" pitchFamily="34" charset="0"/>
              <a:buChar char="•"/>
            </a:pPr>
            <a:r>
              <a:rPr lang="it-IT" dirty="0"/>
              <a:t>Gli strumenti per il manuale di progetto:</a:t>
            </a:r>
          </a:p>
          <a:p>
            <a:pPr marL="1485900" lvl="2" indent="-342900">
              <a:buFont typeface="Arial" panose="020B0604020202020204" pitchFamily="34" charset="0"/>
              <a:buChar char="•"/>
            </a:pPr>
            <a:r>
              <a:rPr lang="it-IT" dirty="0"/>
              <a:t>Gli stakeholder</a:t>
            </a:r>
          </a:p>
          <a:p>
            <a:pPr marL="1485900" lvl="2" indent="-342900">
              <a:buFont typeface="Arial" panose="020B0604020202020204" pitchFamily="34" charset="0"/>
              <a:buChar char="•"/>
            </a:pPr>
            <a:r>
              <a:rPr lang="it-IT" dirty="0"/>
              <a:t>I rischi</a:t>
            </a:r>
          </a:p>
          <a:p>
            <a:pPr marL="1485900" lvl="2" indent="-342900">
              <a:buFont typeface="Arial" panose="020B0604020202020204" pitchFamily="34" charset="0"/>
              <a:buChar char="•"/>
            </a:pPr>
            <a:r>
              <a:rPr lang="it-IT" dirty="0"/>
              <a:t>I problemi</a:t>
            </a:r>
          </a:p>
          <a:p>
            <a:pPr marL="800100" lvl="1" indent="-342900">
              <a:buFont typeface="Arial" panose="020B0604020202020204" pitchFamily="34" charset="0"/>
              <a:buChar char="•"/>
            </a:pPr>
            <a:r>
              <a:rPr lang="it-IT" dirty="0"/>
              <a:t>Le vostre risposte sul </a:t>
            </a:r>
            <a:r>
              <a:rPr lang="it-IT" dirty="0" err="1"/>
              <a:t>risk</a:t>
            </a:r>
            <a:r>
              <a:rPr lang="it-IT" dirty="0"/>
              <a:t> management</a:t>
            </a:r>
          </a:p>
          <a:p>
            <a:pPr marL="800100" lvl="1" indent="-342900">
              <a:buFont typeface="Arial" panose="020B0604020202020204" pitchFamily="34" charset="0"/>
              <a:buChar char="•"/>
            </a:pPr>
            <a:r>
              <a:rPr lang="it-IT" dirty="0"/>
              <a:t>La matrice delle responsabilità</a:t>
            </a:r>
          </a:p>
          <a:p>
            <a:pPr marL="800100" lvl="1" indent="-342900">
              <a:buFont typeface="Arial" panose="020B0604020202020204" pitchFamily="34" charset="0"/>
              <a:buChar char="•"/>
            </a:pPr>
            <a:r>
              <a:rPr lang="it-IT" dirty="0"/>
              <a:t>Le vostre risposte sulla matrice ASCI</a:t>
            </a:r>
          </a:p>
          <a:p>
            <a:pPr marL="800100" lvl="1" indent="-342900">
              <a:buFont typeface="Arial" panose="020B0604020202020204" pitchFamily="34" charset="0"/>
              <a:buChar char="•"/>
            </a:pPr>
            <a:endParaRPr lang="it-IT" dirty="0"/>
          </a:p>
          <a:p>
            <a:pPr marL="800100" lvl="1" indent="-342900">
              <a:buFont typeface="Arial" panose="020B0604020202020204" pitchFamily="34" charset="0"/>
              <a:buChar char="•"/>
            </a:pPr>
            <a:endParaRPr lang="it-IT" dirty="0"/>
          </a:p>
          <a:p>
            <a:pPr marL="1485900" lvl="2" indent="-342900">
              <a:buFont typeface="Arial" panose="020B0604020202020204" pitchFamily="34" charset="0"/>
              <a:buChar char="•"/>
            </a:pPr>
            <a:endParaRPr lang="it-IT" dirty="0"/>
          </a:p>
          <a:p>
            <a:pPr marL="800100" lvl="1" indent="-342900">
              <a:buFont typeface="Arial" panose="020B0604020202020204" pitchFamily="34" charset="0"/>
              <a:buChar char="•"/>
            </a:pPr>
            <a:endParaRPr lang="it-IT" dirty="0"/>
          </a:p>
          <a:p>
            <a:endParaRPr lang="it-IT" dirty="0"/>
          </a:p>
        </p:txBody>
      </p:sp>
      <p:sp>
        <p:nvSpPr>
          <p:cNvPr id="6" name="Segnaposto numero diapositiva 5">
            <a:extLst>
              <a:ext uri="{FF2B5EF4-FFF2-40B4-BE49-F238E27FC236}">
                <a16:creationId xmlns:a16="http://schemas.microsoft.com/office/drawing/2014/main" xmlns="" id="{63AE9260-AD83-024A-AACC-06CE4E5F8CF8}"/>
              </a:ext>
            </a:extLst>
          </p:cNvPr>
          <p:cNvSpPr>
            <a:spLocks noGrp="1"/>
          </p:cNvSpPr>
          <p:nvPr>
            <p:ph type="sldNum" sz="quarter" idx="4"/>
          </p:nvPr>
        </p:nvSpPr>
        <p:spPr/>
        <p:txBody>
          <a:bodyPr/>
          <a:lstStyle/>
          <a:p>
            <a:fld id="{02C7C199-0D0D-7840-A88D-785280B31CF7}" type="slidenum">
              <a:rPr lang="it-IT" smtClean="0"/>
              <a:t>2</a:t>
            </a:fld>
            <a:endParaRPr lang="it-IT"/>
          </a:p>
        </p:txBody>
      </p:sp>
      <p:sp>
        <p:nvSpPr>
          <p:cNvPr id="8" name="Titolo 1">
            <a:extLst>
              <a:ext uri="{FF2B5EF4-FFF2-40B4-BE49-F238E27FC236}">
                <a16:creationId xmlns:a16="http://schemas.microsoft.com/office/drawing/2014/main" xmlns="" id="{D5675F88-86DA-754A-B01B-943E7F2DCFFB}"/>
              </a:ext>
            </a:extLst>
          </p:cNvPr>
          <p:cNvSpPr>
            <a:spLocks noGrp="1"/>
          </p:cNvSpPr>
          <p:nvPr>
            <p:ph type="title"/>
          </p:nvPr>
        </p:nvSpPr>
        <p:spPr>
          <a:xfrm>
            <a:off x="0" y="-22216"/>
            <a:ext cx="9041130" cy="800219"/>
          </a:xfrm>
        </p:spPr>
        <p:txBody>
          <a:bodyPr/>
          <a:lstStyle/>
          <a:p>
            <a:r>
              <a:rPr lang="it-IT" dirty="0"/>
              <a:t>Il programma del corso: parte quarta, la pianificazione</a:t>
            </a:r>
          </a:p>
        </p:txBody>
      </p:sp>
    </p:spTree>
    <p:extLst>
      <p:ext uri="{BB962C8B-B14F-4D97-AF65-F5344CB8AC3E}">
        <p14:creationId xmlns:p14="http://schemas.microsoft.com/office/powerpoint/2010/main" val="3585204609"/>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3C09F758-4125-1446-8CAD-5C3B34FD4DE0}"/>
              </a:ext>
            </a:extLst>
          </p:cNvPr>
          <p:cNvSpPr>
            <a:spLocks noGrp="1"/>
          </p:cNvSpPr>
          <p:nvPr>
            <p:ph type="title"/>
          </p:nvPr>
        </p:nvSpPr>
        <p:spPr/>
        <p:txBody>
          <a:bodyPr/>
          <a:lstStyle/>
          <a:p>
            <a:r>
              <a:rPr lang="it-IT" dirty="0"/>
              <a:t>Questionario on line sugli stakeholder </a:t>
            </a:r>
            <a:r>
              <a:rPr lang="it-IT" dirty="0">
                <a:solidFill>
                  <a:schemeClr val="bg1"/>
                </a:solidFill>
                <a:hlinkClick r:id="rId2">
                  <a:extLst>
                    <a:ext uri="{A12FA001-AC4F-418D-AE19-62706E023703}">
                      <ahyp:hlinkClr xmlns:ahyp="http://schemas.microsoft.com/office/drawing/2018/hyperlinkcolor" xmlns="" val="tx"/>
                    </a:ext>
                  </a:extLst>
                </a:hlinkClick>
              </a:rPr>
              <a:t>link</a:t>
            </a:r>
            <a:endParaRPr lang="it-IT" dirty="0">
              <a:solidFill>
                <a:schemeClr val="bg1"/>
              </a:solidFill>
            </a:endParaRPr>
          </a:p>
        </p:txBody>
      </p:sp>
      <p:sp>
        <p:nvSpPr>
          <p:cNvPr id="4" name="Segnaposto testo 3">
            <a:extLst>
              <a:ext uri="{FF2B5EF4-FFF2-40B4-BE49-F238E27FC236}">
                <a16:creationId xmlns:a16="http://schemas.microsoft.com/office/drawing/2014/main" xmlns="" id="{78F39907-6470-EB42-840D-F6BFCCC4AF5E}"/>
              </a:ext>
            </a:extLst>
          </p:cNvPr>
          <p:cNvSpPr>
            <a:spLocks noGrp="1"/>
          </p:cNvSpPr>
          <p:nvPr>
            <p:ph type="body" sz="quarter" idx="14"/>
          </p:nvPr>
        </p:nvSpPr>
        <p:spPr>
          <a:xfrm>
            <a:off x="457201" y="1118334"/>
            <a:ext cx="8229599" cy="3416320"/>
          </a:xfrm>
        </p:spPr>
        <p:txBody>
          <a:bodyPr/>
          <a:lstStyle/>
          <a:p>
            <a:r>
              <a:rPr lang="it-IT" dirty="0"/>
              <a:t>Ritenete importante individuare bene gli stakeholder per ogni fase del progetto?</a:t>
            </a:r>
          </a:p>
          <a:p>
            <a:r>
              <a:rPr lang="it-IT" dirty="0"/>
              <a:t>Ritenete importante individuare l’influenza che gli stakeholder possono avere sul progetto?</a:t>
            </a:r>
          </a:p>
          <a:p>
            <a:r>
              <a:rPr lang="it-IT" dirty="0"/>
              <a:t>Ritenete utile costruire gradualmente un data base di tutti gli stakeholder suddivisi per ambiti, ruoli, ecc.?</a:t>
            </a:r>
          </a:p>
          <a:p>
            <a:r>
              <a:rPr lang="it-IT" dirty="0"/>
              <a:t>Sareste disponibili a mettere in comune con gli altri colleghi la vostra lista di contatti per rendere la comunicazione di tutti più efficiente ed efficace?</a:t>
            </a:r>
          </a:p>
          <a:p>
            <a:endParaRPr lang="it-IT" dirty="0"/>
          </a:p>
        </p:txBody>
      </p:sp>
      <p:sp>
        <p:nvSpPr>
          <p:cNvPr id="6" name="Segnaposto numero diapositiva 5">
            <a:extLst>
              <a:ext uri="{FF2B5EF4-FFF2-40B4-BE49-F238E27FC236}">
                <a16:creationId xmlns:a16="http://schemas.microsoft.com/office/drawing/2014/main" xmlns="" id="{8ACF6B20-0B7B-0644-A9D8-97938F0F89ED}"/>
              </a:ext>
            </a:extLst>
          </p:cNvPr>
          <p:cNvSpPr>
            <a:spLocks noGrp="1"/>
          </p:cNvSpPr>
          <p:nvPr>
            <p:ph type="sldNum" sz="quarter" idx="4"/>
          </p:nvPr>
        </p:nvSpPr>
        <p:spPr/>
        <p:txBody>
          <a:bodyPr/>
          <a:lstStyle/>
          <a:p>
            <a:fld id="{02C7C199-0D0D-7840-A88D-785280B31CF7}" type="slidenum">
              <a:rPr lang="it-IT" smtClean="0"/>
              <a:t>20</a:t>
            </a:fld>
            <a:endParaRPr lang="it-IT"/>
          </a:p>
        </p:txBody>
      </p:sp>
    </p:spTree>
    <p:extLst>
      <p:ext uri="{BB962C8B-B14F-4D97-AF65-F5344CB8AC3E}">
        <p14:creationId xmlns:p14="http://schemas.microsoft.com/office/powerpoint/2010/main" val="3258589625"/>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F128ED7-124F-A049-BC36-EC3821B50420}"/>
              </a:ext>
            </a:extLst>
          </p:cNvPr>
          <p:cNvSpPr>
            <a:spLocks noGrp="1"/>
          </p:cNvSpPr>
          <p:nvPr>
            <p:ph type="title"/>
          </p:nvPr>
        </p:nvSpPr>
        <p:spPr/>
        <p:txBody>
          <a:bodyPr/>
          <a:lstStyle/>
          <a:p>
            <a:r>
              <a:rPr lang="it-IT" dirty="0"/>
              <a:t>Vincoli di progetto</a:t>
            </a:r>
          </a:p>
        </p:txBody>
      </p:sp>
      <p:sp>
        <p:nvSpPr>
          <p:cNvPr id="4" name="Segnaposto testo 3">
            <a:extLst>
              <a:ext uri="{FF2B5EF4-FFF2-40B4-BE49-F238E27FC236}">
                <a16:creationId xmlns:a16="http://schemas.microsoft.com/office/drawing/2014/main" xmlns="" id="{74112BEA-FA73-A742-915D-AC9A9B77D329}"/>
              </a:ext>
            </a:extLst>
          </p:cNvPr>
          <p:cNvSpPr>
            <a:spLocks noGrp="1"/>
          </p:cNvSpPr>
          <p:nvPr>
            <p:ph type="body" sz="quarter" idx="14"/>
          </p:nvPr>
        </p:nvSpPr>
        <p:spPr>
          <a:xfrm>
            <a:off x="171450" y="834390"/>
            <a:ext cx="8755381" cy="4302716"/>
          </a:xfrm>
        </p:spPr>
        <p:txBody>
          <a:bodyPr/>
          <a:lstStyle/>
          <a:p>
            <a:r>
              <a:rPr lang="it-IT" sz="1800" i="1" dirty="0"/>
              <a:t>Vincoli associati alla pianificazione, esecuzione, monitoraggio e controllo e chiusura del progetto, già identificate nel Project Charter</a:t>
            </a:r>
            <a:endParaRPr lang="it-IT" sz="2400" dirty="0"/>
          </a:p>
          <a:p>
            <a:r>
              <a:rPr lang="it-IT" sz="1800" i="1" dirty="0"/>
              <a:t>I vincoli sono condizioni che limitano le modalità di definizione, pianificazione, esecuzione e controllo del lavoro di progetto</a:t>
            </a:r>
          </a:p>
          <a:p>
            <a:r>
              <a:rPr lang="it-IT" sz="1800" i="1" dirty="0"/>
              <a:t>L'ovvio "triplo vincolo" del progetto (ad es. Tempo, costo, ambito di applicazione) può anche essere menzionato</a:t>
            </a:r>
            <a:endParaRPr lang="it-IT" sz="2400" dirty="0"/>
          </a:p>
          <a:p>
            <a:r>
              <a:rPr lang="it-IT" sz="1800" i="1" dirty="0"/>
              <a:t>I vincoli possono essere correlati alla raccolta di requisiti ad esempio di appaltatori, personale, tempi / tempistiche, tecnologie, strumenti</a:t>
            </a:r>
            <a:endParaRPr lang="it-IT" sz="2400" dirty="0"/>
          </a:p>
          <a:p>
            <a:r>
              <a:rPr lang="it-IT" sz="1800" i="1" dirty="0"/>
              <a:t>Requisiti specifici di processo interni o legali che il progetto deve seguire (ad es. Tipo specifico di gara), vincoli ambientali, vincoli relativi alle caratteristiche fisiche</a:t>
            </a:r>
          </a:p>
          <a:p>
            <a:r>
              <a:rPr lang="it-IT" sz="1800" i="1" dirty="0"/>
              <a:t>I vincoli che devono essere considerati al fine di iniziare la pianificazione e l'esecuzione del progetto e raggiungere gli obiettivi del progetto</a:t>
            </a:r>
            <a:endParaRPr lang="it-IT" sz="2400" dirty="0"/>
          </a:p>
          <a:p>
            <a:endParaRPr lang="it-IT" sz="1800" dirty="0"/>
          </a:p>
        </p:txBody>
      </p:sp>
      <p:sp>
        <p:nvSpPr>
          <p:cNvPr id="6" name="Segnaposto numero diapositiva 5">
            <a:extLst>
              <a:ext uri="{FF2B5EF4-FFF2-40B4-BE49-F238E27FC236}">
                <a16:creationId xmlns:a16="http://schemas.microsoft.com/office/drawing/2014/main" xmlns="" id="{D50C604B-2B6A-464A-8C8F-7605C2323CC1}"/>
              </a:ext>
            </a:extLst>
          </p:cNvPr>
          <p:cNvSpPr>
            <a:spLocks noGrp="1"/>
          </p:cNvSpPr>
          <p:nvPr>
            <p:ph type="sldNum" sz="quarter" idx="4"/>
          </p:nvPr>
        </p:nvSpPr>
        <p:spPr/>
        <p:txBody>
          <a:bodyPr/>
          <a:lstStyle/>
          <a:p>
            <a:fld id="{02C7C199-0D0D-7840-A88D-785280B31CF7}" type="slidenum">
              <a:rPr lang="it-IT" smtClean="0"/>
              <a:t>21</a:t>
            </a:fld>
            <a:endParaRPr lang="it-IT"/>
          </a:p>
        </p:txBody>
      </p:sp>
    </p:spTree>
    <p:extLst>
      <p:ext uri="{BB962C8B-B14F-4D97-AF65-F5344CB8AC3E}">
        <p14:creationId xmlns:p14="http://schemas.microsoft.com/office/powerpoint/2010/main" val="1645040165"/>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F128ED7-124F-A049-BC36-EC3821B50420}"/>
              </a:ext>
            </a:extLst>
          </p:cNvPr>
          <p:cNvSpPr>
            <a:spLocks noGrp="1"/>
          </p:cNvSpPr>
          <p:nvPr>
            <p:ph type="title"/>
          </p:nvPr>
        </p:nvSpPr>
        <p:spPr/>
        <p:txBody>
          <a:bodyPr/>
          <a:lstStyle/>
          <a:p>
            <a:r>
              <a:rPr lang="it-IT" dirty="0"/>
              <a:t>Documentazione richiesta</a:t>
            </a:r>
          </a:p>
        </p:txBody>
      </p:sp>
      <p:sp>
        <p:nvSpPr>
          <p:cNvPr id="6" name="Segnaposto numero diapositiva 5">
            <a:extLst>
              <a:ext uri="{FF2B5EF4-FFF2-40B4-BE49-F238E27FC236}">
                <a16:creationId xmlns:a16="http://schemas.microsoft.com/office/drawing/2014/main" xmlns="" id="{D50C604B-2B6A-464A-8C8F-7605C2323CC1}"/>
              </a:ext>
            </a:extLst>
          </p:cNvPr>
          <p:cNvSpPr>
            <a:spLocks noGrp="1"/>
          </p:cNvSpPr>
          <p:nvPr>
            <p:ph type="sldNum" sz="quarter" idx="4"/>
          </p:nvPr>
        </p:nvSpPr>
        <p:spPr/>
        <p:txBody>
          <a:bodyPr/>
          <a:lstStyle/>
          <a:p>
            <a:fld id="{02C7C199-0D0D-7840-A88D-785280B31CF7}" type="slidenum">
              <a:rPr lang="it-IT" smtClean="0"/>
              <a:t>22</a:t>
            </a:fld>
            <a:endParaRPr lang="it-IT"/>
          </a:p>
        </p:txBody>
      </p:sp>
      <p:graphicFrame>
        <p:nvGraphicFramePr>
          <p:cNvPr id="3" name="Tabella 2">
            <a:extLst>
              <a:ext uri="{FF2B5EF4-FFF2-40B4-BE49-F238E27FC236}">
                <a16:creationId xmlns:a16="http://schemas.microsoft.com/office/drawing/2014/main" xmlns="" id="{80B0C234-E422-9B43-9585-4F7C07D62D58}"/>
              </a:ext>
            </a:extLst>
          </p:cNvPr>
          <p:cNvGraphicFramePr>
            <a:graphicFrameLocks noGrp="1"/>
          </p:cNvGraphicFramePr>
          <p:nvPr>
            <p:extLst>
              <p:ext uri="{D42A27DB-BD31-4B8C-83A1-F6EECF244321}">
                <p14:modId xmlns:p14="http://schemas.microsoft.com/office/powerpoint/2010/main" val="2604528411"/>
              </p:ext>
            </p:extLst>
          </p:nvPr>
        </p:nvGraphicFramePr>
        <p:xfrm>
          <a:off x="473723" y="848470"/>
          <a:ext cx="8169291" cy="3641669"/>
        </p:xfrm>
        <a:graphic>
          <a:graphicData uri="http://schemas.openxmlformats.org/drawingml/2006/table">
            <a:tbl>
              <a:tblPr firstRow="1" firstCol="1" lastRow="1" lastCol="1" bandRow="1" bandCol="1">
                <a:tableStyleId>{5C22544A-7EE6-4342-B048-85BDC9FD1C3A}</a:tableStyleId>
              </a:tblPr>
              <a:tblGrid>
                <a:gridCol w="3427066">
                  <a:extLst>
                    <a:ext uri="{9D8B030D-6E8A-4147-A177-3AD203B41FA5}">
                      <a16:colId xmlns:a16="http://schemas.microsoft.com/office/drawing/2014/main" xmlns="" val="1380156365"/>
                    </a:ext>
                  </a:extLst>
                </a:gridCol>
                <a:gridCol w="822960">
                  <a:extLst>
                    <a:ext uri="{9D8B030D-6E8A-4147-A177-3AD203B41FA5}">
                      <a16:colId xmlns:a16="http://schemas.microsoft.com/office/drawing/2014/main" xmlns="" val="262284668"/>
                    </a:ext>
                  </a:extLst>
                </a:gridCol>
                <a:gridCol w="1858969">
                  <a:extLst>
                    <a:ext uri="{9D8B030D-6E8A-4147-A177-3AD203B41FA5}">
                      <a16:colId xmlns:a16="http://schemas.microsoft.com/office/drawing/2014/main" xmlns="" val="3386353458"/>
                    </a:ext>
                  </a:extLst>
                </a:gridCol>
                <a:gridCol w="2060296">
                  <a:extLst>
                    <a:ext uri="{9D8B030D-6E8A-4147-A177-3AD203B41FA5}">
                      <a16:colId xmlns:a16="http://schemas.microsoft.com/office/drawing/2014/main" xmlns="" val="3419498660"/>
                    </a:ext>
                  </a:extLst>
                </a:gridCol>
              </a:tblGrid>
              <a:tr h="601983">
                <a:tc>
                  <a:txBody>
                    <a:bodyPr/>
                    <a:lstStyle/>
                    <a:p>
                      <a:pPr algn="ctr">
                        <a:spcAft>
                          <a:spcPts val="600"/>
                        </a:spcAft>
                      </a:pPr>
                      <a:r>
                        <a:rPr lang="it-IT" sz="1600">
                          <a:effectLst/>
                        </a:rPr>
                        <a:t>Manufatto </a:t>
                      </a:r>
                      <a:endParaRPr lang="it-IT" sz="1600">
                        <a:effectLst/>
                        <a:latin typeface="Times New Roman" panose="02020603050405020304" pitchFamily="18" charset="0"/>
                        <a:ea typeface="Times New Roman" panose="02020603050405020304" pitchFamily="18" charset="0"/>
                      </a:endParaRPr>
                    </a:p>
                  </a:txBody>
                  <a:tcPr marL="67586" marR="67586" marT="0" marB="0" anchor="ctr"/>
                </a:tc>
                <a:tc>
                  <a:txBody>
                    <a:bodyPr/>
                    <a:lstStyle/>
                    <a:p>
                      <a:pPr algn="ctr">
                        <a:spcAft>
                          <a:spcPts val="600"/>
                        </a:spcAft>
                      </a:pPr>
                      <a:r>
                        <a:rPr lang="it-IT" sz="1200">
                          <a:effectLst/>
                        </a:rPr>
                        <a:t>Si/No</a:t>
                      </a:r>
                      <a:endParaRPr lang="it-IT" sz="1600">
                        <a:effectLst/>
                        <a:latin typeface="Times New Roman" panose="02020603050405020304" pitchFamily="18" charset="0"/>
                        <a:ea typeface="Times New Roman" panose="02020603050405020304" pitchFamily="18" charset="0"/>
                      </a:endParaRPr>
                    </a:p>
                  </a:txBody>
                  <a:tcPr marL="67586" marR="67586" marT="0" marB="0" anchor="ctr"/>
                </a:tc>
                <a:tc>
                  <a:txBody>
                    <a:bodyPr/>
                    <a:lstStyle/>
                    <a:p>
                      <a:pPr algn="ctr">
                        <a:spcAft>
                          <a:spcPts val="600"/>
                        </a:spcAft>
                      </a:pPr>
                      <a:r>
                        <a:rPr lang="it-IT" sz="1600">
                          <a:effectLst/>
                        </a:rPr>
                        <a:t>Posizione </a:t>
                      </a:r>
                      <a:endParaRPr lang="it-IT" sz="1600">
                        <a:effectLst/>
                        <a:latin typeface="Times New Roman" panose="02020603050405020304" pitchFamily="18" charset="0"/>
                        <a:ea typeface="Times New Roman" panose="02020603050405020304" pitchFamily="18" charset="0"/>
                      </a:endParaRPr>
                    </a:p>
                  </a:txBody>
                  <a:tcPr marL="67586" marR="67586" marT="0" marB="0" anchor="ctr"/>
                </a:tc>
                <a:tc>
                  <a:txBody>
                    <a:bodyPr/>
                    <a:lstStyle/>
                    <a:p>
                      <a:pPr algn="ctr">
                        <a:spcAft>
                          <a:spcPts val="600"/>
                        </a:spcAft>
                      </a:pPr>
                      <a:r>
                        <a:rPr lang="it-IT" sz="1600">
                          <a:effectLst/>
                        </a:rPr>
                        <a:t>Se  No, spiegare brevemente la ragione </a:t>
                      </a:r>
                      <a:endParaRPr lang="it-IT" sz="1600">
                        <a:effectLst/>
                        <a:latin typeface="Times New Roman" panose="02020603050405020304" pitchFamily="18" charset="0"/>
                        <a:ea typeface="Times New Roman" panose="02020603050405020304" pitchFamily="18" charset="0"/>
                      </a:endParaRPr>
                    </a:p>
                  </a:txBody>
                  <a:tcPr marL="67586" marR="67586" marT="0" marB="0" anchor="ctr"/>
                </a:tc>
                <a:extLst>
                  <a:ext uri="{0D108BD9-81ED-4DB2-BD59-A6C34878D82A}">
                    <a16:rowId xmlns:a16="http://schemas.microsoft.com/office/drawing/2014/main" xmlns="" val="4079831982"/>
                  </a:ext>
                </a:extLst>
              </a:tr>
              <a:tr h="356179">
                <a:tc>
                  <a:txBody>
                    <a:bodyPr/>
                    <a:lstStyle/>
                    <a:p>
                      <a:pPr algn="l">
                        <a:spcAft>
                          <a:spcPts val="600"/>
                        </a:spcAft>
                      </a:pPr>
                      <a:r>
                        <a:rPr lang="it-IT" sz="1600" dirty="0">
                          <a:effectLst/>
                        </a:rPr>
                        <a:t>Richiesta avvio progetto</a:t>
                      </a:r>
                      <a:endParaRPr lang="it-IT" sz="2000" dirty="0">
                        <a:effectLst/>
                        <a:latin typeface="Times New Roman" panose="02020603050405020304" pitchFamily="18" charset="0"/>
                        <a:ea typeface="Times New Roman" panose="02020603050405020304" pitchFamily="18" charset="0"/>
                      </a:endParaRPr>
                    </a:p>
                  </a:txBody>
                  <a:tcPr marL="67586" marR="67586" marT="0" marB="0" anchor="ctr"/>
                </a:tc>
                <a:tc>
                  <a:txBody>
                    <a:bodyPr/>
                    <a:lstStyle/>
                    <a:p>
                      <a:pPr marL="1905" algn="ctr">
                        <a:spcAft>
                          <a:spcPts val="600"/>
                        </a:spcAft>
                      </a:pPr>
                      <a:r>
                        <a:rPr lang="it-IT" sz="1600">
                          <a:effectLst/>
                          <a:sym typeface="Wingdings 2" pitchFamily="2" charset="2"/>
                        </a:rPr>
                        <a:t></a:t>
                      </a:r>
                      <a:endParaRPr lang="it-IT" sz="1600">
                        <a:effectLst/>
                        <a:latin typeface="Times New Roman" panose="02020603050405020304" pitchFamily="18" charset="0"/>
                        <a:ea typeface="Times New Roman" panose="02020603050405020304" pitchFamily="18" charset="0"/>
                      </a:endParaRPr>
                    </a:p>
                  </a:txBody>
                  <a:tcPr marL="67586" marR="67586" marT="0" marB="0" anchor="ctr"/>
                </a:tc>
                <a:tc>
                  <a:txBody>
                    <a:bodyPr/>
                    <a:lstStyle/>
                    <a:p>
                      <a:pPr algn="ctr">
                        <a:spcAft>
                          <a:spcPts val="600"/>
                        </a:spcAft>
                      </a:pPr>
                      <a:r>
                        <a:rPr lang="it-IT" sz="1600">
                          <a:effectLst/>
                        </a:rPr>
                        <a:t>Cartella OWN cloud</a:t>
                      </a:r>
                      <a:endParaRPr lang="it-IT" sz="1600">
                        <a:effectLst/>
                        <a:latin typeface="Times New Roman" panose="02020603050405020304" pitchFamily="18" charset="0"/>
                        <a:ea typeface="Times New Roman" panose="02020603050405020304" pitchFamily="18" charset="0"/>
                      </a:endParaRPr>
                    </a:p>
                  </a:txBody>
                  <a:tcPr marL="67586" marR="67586" marT="0" marB="0"/>
                </a:tc>
                <a:tc>
                  <a:txBody>
                    <a:bodyPr/>
                    <a:lstStyle/>
                    <a:p>
                      <a:pPr marL="3175" algn="l">
                        <a:spcAft>
                          <a:spcPts val="600"/>
                        </a:spcAft>
                      </a:pPr>
                      <a:r>
                        <a:rPr lang="it-IT" sz="1600">
                          <a:effectLst/>
                        </a:rPr>
                        <a:t> </a:t>
                      </a:r>
                      <a:endParaRPr lang="it-IT" sz="1600">
                        <a:effectLst/>
                        <a:latin typeface="Times New Roman" panose="02020603050405020304" pitchFamily="18" charset="0"/>
                        <a:ea typeface="Times New Roman" panose="02020603050405020304" pitchFamily="18" charset="0"/>
                      </a:endParaRPr>
                    </a:p>
                  </a:txBody>
                  <a:tcPr marL="67586" marR="67586" marT="0" marB="0" anchor="ctr"/>
                </a:tc>
                <a:extLst>
                  <a:ext uri="{0D108BD9-81ED-4DB2-BD59-A6C34878D82A}">
                    <a16:rowId xmlns:a16="http://schemas.microsoft.com/office/drawing/2014/main" xmlns="" val="3204440340"/>
                  </a:ext>
                </a:extLst>
              </a:tr>
              <a:tr h="346067">
                <a:tc>
                  <a:txBody>
                    <a:bodyPr/>
                    <a:lstStyle/>
                    <a:p>
                      <a:pPr algn="l">
                        <a:spcAft>
                          <a:spcPts val="600"/>
                        </a:spcAft>
                      </a:pPr>
                      <a:r>
                        <a:rPr lang="it-IT" sz="1600">
                          <a:effectLst/>
                        </a:rPr>
                        <a:t>Business Case </a:t>
                      </a:r>
                      <a:endParaRPr lang="it-IT" sz="2000">
                        <a:effectLst/>
                        <a:latin typeface="Times New Roman" panose="02020603050405020304" pitchFamily="18" charset="0"/>
                        <a:ea typeface="Times New Roman" panose="02020603050405020304" pitchFamily="18" charset="0"/>
                      </a:endParaRPr>
                    </a:p>
                  </a:txBody>
                  <a:tcPr marL="67586" marR="67586" marT="0" marB="0" anchor="ctr"/>
                </a:tc>
                <a:tc>
                  <a:txBody>
                    <a:bodyPr/>
                    <a:lstStyle/>
                    <a:p>
                      <a:pPr marL="1905" algn="ctr">
                        <a:spcAft>
                          <a:spcPts val="600"/>
                        </a:spcAft>
                      </a:pPr>
                      <a:r>
                        <a:rPr lang="it-IT" sz="1600">
                          <a:effectLst/>
                          <a:sym typeface="Wingdings 2" pitchFamily="2" charset="2"/>
                        </a:rPr>
                        <a:t></a:t>
                      </a:r>
                      <a:endParaRPr lang="it-IT" sz="1600">
                        <a:effectLst/>
                        <a:latin typeface="Times New Roman" panose="02020603050405020304" pitchFamily="18" charset="0"/>
                        <a:ea typeface="Times New Roman" panose="02020603050405020304" pitchFamily="18" charset="0"/>
                      </a:endParaRPr>
                    </a:p>
                  </a:txBody>
                  <a:tcPr marL="67586" marR="67586" marT="0" marB="0" anchor="ctr"/>
                </a:tc>
                <a:tc>
                  <a:txBody>
                    <a:bodyPr/>
                    <a:lstStyle/>
                    <a:p>
                      <a:pPr algn="ctr">
                        <a:spcAft>
                          <a:spcPts val="600"/>
                        </a:spcAft>
                      </a:pPr>
                      <a:r>
                        <a:rPr lang="it-IT" sz="1600">
                          <a:effectLst/>
                        </a:rPr>
                        <a:t> </a:t>
                      </a:r>
                      <a:endParaRPr lang="it-IT" sz="1600">
                        <a:effectLst/>
                        <a:latin typeface="Times New Roman" panose="02020603050405020304" pitchFamily="18" charset="0"/>
                        <a:ea typeface="Times New Roman" panose="02020603050405020304" pitchFamily="18" charset="0"/>
                      </a:endParaRPr>
                    </a:p>
                  </a:txBody>
                  <a:tcPr marL="67586" marR="67586" marT="0" marB="0"/>
                </a:tc>
                <a:tc>
                  <a:txBody>
                    <a:bodyPr/>
                    <a:lstStyle/>
                    <a:p>
                      <a:pPr marL="3175" algn="l">
                        <a:spcAft>
                          <a:spcPts val="600"/>
                        </a:spcAft>
                      </a:pPr>
                      <a:r>
                        <a:rPr lang="it-IT" sz="1600">
                          <a:effectLst/>
                        </a:rPr>
                        <a:t> </a:t>
                      </a:r>
                      <a:endParaRPr lang="it-IT" sz="1600">
                        <a:effectLst/>
                        <a:latin typeface="Times New Roman" panose="02020603050405020304" pitchFamily="18" charset="0"/>
                        <a:ea typeface="Times New Roman" panose="02020603050405020304" pitchFamily="18" charset="0"/>
                      </a:endParaRPr>
                    </a:p>
                  </a:txBody>
                  <a:tcPr marL="67586" marR="67586" marT="0" marB="0" anchor="ctr"/>
                </a:tc>
                <a:extLst>
                  <a:ext uri="{0D108BD9-81ED-4DB2-BD59-A6C34878D82A}">
                    <a16:rowId xmlns:a16="http://schemas.microsoft.com/office/drawing/2014/main" xmlns="" val="3223778747"/>
                  </a:ext>
                </a:extLst>
              </a:tr>
              <a:tr h="346067">
                <a:tc>
                  <a:txBody>
                    <a:bodyPr/>
                    <a:lstStyle/>
                    <a:p>
                      <a:pPr algn="l">
                        <a:spcAft>
                          <a:spcPts val="600"/>
                        </a:spcAft>
                      </a:pPr>
                      <a:r>
                        <a:rPr lang="it-IT" sz="1600">
                          <a:effectLst/>
                        </a:rPr>
                        <a:t>Project Charter</a:t>
                      </a:r>
                      <a:endParaRPr lang="it-IT" sz="2000">
                        <a:effectLst/>
                        <a:latin typeface="Times New Roman" panose="02020603050405020304" pitchFamily="18" charset="0"/>
                        <a:ea typeface="Times New Roman" panose="02020603050405020304" pitchFamily="18" charset="0"/>
                      </a:endParaRPr>
                    </a:p>
                  </a:txBody>
                  <a:tcPr marL="67586" marR="67586" marT="0" marB="0" anchor="ctr"/>
                </a:tc>
                <a:tc>
                  <a:txBody>
                    <a:bodyPr/>
                    <a:lstStyle/>
                    <a:p>
                      <a:pPr marL="1905" algn="ctr">
                        <a:spcAft>
                          <a:spcPts val="600"/>
                        </a:spcAft>
                      </a:pPr>
                      <a:r>
                        <a:rPr lang="it-IT" sz="1600">
                          <a:effectLst/>
                          <a:sym typeface="Wingdings 2" pitchFamily="2" charset="2"/>
                        </a:rPr>
                        <a:t></a:t>
                      </a:r>
                      <a:endParaRPr lang="it-IT" sz="1600">
                        <a:effectLst/>
                        <a:latin typeface="Times New Roman" panose="02020603050405020304" pitchFamily="18" charset="0"/>
                        <a:ea typeface="Times New Roman" panose="02020603050405020304" pitchFamily="18" charset="0"/>
                      </a:endParaRPr>
                    </a:p>
                  </a:txBody>
                  <a:tcPr marL="67586" marR="67586" marT="0" marB="0" anchor="ctr"/>
                </a:tc>
                <a:tc>
                  <a:txBody>
                    <a:bodyPr/>
                    <a:lstStyle/>
                    <a:p>
                      <a:pPr algn="ctr">
                        <a:spcAft>
                          <a:spcPts val="600"/>
                        </a:spcAft>
                      </a:pPr>
                      <a:r>
                        <a:rPr lang="it-IT" sz="1600">
                          <a:effectLst/>
                        </a:rPr>
                        <a:t> </a:t>
                      </a:r>
                      <a:endParaRPr lang="it-IT" sz="1600">
                        <a:effectLst/>
                        <a:latin typeface="Times New Roman" panose="02020603050405020304" pitchFamily="18" charset="0"/>
                        <a:ea typeface="Times New Roman" panose="02020603050405020304" pitchFamily="18" charset="0"/>
                      </a:endParaRPr>
                    </a:p>
                  </a:txBody>
                  <a:tcPr marL="67586" marR="67586" marT="0" marB="0"/>
                </a:tc>
                <a:tc>
                  <a:txBody>
                    <a:bodyPr/>
                    <a:lstStyle/>
                    <a:p>
                      <a:pPr marL="3175" algn="l">
                        <a:spcAft>
                          <a:spcPts val="600"/>
                        </a:spcAft>
                      </a:pPr>
                      <a:r>
                        <a:rPr lang="it-IT" sz="1600">
                          <a:effectLst/>
                        </a:rPr>
                        <a:t> </a:t>
                      </a:r>
                      <a:endParaRPr lang="it-IT" sz="1600">
                        <a:effectLst/>
                        <a:latin typeface="Times New Roman" panose="02020603050405020304" pitchFamily="18" charset="0"/>
                        <a:ea typeface="Times New Roman" panose="02020603050405020304" pitchFamily="18" charset="0"/>
                      </a:endParaRPr>
                    </a:p>
                  </a:txBody>
                  <a:tcPr marL="67586" marR="67586" marT="0" marB="0" anchor="ctr"/>
                </a:tc>
                <a:extLst>
                  <a:ext uri="{0D108BD9-81ED-4DB2-BD59-A6C34878D82A}">
                    <a16:rowId xmlns:a16="http://schemas.microsoft.com/office/drawing/2014/main" xmlns="" val="2173350164"/>
                  </a:ext>
                </a:extLst>
              </a:tr>
              <a:tr h="346067">
                <a:tc>
                  <a:txBody>
                    <a:bodyPr/>
                    <a:lstStyle/>
                    <a:p>
                      <a:pPr algn="l">
                        <a:spcAft>
                          <a:spcPts val="600"/>
                        </a:spcAft>
                      </a:pPr>
                      <a:r>
                        <a:rPr lang="it-IT" sz="1600" dirty="0">
                          <a:effectLst/>
                        </a:rPr>
                        <a:t>Manuale di progetto </a:t>
                      </a:r>
                      <a:endParaRPr lang="it-IT" sz="2000" dirty="0">
                        <a:effectLst/>
                        <a:latin typeface="Times New Roman" panose="02020603050405020304" pitchFamily="18" charset="0"/>
                        <a:ea typeface="Times New Roman" panose="02020603050405020304" pitchFamily="18" charset="0"/>
                      </a:endParaRPr>
                    </a:p>
                  </a:txBody>
                  <a:tcPr marL="67586" marR="67586" marT="0" marB="0" anchor="b"/>
                </a:tc>
                <a:tc>
                  <a:txBody>
                    <a:bodyPr/>
                    <a:lstStyle/>
                    <a:p>
                      <a:pPr marL="1905" algn="ctr">
                        <a:spcAft>
                          <a:spcPts val="600"/>
                        </a:spcAft>
                      </a:pPr>
                      <a:r>
                        <a:rPr lang="it-IT" sz="1600">
                          <a:effectLst/>
                          <a:sym typeface="Wingdings 2" pitchFamily="2" charset="2"/>
                        </a:rPr>
                        <a:t></a:t>
                      </a:r>
                      <a:endParaRPr lang="it-IT" sz="1600">
                        <a:effectLst/>
                        <a:latin typeface="Times New Roman" panose="02020603050405020304" pitchFamily="18" charset="0"/>
                        <a:ea typeface="Times New Roman" panose="02020603050405020304" pitchFamily="18" charset="0"/>
                      </a:endParaRPr>
                    </a:p>
                  </a:txBody>
                  <a:tcPr marL="67586" marR="67586" marT="0" marB="0" anchor="b"/>
                </a:tc>
                <a:tc>
                  <a:txBody>
                    <a:bodyPr/>
                    <a:lstStyle/>
                    <a:p>
                      <a:pPr algn="l">
                        <a:spcAft>
                          <a:spcPts val="600"/>
                        </a:spcAft>
                      </a:pPr>
                      <a:r>
                        <a:rPr lang="it-IT" sz="1600">
                          <a:effectLst/>
                        </a:rPr>
                        <a:t> </a:t>
                      </a:r>
                      <a:endParaRPr lang="it-IT" sz="1600">
                        <a:effectLst/>
                        <a:latin typeface="Times New Roman" panose="02020603050405020304" pitchFamily="18" charset="0"/>
                        <a:ea typeface="Times New Roman" panose="02020603050405020304" pitchFamily="18" charset="0"/>
                      </a:endParaRPr>
                    </a:p>
                  </a:txBody>
                  <a:tcPr marL="67586" marR="67586" marT="0" marB="0" anchor="b"/>
                </a:tc>
                <a:tc>
                  <a:txBody>
                    <a:bodyPr/>
                    <a:lstStyle/>
                    <a:p>
                      <a:pPr marL="3175" algn="l">
                        <a:spcAft>
                          <a:spcPts val="600"/>
                        </a:spcAft>
                      </a:pPr>
                      <a:r>
                        <a:rPr lang="it-IT" sz="1600">
                          <a:effectLst/>
                        </a:rPr>
                        <a:t> </a:t>
                      </a:r>
                      <a:endParaRPr lang="it-IT" sz="1600">
                        <a:effectLst/>
                        <a:latin typeface="Times New Roman" panose="02020603050405020304" pitchFamily="18" charset="0"/>
                        <a:ea typeface="Times New Roman" panose="02020603050405020304" pitchFamily="18" charset="0"/>
                      </a:endParaRPr>
                    </a:p>
                  </a:txBody>
                  <a:tcPr marL="67586" marR="67586" marT="0" marB="0" anchor="b"/>
                </a:tc>
                <a:extLst>
                  <a:ext uri="{0D108BD9-81ED-4DB2-BD59-A6C34878D82A}">
                    <a16:rowId xmlns:a16="http://schemas.microsoft.com/office/drawing/2014/main" xmlns="" val="2320838092"/>
                  </a:ext>
                </a:extLst>
              </a:tr>
              <a:tr h="346067">
                <a:tc>
                  <a:txBody>
                    <a:bodyPr/>
                    <a:lstStyle/>
                    <a:p>
                      <a:pPr algn="l">
                        <a:spcAft>
                          <a:spcPts val="600"/>
                        </a:spcAft>
                      </a:pPr>
                      <a:r>
                        <a:rPr lang="it-IT" sz="1600">
                          <a:effectLst/>
                        </a:rPr>
                        <a:t>Matrice degli Stakeholder</a:t>
                      </a:r>
                      <a:endParaRPr lang="it-IT" sz="2000">
                        <a:effectLst/>
                        <a:latin typeface="Times New Roman" panose="02020603050405020304" pitchFamily="18" charset="0"/>
                        <a:ea typeface="Times New Roman" panose="02020603050405020304" pitchFamily="18" charset="0"/>
                      </a:endParaRPr>
                    </a:p>
                  </a:txBody>
                  <a:tcPr marL="67586" marR="67586" marT="0" marB="0" anchor="b"/>
                </a:tc>
                <a:tc>
                  <a:txBody>
                    <a:bodyPr/>
                    <a:lstStyle/>
                    <a:p>
                      <a:pPr marL="1905" algn="ctr">
                        <a:spcAft>
                          <a:spcPts val="600"/>
                        </a:spcAft>
                      </a:pPr>
                      <a:r>
                        <a:rPr lang="it-IT" sz="1600">
                          <a:effectLst/>
                        </a:rPr>
                        <a:t> </a:t>
                      </a:r>
                      <a:endParaRPr lang="it-IT" sz="1600">
                        <a:effectLst/>
                        <a:latin typeface="Times New Roman" panose="02020603050405020304" pitchFamily="18" charset="0"/>
                        <a:ea typeface="Times New Roman" panose="02020603050405020304" pitchFamily="18" charset="0"/>
                      </a:endParaRPr>
                    </a:p>
                  </a:txBody>
                  <a:tcPr marL="67586" marR="67586" marT="0" marB="0" anchor="b"/>
                </a:tc>
                <a:tc>
                  <a:txBody>
                    <a:bodyPr/>
                    <a:lstStyle/>
                    <a:p>
                      <a:pPr algn="l">
                        <a:spcAft>
                          <a:spcPts val="600"/>
                        </a:spcAft>
                      </a:pPr>
                      <a:r>
                        <a:rPr lang="it-IT" sz="1600">
                          <a:effectLst/>
                        </a:rPr>
                        <a:t> </a:t>
                      </a:r>
                      <a:endParaRPr lang="it-IT" sz="1600">
                        <a:effectLst/>
                        <a:latin typeface="Times New Roman" panose="02020603050405020304" pitchFamily="18" charset="0"/>
                        <a:ea typeface="Times New Roman" panose="02020603050405020304" pitchFamily="18" charset="0"/>
                      </a:endParaRPr>
                    </a:p>
                  </a:txBody>
                  <a:tcPr marL="67586" marR="67586" marT="0" marB="0" anchor="b"/>
                </a:tc>
                <a:tc>
                  <a:txBody>
                    <a:bodyPr/>
                    <a:lstStyle/>
                    <a:p>
                      <a:pPr marL="3175" algn="l">
                        <a:spcAft>
                          <a:spcPts val="600"/>
                        </a:spcAft>
                      </a:pPr>
                      <a:r>
                        <a:rPr lang="it-IT" sz="1600">
                          <a:effectLst/>
                        </a:rPr>
                        <a:t> </a:t>
                      </a:r>
                      <a:endParaRPr lang="it-IT" sz="1600">
                        <a:effectLst/>
                        <a:latin typeface="Times New Roman" panose="02020603050405020304" pitchFamily="18" charset="0"/>
                        <a:ea typeface="Times New Roman" panose="02020603050405020304" pitchFamily="18" charset="0"/>
                      </a:endParaRPr>
                    </a:p>
                  </a:txBody>
                  <a:tcPr marL="67586" marR="67586" marT="0" marB="0" anchor="b"/>
                </a:tc>
                <a:extLst>
                  <a:ext uri="{0D108BD9-81ED-4DB2-BD59-A6C34878D82A}">
                    <a16:rowId xmlns:a16="http://schemas.microsoft.com/office/drawing/2014/main" xmlns="" val="3924646454"/>
                  </a:ext>
                </a:extLst>
              </a:tr>
              <a:tr h="346067">
                <a:tc>
                  <a:txBody>
                    <a:bodyPr/>
                    <a:lstStyle/>
                    <a:p>
                      <a:pPr algn="l">
                        <a:spcAft>
                          <a:spcPts val="600"/>
                        </a:spcAft>
                      </a:pPr>
                      <a:r>
                        <a:rPr lang="it-IT" sz="1600">
                          <a:effectLst/>
                        </a:rPr>
                        <a:t>Piano di lavoro del progetto</a:t>
                      </a:r>
                      <a:endParaRPr lang="it-IT" sz="2000">
                        <a:effectLst/>
                        <a:latin typeface="Times New Roman" panose="02020603050405020304" pitchFamily="18" charset="0"/>
                        <a:ea typeface="Times New Roman" panose="02020603050405020304" pitchFamily="18" charset="0"/>
                      </a:endParaRPr>
                    </a:p>
                  </a:txBody>
                  <a:tcPr marL="67586" marR="67586" marT="0" marB="0" anchor="b"/>
                </a:tc>
                <a:tc>
                  <a:txBody>
                    <a:bodyPr/>
                    <a:lstStyle/>
                    <a:p>
                      <a:pPr marL="1905" algn="l">
                        <a:spcAft>
                          <a:spcPts val="600"/>
                        </a:spcAft>
                      </a:pPr>
                      <a:r>
                        <a:rPr lang="it-IT" sz="1600">
                          <a:effectLst/>
                        </a:rPr>
                        <a:t> </a:t>
                      </a:r>
                      <a:endParaRPr lang="it-IT" sz="1600">
                        <a:effectLst/>
                        <a:latin typeface="Times New Roman" panose="02020603050405020304" pitchFamily="18" charset="0"/>
                        <a:ea typeface="Times New Roman" panose="02020603050405020304" pitchFamily="18" charset="0"/>
                      </a:endParaRPr>
                    </a:p>
                  </a:txBody>
                  <a:tcPr marL="67586" marR="67586" marT="0" marB="0" anchor="b"/>
                </a:tc>
                <a:tc>
                  <a:txBody>
                    <a:bodyPr/>
                    <a:lstStyle/>
                    <a:p>
                      <a:pPr algn="l">
                        <a:spcAft>
                          <a:spcPts val="600"/>
                        </a:spcAft>
                      </a:pPr>
                      <a:r>
                        <a:rPr lang="it-IT" sz="1200">
                          <a:effectLst/>
                        </a:rPr>
                        <a:t> </a:t>
                      </a:r>
                      <a:endParaRPr lang="it-IT" sz="1600">
                        <a:effectLst/>
                        <a:latin typeface="Times New Roman" panose="02020603050405020304" pitchFamily="18" charset="0"/>
                        <a:ea typeface="Times New Roman" panose="02020603050405020304" pitchFamily="18" charset="0"/>
                      </a:endParaRPr>
                    </a:p>
                  </a:txBody>
                  <a:tcPr marL="67586" marR="67586" marT="0" marB="0" anchor="b"/>
                </a:tc>
                <a:tc>
                  <a:txBody>
                    <a:bodyPr/>
                    <a:lstStyle/>
                    <a:p>
                      <a:pPr marL="3175" algn="l">
                        <a:spcAft>
                          <a:spcPts val="600"/>
                        </a:spcAft>
                      </a:pPr>
                      <a:r>
                        <a:rPr lang="it-IT" sz="1600">
                          <a:effectLst/>
                        </a:rPr>
                        <a:t> </a:t>
                      </a:r>
                      <a:endParaRPr lang="it-IT" sz="1600">
                        <a:effectLst/>
                        <a:latin typeface="Times New Roman" panose="02020603050405020304" pitchFamily="18" charset="0"/>
                        <a:ea typeface="Times New Roman" panose="02020603050405020304" pitchFamily="18" charset="0"/>
                      </a:endParaRPr>
                    </a:p>
                  </a:txBody>
                  <a:tcPr marL="67586" marR="67586" marT="0" marB="0" anchor="b"/>
                </a:tc>
                <a:extLst>
                  <a:ext uri="{0D108BD9-81ED-4DB2-BD59-A6C34878D82A}">
                    <a16:rowId xmlns:a16="http://schemas.microsoft.com/office/drawing/2014/main" xmlns="" val="4185143192"/>
                  </a:ext>
                </a:extLst>
              </a:tr>
              <a:tr h="346067">
                <a:tc>
                  <a:txBody>
                    <a:bodyPr/>
                    <a:lstStyle/>
                    <a:p>
                      <a:pPr algn="l">
                        <a:spcAft>
                          <a:spcPts val="600"/>
                        </a:spcAft>
                      </a:pPr>
                      <a:r>
                        <a:rPr lang="it-IT" sz="1600">
                          <a:effectLst/>
                        </a:rPr>
                        <a:t>Piano di transizione</a:t>
                      </a:r>
                      <a:endParaRPr lang="it-IT" sz="2000">
                        <a:effectLst/>
                        <a:latin typeface="Times New Roman" panose="02020603050405020304" pitchFamily="18" charset="0"/>
                        <a:ea typeface="Times New Roman" panose="02020603050405020304" pitchFamily="18" charset="0"/>
                      </a:endParaRPr>
                    </a:p>
                  </a:txBody>
                  <a:tcPr marL="67586" marR="67586" marT="0" marB="0" anchor="b"/>
                </a:tc>
                <a:tc>
                  <a:txBody>
                    <a:bodyPr/>
                    <a:lstStyle/>
                    <a:p>
                      <a:pPr marL="1905" algn="l">
                        <a:spcAft>
                          <a:spcPts val="600"/>
                        </a:spcAft>
                      </a:pPr>
                      <a:r>
                        <a:rPr lang="it-IT" sz="1600">
                          <a:effectLst/>
                        </a:rPr>
                        <a:t> </a:t>
                      </a:r>
                      <a:endParaRPr lang="it-IT" sz="1600">
                        <a:effectLst/>
                        <a:latin typeface="Times New Roman" panose="02020603050405020304" pitchFamily="18" charset="0"/>
                        <a:ea typeface="Times New Roman" panose="02020603050405020304" pitchFamily="18" charset="0"/>
                      </a:endParaRPr>
                    </a:p>
                  </a:txBody>
                  <a:tcPr marL="67586" marR="67586" marT="0" marB="0" anchor="b"/>
                </a:tc>
                <a:tc>
                  <a:txBody>
                    <a:bodyPr/>
                    <a:lstStyle/>
                    <a:p>
                      <a:pPr algn="l">
                        <a:spcAft>
                          <a:spcPts val="600"/>
                        </a:spcAft>
                      </a:pPr>
                      <a:r>
                        <a:rPr lang="it-IT" sz="1200">
                          <a:effectLst/>
                        </a:rPr>
                        <a:t> </a:t>
                      </a:r>
                      <a:endParaRPr lang="it-IT" sz="1600">
                        <a:effectLst/>
                        <a:latin typeface="Times New Roman" panose="02020603050405020304" pitchFamily="18" charset="0"/>
                        <a:ea typeface="Times New Roman" panose="02020603050405020304" pitchFamily="18" charset="0"/>
                      </a:endParaRPr>
                    </a:p>
                  </a:txBody>
                  <a:tcPr marL="67586" marR="67586" marT="0" marB="0" anchor="b"/>
                </a:tc>
                <a:tc>
                  <a:txBody>
                    <a:bodyPr/>
                    <a:lstStyle/>
                    <a:p>
                      <a:pPr marL="3175" algn="l">
                        <a:spcAft>
                          <a:spcPts val="600"/>
                        </a:spcAft>
                      </a:pPr>
                      <a:r>
                        <a:rPr lang="it-IT" sz="1600">
                          <a:effectLst/>
                        </a:rPr>
                        <a:t> </a:t>
                      </a:r>
                      <a:endParaRPr lang="it-IT" sz="1600">
                        <a:effectLst/>
                        <a:latin typeface="Times New Roman" panose="02020603050405020304" pitchFamily="18" charset="0"/>
                        <a:ea typeface="Times New Roman" panose="02020603050405020304" pitchFamily="18" charset="0"/>
                      </a:endParaRPr>
                    </a:p>
                  </a:txBody>
                  <a:tcPr marL="67586" marR="67586" marT="0" marB="0" anchor="b"/>
                </a:tc>
                <a:extLst>
                  <a:ext uri="{0D108BD9-81ED-4DB2-BD59-A6C34878D82A}">
                    <a16:rowId xmlns:a16="http://schemas.microsoft.com/office/drawing/2014/main" xmlns="" val="3676421760"/>
                  </a:ext>
                </a:extLst>
              </a:tr>
              <a:tr h="346067">
                <a:tc>
                  <a:txBody>
                    <a:bodyPr/>
                    <a:lstStyle/>
                    <a:p>
                      <a:pPr algn="l">
                        <a:spcAft>
                          <a:spcPts val="600"/>
                        </a:spcAft>
                      </a:pPr>
                      <a:r>
                        <a:rPr lang="it-IT" sz="1600" dirty="0">
                          <a:effectLst/>
                        </a:rPr>
                        <a:t>Altro…</a:t>
                      </a:r>
                      <a:endParaRPr lang="it-IT" sz="2000" dirty="0">
                        <a:effectLst/>
                        <a:latin typeface="Times New Roman" panose="02020603050405020304" pitchFamily="18" charset="0"/>
                        <a:ea typeface="Times New Roman" panose="02020603050405020304" pitchFamily="18" charset="0"/>
                      </a:endParaRPr>
                    </a:p>
                  </a:txBody>
                  <a:tcPr marL="67586" marR="67586" marT="0" marB="0" anchor="b"/>
                </a:tc>
                <a:tc>
                  <a:txBody>
                    <a:bodyPr/>
                    <a:lstStyle/>
                    <a:p>
                      <a:pPr marL="1905" algn="l">
                        <a:spcAft>
                          <a:spcPts val="600"/>
                        </a:spcAft>
                      </a:pPr>
                      <a:r>
                        <a:rPr lang="it-IT" sz="1600">
                          <a:effectLst/>
                        </a:rPr>
                        <a:t> </a:t>
                      </a:r>
                      <a:endParaRPr lang="it-IT" sz="1600">
                        <a:effectLst/>
                        <a:latin typeface="Times New Roman" panose="02020603050405020304" pitchFamily="18" charset="0"/>
                        <a:ea typeface="Times New Roman" panose="02020603050405020304" pitchFamily="18" charset="0"/>
                      </a:endParaRPr>
                    </a:p>
                  </a:txBody>
                  <a:tcPr marL="67586" marR="67586" marT="0" marB="0" anchor="b"/>
                </a:tc>
                <a:tc>
                  <a:txBody>
                    <a:bodyPr/>
                    <a:lstStyle/>
                    <a:p>
                      <a:pPr algn="l">
                        <a:spcAft>
                          <a:spcPts val="600"/>
                        </a:spcAft>
                      </a:pPr>
                      <a:r>
                        <a:rPr lang="it-IT" sz="1200">
                          <a:effectLst/>
                        </a:rPr>
                        <a:t> </a:t>
                      </a:r>
                      <a:endParaRPr lang="it-IT" sz="1600">
                        <a:effectLst/>
                        <a:latin typeface="Times New Roman" panose="02020603050405020304" pitchFamily="18" charset="0"/>
                        <a:ea typeface="Times New Roman" panose="02020603050405020304" pitchFamily="18" charset="0"/>
                      </a:endParaRPr>
                    </a:p>
                  </a:txBody>
                  <a:tcPr marL="67586" marR="67586" marT="0" marB="0" anchor="b"/>
                </a:tc>
                <a:tc>
                  <a:txBody>
                    <a:bodyPr/>
                    <a:lstStyle/>
                    <a:p>
                      <a:pPr marL="3175" algn="l">
                        <a:spcAft>
                          <a:spcPts val="600"/>
                        </a:spcAft>
                      </a:pPr>
                      <a:r>
                        <a:rPr lang="it-IT" sz="1600" dirty="0">
                          <a:effectLst/>
                        </a:rPr>
                        <a:t> </a:t>
                      </a:r>
                      <a:endParaRPr lang="it-IT" sz="1600" dirty="0">
                        <a:effectLst/>
                        <a:latin typeface="Times New Roman" panose="02020603050405020304" pitchFamily="18" charset="0"/>
                        <a:ea typeface="Times New Roman" panose="02020603050405020304" pitchFamily="18" charset="0"/>
                      </a:endParaRPr>
                    </a:p>
                  </a:txBody>
                  <a:tcPr marL="67586" marR="67586" marT="0" marB="0" anchor="b"/>
                </a:tc>
                <a:extLst>
                  <a:ext uri="{0D108BD9-81ED-4DB2-BD59-A6C34878D82A}">
                    <a16:rowId xmlns:a16="http://schemas.microsoft.com/office/drawing/2014/main" xmlns="" val="1091224891"/>
                  </a:ext>
                </a:extLst>
              </a:tr>
            </a:tbl>
          </a:graphicData>
        </a:graphic>
      </p:graphicFrame>
    </p:spTree>
    <p:extLst>
      <p:ext uri="{BB962C8B-B14F-4D97-AF65-F5344CB8AC3E}">
        <p14:creationId xmlns:p14="http://schemas.microsoft.com/office/powerpoint/2010/main" val="3452907271"/>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F128ED7-124F-A049-BC36-EC3821B50420}"/>
              </a:ext>
            </a:extLst>
          </p:cNvPr>
          <p:cNvSpPr>
            <a:spLocks noGrp="1"/>
          </p:cNvSpPr>
          <p:nvPr>
            <p:ph type="title"/>
          </p:nvPr>
        </p:nvSpPr>
        <p:spPr/>
        <p:txBody>
          <a:bodyPr/>
          <a:lstStyle/>
          <a:p>
            <a:r>
              <a:rPr lang="it-IT" dirty="0"/>
              <a:t>Altri standard</a:t>
            </a:r>
          </a:p>
        </p:txBody>
      </p:sp>
      <p:sp>
        <p:nvSpPr>
          <p:cNvPr id="6" name="Segnaposto numero diapositiva 5">
            <a:extLst>
              <a:ext uri="{FF2B5EF4-FFF2-40B4-BE49-F238E27FC236}">
                <a16:creationId xmlns:a16="http://schemas.microsoft.com/office/drawing/2014/main" xmlns="" id="{D50C604B-2B6A-464A-8C8F-7605C2323CC1}"/>
              </a:ext>
            </a:extLst>
          </p:cNvPr>
          <p:cNvSpPr>
            <a:spLocks noGrp="1"/>
          </p:cNvSpPr>
          <p:nvPr>
            <p:ph type="sldNum" sz="quarter" idx="4"/>
          </p:nvPr>
        </p:nvSpPr>
        <p:spPr/>
        <p:txBody>
          <a:bodyPr/>
          <a:lstStyle/>
          <a:p>
            <a:fld id="{02C7C199-0D0D-7840-A88D-785280B31CF7}" type="slidenum">
              <a:rPr lang="it-IT" smtClean="0"/>
              <a:t>23</a:t>
            </a:fld>
            <a:endParaRPr lang="it-IT"/>
          </a:p>
        </p:txBody>
      </p:sp>
      <p:graphicFrame>
        <p:nvGraphicFramePr>
          <p:cNvPr id="3" name="Tabella 2">
            <a:extLst>
              <a:ext uri="{FF2B5EF4-FFF2-40B4-BE49-F238E27FC236}">
                <a16:creationId xmlns:a16="http://schemas.microsoft.com/office/drawing/2014/main" xmlns="" id="{A10CE1C3-5B36-7D49-9FA0-B8C4FB3C018B}"/>
              </a:ext>
            </a:extLst>
          </p:cNvPr>
          <p:cNvGraphicFramePr>
            <a:graphicFrameLocks noGrp="1"/>
          </p:cNvGraphicFramePr>
          <p:nvPr>
            <p:extLst>
              <p:ext uri="{D42A27DB-BD31-4B8C-83A1-F6EECF244321}">
                <p14:modId xmlns:p14="http://schemas.microsoft.com/office/powerpoint/2010/main" val="3397590424"/>
              </p:ext>
            </p:extLst>
          </p:nvPr>
        </p:nvGraphicFramePr>
        <p:xfrm>
          <a:off x="255328" y="948690"/>
          <a:ext cx="8387686" cy="2832977"/>
        </p:xfrm>
        <a:graphic>
          <a:graphicData uri="http://schemas.openxmlformats.org/drawingml/2006/table">
            <a:tbl>
              <a:tblPr firstRow="1" bandRow="1">
                <a:tableStyleId>{5C22544A-7EE6-4342-B048-85BDC9FD1C3A}</a:tableStyleId>
              </a:tblPr>
              <a:tblGrid>
                <a:gridCol w="5267296">
                  <a:extLst>
                    <a:ext uri="{9D8B030D-6E8A-4147-A177-3AD203B41FA5}">
                      <a16:colId xmlns:a16="http://schemas.microsoft.com/office/drawing/2014/main" xmlns="" val="4121810584"/>
                    </a:ext>
                  </a:extLst>
                </a:gridCol>
                <a:gridCol w="1600200">
                  <a:extLst>
                    <a:ext uri="{9D8B030D-6E8A-4147-A177-3AD203B41FA5}">
                      <a16:colId xmlns:a16="http://schemas.microsoft.com/office/drawing/2014/main" xmlns="" val="963815681"/>
                    </a:ext>
                  </a:extLst>
                </a:gridCol>
                <a:gridCol w="1520190">
                  <a:extLst>
                    <a:ext uri="{9D8B030D-6E8A-4147-A177-3AD203B41FA5}">
                      <a16:colId xmlns:a16="http://schemas.microsoft.com/office/drawing/2014/main" xmlns="" val="1046432275"/>
                    </a:ext>
                  </a:extLst>
                </a:gridCol>
              </a:tblGrid>
              <a:tr h="366962">
                <a:tc>
                  <a:txBody>
                    <a:bodyPr/>
                    <a:lstStyle/>
                    <a:p>
                      <a:r>
                        <a:rPr lang="it-IT" dirty="0"/>
                        <a:t>Standard </a:t>
                      </a:r>
                    </a:p>
                  </a:txBody>
                  <a:tcPr/>
                </a:tc>
                <a:tc>
                  <a:txBody>
                    <a:bodyPr/>
                    <a:lstStyle/>
                    <a:p>
                      <a:pPr algn="ctr"/>
                      <a:r>
                        <a:rPr lang="it-IT" dirty="0"/>
                        <a:t>Applicabile </a:t>
                      </a:r>
                    </a:p>
                  </a:txBody>
                  <a:tcPr/>
                </a:tc>
                <a:tc>
                  <a:txBody>
                    <a:bodyPr/>
                    <a:lstStyle/>
                    <a:p>
                      <a:pPr algn="ctr"/>
                      <a:r>
                        <a:rPr lang="it-IT" dirty="0"/>
                        <a:t>Riferimenti </a:t>
                      </a:r>
                    </a:p>
                  </a:txBody>
                  <a:tcPr/>
                </a:tc>
                <a:extLst>
                  <a:ext uri="{0D108BD9-81ED-4DB2-BD59-A6C34878D82A}">
                    <a16:rowId xmlns:a16="http://schemas.microsoft.com/office/drawing/2014/main" xmlns="" val="2496042832"/>
                  </a:ext>
                </a:extLst>
              </a:tr>
              <a:tr h="36696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dirty="0"/>
                        <a:t>I modelli PM2</a:t>
                      </a:r>
                    </a:p>
                  </a:txBody>
                  <a:tcPr/>
                </a:tc>
                <a:tc>
                  <a:txBody>
                    <a:bodyPr/>
                    <a:lstStyle/>
                    <a:p>
                      <a:pPr marL="285750" indent="-285750" algn="ctr">
                        <a:buFont typeface="Wingdings" pitchFamily="2" charset="2"/>
                        <a:buChar char="ü"/>
                      </a:pPr>
                      <a:r>
                        <a:rPr lang="it-IT" dirty="0"/>
                        <a:t>si</a:t>
                      </a:r>
                    </a:p>
                  </a:txBody>
                  <a:tcPr/>
                </a:tc>
                <a:tc>
                  <a:txBody>
                    <a:bodyPr/>
                    <a:lstStyle/>
                    <a:p>
                      <a:pPr algn="ctr"/>
                      <a:r>
                        <a:rPr lang="it-IT" dirty="0"/>
                        <a:t> data base </a:t>
                      </a:r>
                    </a:p>
                  </a:txBody>
                  <a:tcPr/>
                </a:tc>
                <a:extLst>
                  <a:ext uri="{0D108BD9-81ED-4DB2-BD59-A6C34878D82A}">
                    <a16:rowId xmlns:a16="http://schemas.microsoft.com/office/drawing/2014/main" xmlns="" val="897958441"/>
                  </a:ext>
                </a:extLst>
              </a:tr>
              <a:tr h="36696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dirty="0"/>
                        <a:t>La direttiva sugli appalti pubblici</a:t>
                      </a:r>
                    </a:p>
                  </a:txBody>
                  <a:tcPr/>
                </a:tc>
                <a:tc>
                  <a:txBody>
                    <a:bodyPr/>
                    <a:lstStyle/>
                    <a:p>
                      <a:pPr algn="ctr"/>
                      <a:r>
                        <a:rPr lang="it-IT" dirty="0"/>
                        <a:t>no</a:t>
                      </a:r>
                    </a:p>
                  </a:txBody>
                  <a:tcPr/>
                </a:tc>
                <a:tc>
                  <a:txBody>
                    <a:bodyPr/>
                    <a:lstStyle/>
                    <a:p>
                      <a:pPr algn="ctr"/>
                      <a:r>
                        <a:rPr lang="it-IT" dirty="0"/>
                        <a:t>---</a:t>
                      </a:r>
                    </a:p>
                  </a:txBody>
                  <a:tcPr/>
                </a:tc>
                <a:extLst>
                  <a:ext uri="{0D108BD9-81ED-4DB2-BD59-A6C34878D82A}">
                    <a16:rowId xmlns:a16="http://schemas.microsoft.com/office/drawing/2014/main" xmlns="" val="106535128"/>
                  </a:ext>
                </a:extLst>
              </a:tr>
              <a:tr h="63120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dirty="0" err="1"/>
                        <a:t>MePA</a:t>
                      </a:r>
                      <a:r>
                        <a:rPr lang="it-IT" dirty="0"/>
                        <a:t> (mercato elettronico) </a:t>
                      </a:r>
                      <a:r>
                        <a:rPr lang="it-IT" dirty="0" err="1"/>
                        <a:t>Consip</a:t>
                      </a:r>
                      <a:r>
                        <a:rPr lang="it-IT" dirty="0"/>
                        <a:t> per le PA</a:t>
                      </a:r>
                    </a:p>
                  </a:txBody>
                  <a:tcPr/>
                </a:tc>
                <a:tc>
                  <a:txBody>
                    <a:bodyPr/>
                    <a:lstStyle/>
                    <a:p>
                      <a:pPr algn="ctr"/>
                      <a:r>
                        <a:rPr lang="it-IT" dirty="0"/>
                        <a:t>no</a:t>
                      </a:r>
                    </a:p>
                  </a:txBody>
                  <a:tcPr/>
                </a:tc>
                <a:tc>
                  <a:txBody>
                    <a:bodyPr/>
                    <a:lstStyle/>
                    <a:p>
                      <a:pPr algn="ctr"/>
                      <a:r>
                        <a:rPr lang="it-IT" dirty="0"/>
                        <a:t>---</a:t>
                      </a:r>
                    </a:p>
                  </a:txBody>
                  <a:tcPr/>
                </a:tc>
                <a:extLst>
                  <a:ext uri="{0D108BD9-81ED-4DB2-BD59-A6C34878D82A}">
                    <a16:rowId xmlns:a16="http://schemas.microsoft.com/office/drawing/2014/main" xmlns="" val="1976142289"/>
                  </a:ext>
                </a:extLst>
              </a:tr>
              <a:tr h="36696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dirty="0"/>
                        <a:t>Direttiva sul trattamento dei dati</a:t>
                      </a:r>
                    </a:p>
                  </a:txBody>
                  <a:tcPr/>
                </a:tc>
                <a:tc>
                  <a:txBody>
                    <a:bodyPr/>
                    <a:lstStyle/>
                    <a:p>
                      <a:pPr marL="285750" marR="0" lvl="0" indent="-285750" algn="ctr" defTabSz="457200" rtl="0" eaLnBrk="1" fontAlgn="auto" latinLnBrk="0" hangingPunct="1">
                        <a:lnSpc>
                          <a:spcPct val="100000"/>
                        </a:lnSpc>
                        <a:spcBef>
                          <a:spcPts val="0"/>
                        </a:spcBef>
                        <a:spcAft>
                          <a:spcPts val="0"/>
                        </a:spcAft>
                        <a:buClrTx/>
                        <a:buSzTx/>
                        <a:buFont typeface="Wingdings" pitchFamily="2" charset="2"/>
                        <a:buChar char="ü"/>
                        <a:tabLst/>
                        <a:defRPr/>
                      </a:pPr>
                      <a:r>
                        <a:rPr lang="it-IT" dirty="0"/>
                        <a:t>si</a:t>
                      </a:r>
                    </a:p>
                  </a:txBody>
                  <a:tcPr/>
                </a:tc>
                <a:tc>
                  <a:txBody>
                    <a:bodyPr/>
                    <a:lstStyle/>
                    <a:p>
                      <a:pPr algn="ctr"/>
                      <a:r>
                        <a:rPr lang="it-IT" dirty="0"/>
                        <a:t>---</a:t>
                      </a:r>
                    </a:p>
                  </a:txBody>
                  <a:tcPr/>
                </a:tc>
                <a:extLst>
                  <a:ext uri="{0D108BD9-81ED-4DB2-BD59-A6C34878D82A}">
                    <a16:rowId xmlns:a16="http://schemas.microsoft.com/office/drawing/2014/main" xmlns="" val="1392198486"/>
                  </a:ext>
                </a:extLst>
              </a:tr>
              <a:tr h="36696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dirty="0"/>
                        <a:t>Procedure contratti di servizio</a:t>
                      </a:r>
                    </a:p>
                  </a:txBody>
                  <a:tcPr/>
                </a:tc>
                <a:tc>
                  <a:txBody>
                    <a:bodyPr/>
                    <a:lstStyle/>
                    <a:p>
                      <a:pPr marL="285750" indent="-285750" algn="ctr">
                        <a:buFont typeface="Wingdings" pitchFamily="2" charset="2"/>
                        <a:buChar char="ü"/>
                      </a:pPr>
                      <a:r>
                        <a:rPr lang="it-IT" dirty="0"/>
                        <a:t>si</a:t>
                      </a:r>
                    </a:p>
                  </a:txBody>
                  <a:tcPr/>
                </a:tc>
                <a:tc>
                  <a:txBody>
                    <a:bodyPr/>
                    <a:lstStyle/>
                    <a:p>
                      <a:pPr algn="ctr"/>
                      <a:r>
                        <a:rPr lang="it-IT" dirty="0"/>
                        <a:t>---</a:t>
                      </a:r>
                    </a:p>
                  </a:txBody>
                  <a:tcPr/>
                </a:tc>
                <a:extLst>
                  <a:ext uri="{0D108BD9-81ED-4DB2-BD59-A6C34878D82A}">
                    <a16:rowId xmlns:a16="http://schemas.microsoft.com/office/drawing/2014/main" xmlns="" val="2418992614"/>
                  </a:ext>
                </a:extLst>
              </a:tr>
              <a:tr h="36696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dirty="0"/>
                        <a:t>….</a:t>
                      </a:r>
                    </a:p>
                  </a:txBody>
                  <a:tcPr/>
                </a:tc>
                <a:tc>
                  <a:txBody>
                    <a:bodyPr/>
                    <a:lstStyle/>
                    <a:p>
                      <a:pPr algn="ctr"/>
                      <a:endParaRPr lang="it-IT" dirty="0"/>
                    </a:p>
                  </a:txBody>
                  <a:tcPr/>
                </a:tc>
                <a:tc>
                  <a:txBody>
                    <a:bodyPr/>
                    <a:lstStyle/>
                    <a:p>
                      <a:pPr algn="ctr"/>
                      <a:endParaRPr lang="it-IT" dirty="0"/>
                    </a:p>
                  </a:txBody>
                  <a:tcPr/>
                </a:tc>
                <a:extLst>
                  <a:ext uri="{0D108BD9-81ED-4DB2-BD59-A6C34878D82A}">
                    <a16:rowId xmlns:a16="http://schemas.microsoft.com/office/drawing/2014/main" xmlns="" val="1147951105"/>
                  </a:ext>
                </a:extLst>
              </a:tr>
            </a:tbl>
          </a:graphicData>
        </a:graphic>
      </p:graphicFrame>
    </p:spTree>
    <p:extLst>
      <p:ext uri="{BB962C8B-B14F-4D97-AF65-F5344CB8AC3E}">
        <p14:creationId xmlns:p14="http://schemas.microsoft.com/office/powerpoint/2010/main" val="297883316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F128ED7-124F-A049-BC36-EC3821B50420}"/>
              </a:ext>
            </a:extLst>
          </p:cNvPr>
          <p:cNvSpPr>
            <a:spLocks noGrp="1"/>
          </p:cNvSpPr>
          <p:nvPr>
            <p:ph type="title"/>
          </p:nvPr>
        </p:nvSpPr>
        <p:spPr>
          <a:xfrm>
            <a:off x="413414" y="177838"/>
            <a:ext cx="8229600" cy="400110"/>
          </a:xfrm>
        </p:spPr>
        <p:txBody>
          <a:bodyPr/>
          <a:lstStyle/>
          <a:p>
            <a:r>
              <a:rPr lang="it-IT" dirty="0"/>
              <a:t>Regole specifiche di gestione del progetto</a:t>
            </a:r>
          </a:p>
        </p:txBody>
      </p:sp>
      <p:sp>
        <p:nvSpPr>
          <p:cNvPr id="4" name="Segnaposto testo 3">
            <a:extLst>
              <a:ext uri="{FF2B5EF4-FFF2-40B4-BE49-F238E27FC236}">
                <a16:creationId xmlns:a16="http://schemas.microsoft.com/office/drawing/2014/main" xmlns="" id="{74112BEA-FA73-A742-915D-AC9A9B77D329}"/>
              </a:ext>
            </a:extLst>
          </p:cNvPr>
          <p:cNvSpPr>
            <a:spLocks noGrp="1"/>
          </p:cNvSpPr>
          <p:nvPr>
            <p:ph type="body" sz="quarter" idx="14"/>
          </p:nvPr>
        </p:nvSpPr>
        <p:spPr>
          <a:xfrm>
            <a:off x="457201" y="872113"/>
            <a:ext cx="8229599" cy="3600986"/>
          </a:xfrm>
        </p:spPr>
        <p:txBody>
          <a:bodyPr/>
          <a:lstStyle/>
          <a:p>
            <a:r>
              <a:rPr lang="it-IT" i="1" dirty="0"/>
              <a:t>Stabilire una piacevole serie di "regole di condotta" che facilitino la migliore gestione ed esecuzione del progetto. Ad esempio:</a:t>
            </a:r>
            <a:endParaRPr lang="it-IT" sz="2800" dirty="0"/>
          </a:p>
          <a:p>
            <a:pPr lvl="2"/>
            <a:r>
              <a:rPr lang="it-IT" i="1" dirty="0"/>
              <a:t>interazioni tra stakeholder / team, comunicazione, riunioni, collaborazione, appaltatori, ecc., </a:t>
            </a:r>
          </a:p>
          <a:p>
            <a:pPr lvl="2"/>
            <a:r>
              <a:rPr lang="it-IT" i="1" dirty="0"/>
              <a:t>piano di comunicazione, </a:t>
            </a:r>
          </a:p>
          <a:p>
            <a:pPr lvl="2"/>
            <a:r>
              <a:rPr lang="it-IT" i="1" dirty="0"/>
              <a:t>modelli di riunione e di reporting</a:t>
            </a:r>
            <a:endParaRPr lang="it-IT" sz="2800" dirty="0"/>
          </a:p>
          <a:p>
            <a:r>
              <a:rPr lang="it-IT" i="1" dirty="0"/>
              <a:t>possono derivare direttamente da:</a:t>
            </a:r>
          </a:p>
          <a:p>
            <a:pPr lvl="2"/>
            <a:r>
              <a:rPr lang="it-IT" i="1" dirty="0"/>
              <a:t>fattori critici di successo del progetto, </a:t>
            </a:r>
          </a:p>
          <a:p>
            <a:pPr lvl="2"/>
            <a:r>
              <a:rPr lang="it-IT" i="1" dirty="0"/>
              <a:t>obiettivi di gestione del progetto</a:t>
            </a:r>
          </a:p>
          <a:p>
            <a:pPr lvl="2"/>
            <a:r>
              <a:rPr lang="it-IT" i="1" dirty="0"/>
              <a:t>Lezioni apprese</a:t>
            </a:r>
          </a:p>
        </p:txBody>
      </p:sp>
      <p:sp>
        <p:nvSpPr>
          <p:cNvPr id="6" name="Segnaposto numero diapositiva 5">
            <a:extLst>
              <a:ext uri="{FF2B5EF4-FFF2-40B4-BE49-F238E27FC236}">
                <a16:creationId xmlns:a16="http://schemas.microsoft.com/office/drawing/2014/main" xmlns="" id="{D50C604B-2B6A-464A-8C8F-7605C2323CC1}"/>
              </a:ext>
            </a:extLst>
          </p:cNvPr>
          <p:cNvSpPr>
            <a:spLocks noGrp="1"/>
          </p:cNvSpPr>
          <p:nvPr>
            <p:ph type="sldNum" sz="quarter" idx="4"/>
          </p:nvPr>
        </p:nvSpPr>
        <p:spPr/>
        <p:txBody>
          <a:bodyPr/>
          <a:lstStyle/>
          <a:p>
            <a:fld id="{02C7C199-0D0D-7840-A88D-785280B31CF7}" type="slidenum">
              <a:rPr lang="it-IT" smtClean="0"/>
              <a:t>24</a:t>
            </a:fld>
            <a:endParaRPr lang="it-IT"/>
          </a:p>
        </p:txBody>
      </p:sp>
    </p:spTree>
    <p:extLst>
      <p:ext uri="{BB962C8B-B14F-4D97-AF65-F5344CB8AC3E}">
        <p14:creationId xmlns:p14="http://schemas.microsoft.com/office/powerpoint/2010/main" val="411587940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20CB082C-F314-1A4B-A125-5A26AE02237C}"/>
              </a:ext>
            </a:extLst>
          </p:cNvPr>
          <p:cNvSpPr>
            <a:spLocks noGrp="1"/>
          </p:cNvSpPr>
          <p:nvPr>
            <p:ph type="title"/>
          </p:nvPr>
        </p:nvSpPr>
        <p:spPr/>
        <p:txBody>
          <a:bodyPr/>
          <a:lstStyle/>
          <a:p>
            <a:r>
              <a:rPr lang="it-IT" dirty="0"/>
              <a:t>Questionario sugli standard e sulle </a:t>
            </a:r>
            <a:r>
              <a:rPr lang="it-IT" dirty="0">
                <a:solidFill>
                  <a:schemeClr val="bg1"/>
                </a:solidFill>
                <a:hlinkClick r:id="rId2">
                  <a:extLst>
                    <a:ext uri="{A12FA001-AC4F-418D-AE19-62706E023703}">
                      <ahyp:hlinkClr xmlns:ahyp="http://schemas.microsoft.com/office/drawing/2018/hyperlinkcolor" xmlns="" val="tx"/>
                    </a:ext>
                  </a:extLst>
                </a:hlinkClick>
              </a:rPr>
              <a:t>link</a:t>
            </a:r>
            <a:endParaRPr lang="it-IT" dirty="0">
              <a:solidFill>
                <a:schemeClr val="bg1"/>
              </a:solidFill>
            </a:endParaRPr>
          </a:p>
        </p:txBody>
      </p:sp>
      <p:sp>
        <p:nvSpPr>
          <p:cNvPr id="4" name="Segnaposto testo 3">
            <a:extLst>
              <a:ext uri="{FF2B5EF4-FFF2-40B4-BE49-F238E27FC236}">
                <a16:creationId xmlns:a16="http://schemas.microsoft.com/office/drawing/2014/main" xmlns="" id="{2EFB72E0-41DC-1E4E-BD12-F31527B6A491}"/>
              </a:ext>
            </a:extLst>
          </p:cNvPr>
          <p:cNvSpPr>
            <a:spLocks noGrp="1"/>
          </p:cNvSpPr>
          <p:nvPr>
            <p:ph type="body" sz="quarter" idx="14"/>
          </p:nvPr>
        </p:nvSpPr>
        <p:spPr>
          <a:xfrm>
            <a:off x="413414" y="933868"/>
            <a:ext cx="8229599" cy="4339650"/>
          </a:xfrm>
        </p:spPr>
        <p:txBody>
          <a:bodyPr/>
          <a:lstStyle/>
          <a:p>
            <a:r>
              <a:rPr lang="it-IT" dirty="0"/>
              <a:t>Ritenete utile avere un data base degli standard da utilizzare per i progetti?</a:t>
            </a:r>
          </a:p>
          <a:p>
            <a:r>
              <a:rPr lang="it-IT" dirty="0"/>
              <a:t>Ritenete utile avere una liea guida e/o un supporto per l’individuazione degli standard?</a:t>
            </a:r>
          </a:p>
          <a:p>
            <a:r>
              <a:rPr lang="it-IT" dirty="0"/>
              <a:t>Ritenete utile avere una serie di format predisposti per:</a:t>
            </a:r>
          </a:p>
          <a:p>
            <a:pPr lvl="2"/>
            <a:r>
              <a:rPr lang="it-IT" dirty="0"/>
              <a:t>Presentazioni istituzionali</a:t>
            </a:r>
          </a:p>
          <a:p>
            <a:pPr lvl="2"/>
            <a:r>
              <a:rPr lang="it-IT" dirty="0"/>
              <a:t>Raccolte firme per gli eventi</a:t>
            </a:r>
          </a:p>
          <a:p>
            <a:pPr lvl="2"/>
            <a:r>
              <a:rPr lang="it-IT" dirty="0"/>
              <a:t>Brochure per progetti</a:t>
            </a:r>
          </a:p>
          <a:p>
            <a:pPr lvl="2"/>
            <a:r>
              <a:rPr lang="it-IT" dirty="0"/>
              <a:t>Piani di comunicazione</a:t>
            </a:r>
          </a:p>
          <a:p>
            <a:pPr lvl="2"/>
            <a:r>
              <a:rPr lang="it-IT" dirty="0"/>
              <a:t>Agenda e Minute per meeting di progetto</a:t>
            </a:r>
          </a:p>
          <a:p>
            <a:pPr lvl="2"/>
            <a:endParaRPr lang="it-IT" dirty="0"/>
          </a:p>
          <a:p>
            <a:pPr lvl="2"/>
            <a:endParaRPr lang="it-IT" dirty="0"/>
          </a:p>
        </p:txBody>
      </p:sp>
      <p:sp>
        <p:nvSpPr>
          <p:cNvPr id="6" name="Segnaposto numero diapositiva 5">
            <a:extLst>
              <a:ext uri="{FF2B5EF4-FFF2-40B4-BE49-F238E27FC236}">
                <a16:creationId xmlns:a16="http://schemas.microsoft.com/office/drawing/2014/main" xmlns="" id="{DC3A71B9-E60C-4349-87F6-C142F444227D}"/>
              </a:ext>
            </a:extLst>
          </p:cNvPr>
          <p:cNvSpPr>
            <a:spLocks noGrp="1"/>
          </p:cNvSpPr>
          <p:nvPr>
            <p:ph type="sldNum" sz="quarter" idx="4"/>
          </p:nvPr>
        </p:nvSpPr>
        <p:spPr/>
        <p:txBody>
          <a:bodyPr/>
          <a:lstStyle/>
          <a:p>
            <a:fld id="{02C7C199-0D0D-7840-A88D-785280B31CF7}" type="slidenum">
              <a:rPr lang="it-IT" smtClean="0"/>
              <a:t>25</a:t>
            </a:fld>
            <a:endParaRPr lang="it-IT"/>
          </a:p>
        </p:txBody>
      </p:sp>
    </p:spTree>
    <p:extLst>
      <p:ext uri="{BB962C8B-B14F-4D97-AF65-F5344CB8AC3E}">
        <p14:creationId xmlns:p14="http://schemas.microsoft.com/office/powerpoint/2010/main" val="2453395462"/>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F128ED7-124F-A049-BC36-EC3821B50420}"/>
              </a:ext>
            </a:extLst>
          </p:cNvPr>
          <p:cNvSpPr>
            <a:spLocks noGrp="1"/>
          </p:cNvSpPr>
          <p:nvPr>
            <p:ph type="title"/>
          </p:nvPr>
        </p:nvSpPr>
        <p:spPr>
          <a:xfrm>
            <a:off x="413414" y="177838"/>
            <a:ext cx="8229600" cy="400110"/>
          </a:xfrm>
        </p:spPr>
        <p:txBody>
          <a:bodyPr/>
          <a:lstStyle/>
          <a:p>
            <a:r>
              <a:rPr lang="it-IT" dirty="0"/>
              <a:t>Risoluzione dei conflitti e delle escalation</a:t>
            </a:r>
          </a:p>
        </p:txBody>
      </p:sp>
      <p:sp>
        <p:nvSpPr>
          <p:cNvPr id="4" name="Segnaposto testo 3">
            <a:extLst>
              <a:ext uri="{FF2B5EF4-FFF2-40B4-BE49-F238E27FC236}">
                <a16:creationId xmlns:a16="http://schemas.microsoft.com/office/drawing/2014/main" xmlns="" id="{74112BEA-FA73-A742-915D-AC9A9B77D329}"/>
              </a:ext>
            </a:extLst>
          </p:cNvPr>
          <p:cNvSpPr>
            <a:spLocks noGrp="1"/>
          </p:cNvSpPr>
          <p:nvPr>
            <p:ph type="body" sz="quarter" idx="14"/>
          </p:nvPr>
        </p:nvSpPr>
        <p:spPr>
          <a:xfrm>
            <a:off x="413414" y="749398"/>
            <a:ext cx="8229599" cy="3847207"/>
          </a:xfrm>
        </p:spPr>
        <p:txBody>
          <a:bodyPr/>
          <a:lstStyle/>
          <a:p>
            <a:r>
              <a:rPr lang="it-IT" i="1" dirty="0"/>
              <a:t>Al momento del conflitto, il team può risolverlo efficacemente o farlo degenerare.</a:t>
            </a:r>
            <a:endParaRPr lang="it-IT" sz="2800" dirty="0"/>
          </a:p>
          <a:p>
            <a:r>
              <a:rPr lang="it-IT" i="1" dirty="0"/>
              <a:t>In genere, il conflitto può sorgere in uno dei livelli seguenti:</a:t>
            </a:r>
            <a:endParaRPr lang="it-IT" sz="2800" dirty="0"/>
          </a:p>
          <a:p>
            <a:pPr lvl="2"/>
            <a:r>
              <a:rPr lang="it-IT" i="1" dirty="0"/>
              <a:t>All'interno del team di progetto;</a:t>
            </a:r>
            <a:endParaRPr lang="it-IT" sz="2800" dirty="0"/>
          </a:p>
          <a:p>
            <a:pPr lvl="2"/>
            <a:r>
              <a:rPr lang="it-IT" i="1" dirty="0"/>
              <a:t>All'interno di un dominio specifico (ad es. La comunità IT);</a:t>
            </a:r>
            <a:endParaRPr lang="it-IT" sz="2800" dirty="0"/>
          </a:p>
          <a:p>
            <a:pPr lvl="2"/>
            <a:r>
              <a:rPr lang="it-IT" i="1" dirty="0"/>
              <a:t>Con il cliente / richiedente o la comunità di utenti;</a:t>
            </a:r>
            <a:endParaRPr lang="it-IT" sz="2800" dirty="0"/>
          </a:p>
          <a:p>
            <a:pPr lvl="2"/>
            <a:r>
              <a:rPr lang="it-IT" i="1" dirty="0"/>
              <a:t>Con un appaltatore</a:t>
            </a:r>
            <a:endParaRPr lang="it-IT" sz="2800" dirty="0"/>
          </a:p>
          <a:p>
            <a:r>
              <a:rPr lang="it-IT" dirty="0"/>
              <a:t>Sono considerati problemi critici e possono essere sollevati da qualsiasi parte interessata del progetto. Se necessario, i conflitti vengono discussi nelle riunioni settimanali sullo stato del progetto o, se necessario, inoltrate al comitato direttivo del progetto (CPS).</a:t>
            </a:r>
          </a:p>
        </p:txBody>
      </p:sp>
      <p:sp>
        <p:nvSpPr>
          <p:cNvPr id="6" name="Segnaposto numero diapositiva 5">
            <a:extLst>
              <a:ext uri="{FF2B5EF4-FFF2-40B4-BE49-F238E27FC236}">
                <a16:creationId xmlns:a16="http://schemas.microsoft.com/office/drawing/2014/main" xmlns="" id="{D50C604B-2B6A-464A-8C8F-7605C2323CC1}"/>
              </a:ext>
            </a:extLst>
          </p:cNvPr>
          <p:cNvSpPr>
            <a:spLocks noGrp="1"/>
          </p:cNvSpPr>
          <p:nvPr>
            <p:ph type="sldNum" sz="quarter" idx="4"/>
          </p:nvPr>
        </p:nvSpPr>
        <p:spPr/>
        <p:txBody>
          <a:bodyPr/>
          <a:lstStyle/>
          <a:p>
            <a:fld id="{02C7C199-0D0D-7840-A88D-785280B31CF7}" type="slidenum">
              <a:rPr lang="it-IT" smtClean="0"/>
              <a:t>26</a:t>
            </a:fld>
            <a:endParaRPr lang="it-IT"/>
          </a:p>
        </p:txBody>
      </p:sp>
    </p:spTree>
    <p:extLst>
      <p:ext uri="{BB962C8B-B14F-4D97-AF65-F5344CB8AC3E}">
        <p14:creationId xmlns:p14="http://schemas.microsoft.com/office/powerpoint/2010/main" val="1282313956"/>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F128ED7-124F-A049-BC36-EC3821B50420}"/>
              </a:ext>
            </a:extLst>
          </p:cNvPr>
          <p:cNvSpPr>
            <a:spLocks noGrp="1"/>
          </p:cNvSpPr>
          <p:nvPr>
            <p:ph type="title"/>
          </p:nvPr>
        </p:nvSpPr>
        <p:spPr>
          <a:xfrm>
            <a:off x="413414" y="177838"/>
            <a:ext cx="8229600" cy="400110"/>
          </a:xfrm>
        </p:spPr>
        <p:txBody>
          <a:bodyPr/>
          <a:lstStyle/>
          <a:p>
            <a:r>
              <a:rPr lang="it-IT" dirty="0"/>
              <a:t>Risoluzione dei conflitti e delle escalation</a:t>
            </a:r>
          </a:p>
        </p:txBody>
      </p:sp>
      <p:sp>
        <p:nvSpPr>
          <p:cNvPr id="4" name="Segnaposto testo 3">
            <a:extLst>
              <a:ext uri="{FF2B5EF4-FFF2-40B4-BE49-F238E27FC236}">
                <a16:creationId xmlns:a16="http://schemas.microsoft.com/office/drawing/2014/main" xmlns="" id="{74112BEA-FA73-A742-915D-AC9A9B77D329}"/>
              </a:ext>
            </a:extLst>
          </p:cNvPr>
          <p:cNvSpPr>
            <a:spLocks noGrp="1"/>
          </p:cNvSpPr>
          <p:nvPr>
            <p:ph type="body" sz="quarter" idx="14"/>
          </p:nvPr>
        </p:nvSpPr>
        <p:spPr>
          <a:xfrm>
            <a:off x="413414" y="749398"/>
            <a:ext cx="8229599" cy="2999642"/>
          </a:xfrm>
        </p:spPr>
        <p:txBody>
          <a:bodyPr/>
          <a:lstStyle/>
          <a:p>
            <a:r>
              <a:rPr lang="it-IT" dirty="0"/>
              <a:t>Le attività di risoluzione dei conflitti sono registrate nel registro dei problemi, mentre le decisioni di risoluzione dei conflitti possono essere registrate nel registro delle decisioni.</a:t>
            </a:r>
          </a:p>
          <a:p>
            <a:endParaRPr lang="it-IT" dirty="0"/>
          </a:p>
          <a:p>
            <a:endParaRPr lang="it-IT" dirty="0"/>
          </a:p>
          <a:p>
            <a:endParaRPr lang="it-IT" dirty="0"/>
          </a:p>
          <a:p>
            <a:r>
              <a:rPr lang="it-IT" dirty="0"/>
              <a:t>La procedura di escalation per questo progetto è la seguente:</a:t>
            </a:r>
          </a:p>
          <a:p>
            <a:endParaRPr lang="it-IT" dirty="0"/>
          </a:p>
        </p:txBody>
      </p:sp>
      <p:sp>
        <p:nvSpPr>
          <p:cNvPr id="6" name="Segnaposto numero diapositiva 5">
            <a:extLst>
              <a:ext uri="{FF2B5EF4-FFF2-40B4-BE49-F238E27FC236}">
                <a16:creationId xmlns:a16="http://schemas.microsoft.com/office/drawing/2014/main" xmlns="" id="{D50C604B-2B6A-464A-8C8F-7605C2323CC1}"/>
              </a:ext>
            </a:extLst>
          </p:cNvPr>
          <p:cNvSpPr>
            <a:spLocks noGrp="1"/>
          </p:cNvSpPr>
          <p:nvPr>
            <p:ph type="sldNum" sz="quarter" idx="4"/>
          </p:nvPr>
        </p:nvSpPr>
        <p:spPr/>
        <p:txBody>
          <a:bodyPr/>
          <a:lstStyle/>
          <a:p>
            <a:fld id="{02C7C199-0D0D-7840-A88D-785280B31CF7}" type="slidenum">
              <a:rPr lang="it-IT" smtClean="0"/>
              <a:t>27</a:t>
            </a:fld>
            <a:endParaRPr lang="it-IT"/>
          </a:p>
        </p:txBody>
      </p:sp>
      <p:pic>
        <p:nvPicPr>
          <p:cNvPr id="3" name="Immagine 2">
            <a:extLst>
              <a:ext uri="{FF2B5EF4-FFF2-40B4-BE49-F238E27FC236}">
                <a16:creationId xmlns:a16="http://schemas.microsoft.com/office/drawing/2014/main" xmlns="" id="{D28FBF92-3C58-C741-816D-CB7080A24484}"/>
              </a:ext>
            </a:extLst>
          </p:cNvPr>
          <p:cNvPicPr>
            <a:picLocks noChangeAspect="1"/>
          </p:cNvPicPr>
          <p:nvPr/>
        </p:nvPicPr>
        <p:blipFill>
          <a:blip r:embed="rId2"/>
          <a:stretch>
            <a:fillRect/>
          </a:stretch>
        </p:blipFill>
        <p:spPr>
          <a:xfrm>
            <a:off x="5966460" y="1396379"/>
            <a:ext cx="3065780" cy="1439421"/>
          </a:xfrm>
          <a:prstGeom prst="rect">
            <a:avLst/>
          </a:prstGeom>
        </p:spPr>
      </p:pic>
      <p:pic>
        <p:nvPicPr>
          <p:cNvPr id="5" name="Immagine 4">
            <a:extLst>
              <a:ext uri="{FF2B5EF4-FFF2-40B4-BE49-F238E27FC236}">
                <a16:creationId xmlns:a16="http://schemas.microsoft.com/office/drawing/2014/main" xmlns="" id="{E8E67033-F5D9-1F45-A988-A412A5D8DFFF}"/>
              </a:ext>
            </a:extLst>
          </p:cNvPr>
          <p:cNvPicPr>
            <a:picLocks noChangeAspect="1"/>
          </p:cNvPicPr>
          <p:nvPr/>
        </p:nvPicPr>
        <p:blipFill>
          <a:blip r:embed="rId3"/>
          <a:stretch>
            <a:fillRect/>
          </a:stretch>
        </p:blipFill>
        <p:spPr>
          <a:xfrm>
            <a:off x="1182923" y="3217864"/>
            <a:ext cx="5257800" cy="1549400"/>
          </a:xfrm>
          <a:prstGeom prst="rect">
            <a:avLst/>
          </a:prstGeom>
        </p:spPr>
      </p:pic>
    </p:spTree>
    <p:extLst>
      <p:ext uri="{BB962C8B-B14F-4D97-AF65-F5344CB8AC3E}">
        <p14:creationId xmlns:p14="http://schemas.microsoft.com/office/powerpoint/2010/main" val="1976870090"/>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F128ED7-124F-A049-BC36-EC3821B50420}"/>
              </a:ext>
            </a:extLst>
          </p:cNvPr>
          <p:cNvSpPr>
            <a:spLocks noGrp="1"/>
          </p:cNvSpPr>
          <p:nvPr>
            <p:ph type="title"/>
          </p:nvPr>
        </p:nvSpPr>
        <p:spPr/>
        <p:txBody>
          <a:bodyPr/>
          <a:lstStyle/>
          <a:p>
            <a:r>
              <a:rPr lang="it-IT" dirty="0"/>
              <a:t>La procedura di escalation dei problemi</a:t>
            </a:r>
          </a:p>
        </p:txBody>
      </p:sp>
      <p:sp>
        <p:nvSpPr>
          <p:cNvPr id="4" name="Segnaposto testo 3">
            <a:extLst>
              <a:ext uri="{FF2B5EF4-FFF2-40B4-BE49-F238E27FC236}">
                <a16:creationId xmlns:a16="http://schemas.microsoft.com/office/drawing/2014/main" xmlns="" id="{74112BEA-FA73-A742-915D-AC9A9B77D329}"/>
              </a:ext>
            </a:extLst>
          </p:cNvPr>
          <p:cNvSpPr>
            <a:spLocks noGrp="1"/>
          </p:cNvSpPr>
          <p:nvPr>
            <p:ph type="body" sz="quarter" idx="14"/>
          </p:nvPr>
        </p:nvSpPr>
        <p:spPr>
          <a:xfrm>
            <a:off x="413414" y="742295"/>
            <a:ext cx="8616287" cy="4401205"/>
          </a:xfrm>
        </p:spPr>
        <p:txBody>
          <a:bodyPr/>
          <a:lstStyle/>
          <a:p>
            <a:pPr marL="0" lvl="0" indent="0">
              <a:buNone/>
            </a:pPr>
            <a:r>
              <a:rPr lang="it-IT" dirty="0"/>
              <a:t>Le seguenti decisioni possono essere registrate nel registro delle decisioni</a:t>
            </a:r>
          </a:p>
          <a:p>
            <a:pPr lvl="0"/>
            <a:r>
              <a:rPr lang="it-IT" dirty="0"/>
              <a:t>Solo i problemi / le modifiche / i rischi con impatto basso possono essere approvati dal Project Core Team (PCT). In questo caso, il Project Manager (PM) deve essere sempre informato</a:t>
            </a:r>
            <a:endParaRPr lang="it-IT" i="1" dirty="0"/>
          </a:p>
          <a:p>
            <a:pPr lvl="0"/>
            <a:r>
              <a:rPr lang="it-IT" dirty="0"/>
              <a:t>Problemi / modifiche / rischi di impatto medio sono approvati a livello di gestione (Project Manager e Business Manager) durante le riunioni settimanali sullo stato del progetto</a:t>
            </a:r>
            <a:endParaRPr lang="it-IT" i="1" dirty="0"/>
          </a:p>
          <a:p>
            <a:pPr lvl="0"/>
            <a:r>
              <a:rPr lang="it-IT" dirty="0"/>
              <a:t>Problemi / modifiche / rischi con impatto elevato e molto elevato sono approvati dal Project </a:t>
            </a:r>
            <a:r>
              <a:rPr lang="it-IT" dirty="0" err="1"/>
              <a:t>Steering</a:t>
            </a:r>
            <a:r>
              <a:rPr lang="it-IT" dirty="0"/>
              <a:t> </a:t>
            </a:r>
            <a:r>
              <a:rPr lang="it-IT" dirty="0" err="1"/>
              <a:t>Committee</a:t>
            </a:r>
            <a:r>
              <a:rPr lang="it-IT" dirty="0"/>
              <a:t> (PSC). </a:t>
            </a:r>
            <a:endParaRPr lang="it-IT" i="1" dirty="0"/>
          </a:p>
          <a:p>
            <a:pPr lvl="0"/>
            <a:r>
              <a:rPr lang="it-IT" dirty="0"/>
              <a:t>Se pertinente, il comitato direttivo di progetto (CPS) organizza riunioni straordinarie per l'approvazione di azioni correttive relative a questioni urgenti o molto urgenti con impatto o dimensioni considerevoli.</a:t>
            </a:r>
            <a:endParaRPr lang="it-IT" i="1" dirty="0"/>
          </a:p>
          <a:p>
            <a:endParaRPr lang="it-IT" dirty="0"/>
          </a:p>
        </p:txBody>
      </p:sp>
      <p:sp>
        <p:nvSpPr>
          <p:cNvPr id="6" name="Segnaposto numero diapositiva 5">
            <a:extLst>
              <a:ext uri="{FF2B5EF4-FFF2-40B4-BE49-F238E27FC236}">
                <a16:creationId xmlns:a16="http://schemas.microsoft.com/office/drawing/2014/main" xmlns="" id="{D50C604B-2B6A-464A-8C8F-7605C2323CC1}"/>
              </a:ext>
            </a:extLst>
          </p:cNvPr>
          <p:cNvSpPr>
            <a:spLocks noGrp="1"/>
          </p:cNvSpPr>
          <p:nvPr>
            <p:ph type="sldNum" sz="quarter" idx="4"/>
          </p:nvPr>
        </p:nvSpPr>
        <p:spPr/>
        <p:txBody>
          <a:bodyPr/>
          <a:lstStyle/>
          <a:p>
            <a:fld id="{02C7C199-0D0D-7840-A88D-785280B31CF7}" type="slidenum">
              <a:rPr lang="it-IT" smtClean="0"/>
              <a:t>28</a:t>
            </a:fld>
            <a:endParaRPr lang="it-IT"/>
          </a:p>
        </p:txBody>
      </p:sp>
    </p:spTree>
    <p:extLst>
      <p:ext uri="{BB962C8B-B14F-4D97-AF65-F5344CB8AC3E}">
        <p14:creationId xmlns:p14="http://schemas.microsoft.com/office/powerpoint/2010/main" val="1433817246"/>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F128ED7-124F-A049-BC36-EC3821B50420}"/>
              </a:ext>
            </a:extLst>
          </p:cNvPr>
          <p:cNvSpPr>
            <a:spLocks noGrp="1"/>
          </p:cNvSpPr>
          <p:nvPr>
            <p:ph type="title"/>
          </p:nvPr>
        </p:nvSpPr>
        <p:spPr>
          <a:xfrm>
            <a:off x="413414" y="177838"/>
            <a:ext cx="8229600" cy="400110"/>
          </a:xfrm>
        </p:spPr>
        <p:txBody>
          <a:bodyPr/>
          <a:lstStyle/>
          <a:p>
            <a:r>
              <a:rPr lang="it-IT" dirty="0"/>
              <a:t>Gestione dei rischi</a:t>
            </a:r>
          </a:p>
        </p:txBody>
      </p:sp>
      <p:sp>
        <p:nvSpPr>
          <p:cNvPr id="4" name="Segnaposto testo 3">
            <a:extLst>
              <a:ext uri="{FF2B5EF4-FFF2-40B4-BE49-F238E27FC236}">
                <a16:creationId xmlns:a16="http://schemas.microsoft.com/office/drawing/2014/main" xmlns="" id="{74112BEA-FA73-A742-915D-AC9A9B77D329}"/>
              </a:ext>
            </a:extLst>
          </p:cNvPr>
          <p:cNvSpPr>
            <a:spLocks noGrp="1"/>
          </p:cNvSpPr>
          <p:nvPr>
            <p:ph type="body" sz="quarter" idx="14"/>
          </p:nvPr>
        </p:nvSpPr>
        <p:spPr>
          <a:xfrm>
            <a:off x="13364" y="767865"/>
            <a:ext cx="9029700" cy="4081117"/>
          </a:xfrm>
        </p:spPr>
        <p:txBody>
          <a:bodyPr/>
          <a:lstStyle/>
          <a:p>
            <a:pPr lvl="0"/>
            <a:r>
              <a:rPr lang="it-IT" sz="1800" b="1" dirty="0"/>
              <a:t>Identificazione dei rischi: </a:t>
            </a:r>
            <a:r>
              <a:rPr lang="it-IT" sz="1800" dirty="0"/>
              <a:t>i rischi sono continuamente identificati durante tutto il ciclo di vita del progetto e documentati nel Registro dei rischi</a:t>
            </a:r>
            <a:endParaRPr lang="it-IT" sz="1800" i="1" dirty="0"/>
          </a:p>
          <a:p>
            <a:pPr lvl="0"/>
            <a:r>
              <a:rPr lang="it-IT" sz="1800" b="1" dirty="0"/>
              <a:t>Valutazione del rischio: </a:t>
            </a:r>
            <a:r>
              <a:rPr lang="it-IT" sz="1800" dirty="0"/>
              <a:t>i rischi sono valutati in base alla loro probabilità di insorgenza e all'impatto sulla portata e sui vincoli del progetto. </a:t>
            </a:r>
          </a:p>
          <a:p>
            <a:pPr lvl="0"/>
            <a:r>
              <a:rPr lang="it-IT" sz="1800" b="1" dirty="0"/>
              <a:t>Sviluppo della risposta al rischio:</a:t>
            </a:r>
            <a:endParaRPr lang="it-IT" sz="1800" dirty="0"/>
          </a:p>
          <a:p>
            <a:pPr marL="685800" lvl="2"/>
            <a:r>
              <a:rPr lang="it-IT" sz="1800" dirty="0"/>
              <a:t>evitare, </a:t>
            </a:r>
          </a:p>
          <a:p>
            <a:pPr marL="685800" lvl="2"/>
            <a:r>
              <a:rPr lang="it-IT" sz="1800" dirty="0"/>
              <a:t>trasferire </a:t>
            </a:r>
          </a:p>
          <a:p>
            <a:pPr marL="685800" lvl="2"/>
            <a:r>
              <a:rPr lang="it-IT" sz="1800" dirty="0"/>
              <a:t>condividere, </a:t>
            </a:r>
          </a:p>
          <a:p>
            <a:pPr marL="685800" lvl="2"/>
            <a:r>
              <a:rPr lang="it-IT" sz="1800" dirty="0"/>
              <a:t>ridurre o accettare un rischio.</a:t>
            </a:r>
          </a:p>
          <a:p>
            <a:pPr lvl="0"/>
            <a:r>
              <a:rPr lang="it-IT" sz="1800" b="1" dirty="0"/>
              <a:t>Controllo del rischio: </a:t>
            </a:r>
            <a:r>
              <a:rPr lang="it-IT" sz="1800" dirty="0"/>
              <a:t>le riunioni sullo stato del progetto vengono utilizzate per rivedere lo stato di rischi, probabilità e impatti e le azioni correlate e per identificare nuovi rischi. I rischi saranno rivisti settimanalmente, ma anche dopo il verificarsi di eventi significativi. </a:t>
            </a:r>
          </a:p>
        </p:txBody>
      </p:sp>
      <p:sp>
        <p:nvSpPr>
          <p:cNvPr id="6" name="Segnaposto numero diapositiva 5">
            <a:extLst>
              <a:ext uri="{FF2B5EF4-FFF2-40B4-BE49-F238E27FC236}">
                <a16:creationId xmlns:a16="http://schemas.microsoft.com/office/drawing/2014/main" xmlns="" id="{D50C604B-2B6A-464A-8C8F-7605C2323CC1}"/>
              </a:ext>
            </a:extLst>
          </p:cNvPr>
          <p:cNvSpPr>
            <a:spLocks noGrp="1"/>
          </p:cNvSpPr>
          <p:nvPr>
            <p:ph type="sldNum" sz="quarter" idx="4"/>
          </p:nvPr>
        </p:nvSpPr>
        <p:spPr/>
        <p:txBody>
          <a:bodyPr/>
          <a:lstStyle/>
          <a:p>
            <a:fld id="{02C7C199-0D0D-7840-A88D-785280B31CF7}" type="slidenum">
              <a:rPr lang="it-IT" smtClean="0"/>
              <a:t>29</a:t>
            </a:fld>
            <a:endParaRPr lang="it-IT"/>
          </a:p>
        </p:txBody>
      </p:sp>
      <p:pic>
        <p:nvPicPr>
          <p:cNvPr id="5" name="Immagine 4">
            <a:extLst>
              <a:ext uri="{FF2B5EF4-FFF2-40B4-BE49-F238E27FC236}">
                <a16:creationId xmlns:a16="http://schemas.microsoft.com/office/drawing/2014/main" xmlns="" id="{39674B91-FECD-304E-8B1A-066730CF29D9}"/>
              </a:ext>
            </a:extLst>
          </p:cNvPr>
          <p:cNvPicPr>
            <a:picLocks noChangeAspect="1"/>
          </p:cNvPicPr>
          <p:nvPr/>
        </p:nvPicPr>
        <p:blipFill>
          <a:blip r:embed="rId2"/>
          <a:stretch>
            <a:fillRect/>
          </a:stretch>
        </p:blipFill>
        <p:spPr>
          <a:xfrm>
            <a:off x="6127624" y="1967683"/>
            <a:ext cx="2559176" cy="1681480"/>
          </a:xfrm>
          <a:prstGeom prst="rect">
            <a:avLst/>
          </a:prstGeom>
        </p:spPr>
      </p:pic>
    </p:spTree>
    <p:extLst>
      <p:ext uri="{BB962C8B-B14F-4D97-AF65-F5344CB8AC3E}">
        <p14:creationId xmlns:p14="http://schemas.microsoft.com/office/powerpoint/2010/main" val="427512829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F128ED7-124F-A049-BC36-EC3821B50420}"/>
              </a:ext>
            </a:extLst>
          </p:cNvPr>
          <p:cNvSpPr>
            <a:spLocks noGrp="1"/>
          </p:cNvSpPr>
          <p:nvPr>
            <p:ph type="title"/>
          </p:nvPr>
        </p:nvSpPr>
        <p:spPr/>
        <p:txBody>
          <a:bodyPr/>
          <a:lstStyle/>
          <a:p>
            <a:r>
              <a:rPr lang="it-IT" dirty="0"/>
              <a:t>Il manuale di progetto</a:t>
            </a:r>
          </a:p>
        </p:txBody>
      </p:sp>
      <p:sp>
        <p:nvSpPr>
          <p:cNvPr id="4" name="Segnaposto testo 3">
            <a:extLst>
              <a:ext uri="{FF2B5EF4-FFF2-40B4-BE49-F238E27FC236}">
                <a16:creationId xmlns:a16="http://schemas.microsoft.com/office/drawing/2014/main" xmlns="" id="{74112BEA-FA73-A742-915D-AC9A9B77D329}"/>
              </a:ext>
            </a:extLst>
          </p:cNvPr>
          <p:cNvSpPr>
            <a:spLocks noGrp="1"/>
          </p:cNvSpPr>
          <p:nvPr>
            <p:ph type="body" sz="quarter" idx="14"/>
          </p:nvPr>
        </p:nvSpPr>
        <p:spPr>
          <a:xfrm>
            <a:off x="413413" y="1034321"/>
            <a:ext cx="8229599" cy="4031873"/>
          </a:xfrm>
        </p:spPr>
        <p:txBody>
          <a:bodyPr/>
          <a:lstStyle/>
          <a:p>
            <a:r>
              <a:rPr lang="it-IT" dirty="0"/>
              <a:t>Il Manuale del progetto definisce i risultati della pianificazione (ovvero definisce i piani necessari per la gestione del progetto e in che misura dovrebbero essere personalizzati o adattati).</a:t>
            </a:r>
          </a:p>
          <a:p>
            <a:r>
              <a:rPr lang="it-IT" dirty="0"/>
              <a:t>Il Manuale del progetto diventa la base per la gestione del progetto durante il suo ciclo di vita ed è un importante punto di riferimento per tutti i membri del progetto e le parti interessate. </a:t>
            </a:r>
          </a:p>
          <a:p>
            <a:r>
              <a:rPr lang="it-IT" dirty="0"/>
              <a:t>Il Manuale del progetto è tenuto aggiornato per tutta la durata del progetto. </a:t>
            </a:r>
          </a:p>
          <a:p>
            <a:r>
              <a:rPr lang="it-IT" dirty="0"/>
              <a:t>Durante la fase di chiusura, il Manuale del progetto diventa un importante punto di riferimento per la riunione di revisione del progetto e dovrebbe essere correttamente chiuso e archiviato.</a:t>
            </a:r>
          </a:p>
          <a:p>
            <a:endParaRPr lang="it-IT" dirty="0"/>
          </a:p>
        </p:txBody>
      </p:sp>
      <p:sp>
        <p:nvSpPr>
          <p:cNvPr id="6" name="Segnaposto numero diapositiva 5">
            <a:extLst>
              <a:ext uri="{FF2B5EF4-FFF2-40B4-BE49-F238E27FC236}">
                <a16:creationId xmlns:a16="http://schemas.microsoft.com/office/drawing/2014/main" xmlns="" id="{D50C604B-2B6A-464A-8C8F-7605C2323CC1}"/>
              </a:ext>
            </a:extLst>
          </p:cNvPr>
          <p:cNvSpPr>
            <a:spLocks noGrp="1"/>
          </p:cNvSpPr>
          <p:nvPr>
            <p:ph type="sldNum" sz="quarter" idx="4"/>
          </p:nvPr>
        </p:nvSpPr>
        <p:spPr/>
        <p:txBody>
          <a:bodyPr/>
          <a:lstStyle/>
          <a:p>
            <a:fld id="{02C7C199-0D0D-7840-A88D-785280B31CF7}" type="slidenum">
              <a:rPr lang="it-IT" smtClean="0"/>
              <a:t>3</a:t>
            </a:fld>
            <a:endParaRPr lang="it-IT"/>
          </a:p>
        </p:txBody>
      </p:sp>
    </p:spTree>
    <p:extLst>
      <p:ext uri="{BB962C8B-B14F-4D97-AF65-F5344CB8AC3E}">
        <p14:creationId xmlns:p14="http://schemas.microsoft.com/office/powerpoint/2010/main" val="3539366756"/>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B64D396B-92FF-BB4E-8918-BEA4A634B702}"/>
              </a:ext>
            </a:extLst>
          </p:cNvPr>
          <p:cNvSpPr>
            <a:spLocks noGrp="1"/>
          </p:cNvSpPr>
          <p:nvPr>
            <p:ph type="title"/>
          </p:nvPr>
        </p:nvSpPr>
        <p:spPr/>
        <p:txBody>
          <a:bodyPr/>
          <a:lstStyle/>
          <a:p>
            <a:r>
              <a:rPr lang="it-IT" dirty="0"/>
              <a:t>Le vostre risposte sul </a:t>
            </a:r>
            <a:r>
              <a:rPr lang="it-IT" dirty="0" err="1"/>
              <a:t>risk</a:t>
            </a:r>
            <a:r>
              <a:rPr lang="it-IT" dirty="0"/>
              <a:t> management</a:t>
            </a:r>
          </a:p>
        </p:txBody>
      </p:sp>
      <p:sp>
        <p:nvSpPr>
          <p:cNvPr id="6" name="Segnaposto numero diapositiva 5">
            <a:extLst>
              <a:ext uri="{FF2B5EF4-FFF2-40B4-BE49-F238E27FC236}">
                <a16:creationId xmlns:a16="http://schemas.microsoft.com/office/drawing/2014/main" xmlns="" id="{FFEBC137-77CD-8A4D-A9B5-27F6A0019B6F}"/>
              </a:ext>
            </a:extLst>
          </p:cNvPr>
          <p:cNvSpPr>
            <a:spLocks noGrp="1"/>
          </p:cNvSpPr>
          <p:nvPr>
            <p:ph type="sldNum" sz="quarter" idx="4"/>
          </p:nvPr>
        </p:nvSpPr>
        <p:spPr/>
        <p:txBody>
          <a:bodyPr/>
          <a:lstStyle/>
          <a:p>
            <a:fld id="{02C7C199-0D0D-7840-A88D-785280B31CF7}" type="slidenum">
              <a:rPr lang="it-IT" smtClean="0"/>
              <a:t>30</a:t>
            </a:fld>
            <a:endParaRPr lang="it-IT"/>
          </a:p>
        </p:txBody>
      </p:sp>
      <p:pic>
        <p:nvPicPr>
          <p:cNvPr id="31746" name="Picture 2" descr="Grafico delle risposte di Moduli. Titolo della domanda: Avete mai considerato la gestione dei rischi nelle vostre attività/progetti?. Numero di risposte: 148 risposte.">
            <a:extLst>
              <a:ext uri="{FF2B5EF4-FFF2-40B4-BE49-F238E27FC236}">
                <a16:creationId xmlns:a16="http://schemas.microsoft.com/office/drawing/2014/main" xmlns="" id="{81084FE3-2589-9242-98C8-433EA2508C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18371"/>
            <a:ext cx="9144000" cy="3848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6802614"/>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B64D396B-92FF-BB4E-8918-BEA4A634B702}"/>
              </a:ext>
            </a:extLst>
          </p:cNvPr>
          <p:cNvSpPr>
            <a:spLocks noGrp="1"/>
          </p:cNvSpPr>
          <p:nvPr>
            <p:ph type="title"/>
          </p:nvPr>
        </p:nvSpPr>
        <p:spPr/>
        <p:txBody>
          <a:bodyPr/>
          <a:lstStyle/>
          <a:p>
            <a:r>
              <a:rPr lang="it-IT" dirty="0"/>
              <a:t>Le vostre risposte sul </a:t>
            </a:r>
            <a:r>
              <a:rPr lang="it-IT" dirty="0" err="1"/>
              <a:t>risk</a:t>
            </a:r>
            <a:r>
              <a:rPr lang="it-IT" dirty="0"/>
              <a:t> management</a:t>
            </a:r>
          </a:p>
        </p:txBody>
      </p:sp>
      <p:sp>
        <p:nvSpPr>
          <p:cNvPr id="6" name="Segnaposto numero diapositiva 5">
            <a:extLst>
              <a:ext uri="{FF2B5EF4-FFF2-40B4-BE49-F238E27FC236}">
                <a16:creationId xmlns:a16="http://schemas.microsoft.com/office/drawing/2014/main" xmlns="" id="{FFEBC137-77CD-8A4D-A9B5-27F6A0019B6F}"/>
              </a:ext>
            </a:extLst>
          </p:cNvPr>
          <p:cNvSpPr>
            <a:spLocks noGrp="1"/>
          </p:cNvSpPr>
          <p:nvPr>
            <p:ph type="sldNum" sz="quarter" idx="4"/>
          </p:nvPr>
        </p:nvSpPr>
        <p:spPr/>
        <p:txBody>
          <a:bodyPr/>
          <a:lstStyle/>
          <a:p>
            <a:fld id="{02C7C199-0D0D-7840-A88D-785280B31CF7}" type="slidenum">
              <a:rPr lang="it-IT" smtClean="0"/>
              <a:t>31</a:t>
            </a:fld>
            <a:endParaRPr lang="it-IT"/>
          </a:p>
        </p:txBody>
      </p:sp>
      <p:pic>
        <p:nvPicPr>
          <p:cNvPr id="32770" name="Picture 2" descr="Grafico delle risposte di Moduli. Titolo della domanda: Avete mai pensato che ci possono anche conseguenze positive nella valutazione dei rischi?. Numero di risposte: 148 risposte.">
            <a:extLst>
              <a:ext uri="{FF2B5EF4-FFF2-40B4-BE49-F238E27FC236}">
                <a16:creationId xmlns:a16="http://schemas.microsoft.com/office/drawing/2014/main" xmlns="" id="{11903859-D7F3-7C4A-93BD-6258C4270D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48556"/>
            <a:ext cx="9144000" cy="3848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4237763"/>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B64D396B-92FF-BB4E-8918-BEA4A634B702}"/>
              </a:ext>
            </a:extLst>
          </p:cNvPr>
          <p:cNvSpPr>
            <a:spLocks noGrp="1"/>
          </p:cNvSpPr>
          <p:nvPr>
            <p:ph type="title"/>
          </p:nvPr>
        </p:nvSpPr>
        <p:spPr/>
        <p:txBody>
          <a:bodyPr/>
          <a:lstStyle/>
          <a:p>
            <a:r>
              <a:rPr lang="it-IT" dirty="0"/>
              <a:t>Le vostre risposte sul </a:t>
            </a:r>
            <a:r>
              <a:rPr lang="it-IT" dirty="0" err="1"/>
              <a:t>risk</a:t>
            </a:r>
            <a:r>
              <a:rPr lang="it-IT" dirty="0"/>
              <a:t> management</a:t>
            </a:r>
          </a:p>
        </p:txBody>
      </p:sp>
      <p:sp>
        <p:nvSpPr>
          <p:cNvPr id="6" name="Segnaposto numero diapositiva 5">
            <a:extLst>
              <a:ext uri="{FF2B5EF4-FFF2-40B4-BE49-F238E27FC236}">
                <a16:creationId xmlns:a16="http://schemas.microsoft.com/office/drawing/2014/main" xmlns="" id="{FFEBC137-77CD-8A4D-A9B5-27F6A0019B6F}"/>
              </a:ext>
            </a:extLst>
          </p:cNvPr>
          <p:cNvSpPr>
            <a:spLocks noGrp="1"/>
          </p:cNvSpPr>
          <p:nvPr>
            <p:ph type="sldNum" sz="quarter" idx="4"/>
          </p:nvPr>
        </p:nvSpPr>
        <p:spPr/>
        <p:txBody>
          <a:bodyPr/>
          <a:lstStyle/>
          <a:p>
            <a:fld id="{02C7C199-0D0D-7840-A88D-785280B31CF7}" type="slidenum">
              <a:rPr lang="it-IT" smtClean="0"/>
              <a:t>32</a:t>
            </a:fld>
            <a:endParaRPr lang="it-IT"/>
          </a:p>
        </p:txBody>
      </p:sp>
      <p:pic>
        <p:nvPicPr>
          <p:cNvPr id="33794" name="Picture 2" descr="Grafico delle risposte di Moduli. Titolo della domanda: Ritenete utile approfondire l’argomento?. Numero di risposte: 148 risposte.">
            <a:extLst>
              <a:ext uri="{FF2B5EF4-FFF2-40B4-BE49-F238E27FC236}">
                <a16:creationId xmlns:a16="http://schemas.microsoft.com/office/drawing/2014/main" xmlns="" id="{667BE038-BF85-444E-9459-FE5909B9FF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48556"/>
            <a:ext cx="9144000" cy="3848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1006633"/>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B64D396B-92FF-BB4E-8918-BEA4A634B702}"/>
              </a:ext>
            </a:extLst>
          </p:cNvPr>
          <p:cNvSpPr>
            <a:spLocks noGrp="1"/>
          </p:cNvSpPr>
          <p:nvPr>
            <p:ph type="title"/>
          </p:nvPr>
        </p:nvSpPr>
        <p:spPr/>
        <p:txBody>
          <a:bodyPr/>
          <a:lstStyle/>
          <a:p>
            <a:r>
              <a:rPr lang="it-IT" dirty="0"/>
              <a:t>Le vostre risposte sul </a:t>
            </a:r>
            <a:r>
              <a:rPr lang="it-IT" dirty="0" err="1"/>
              <a:t>risk</a:t>
            </a:r>
            <a:r>
              <a:rPr lang="it-IT" dirty="0"/>
              <a:t> management</a:t>
            </a:r>
          </a:p>
        </p:txBody>
      </p:sp>
      <p:sp>
        <p:nvSpPr>
          <p:cNvPr id="6" name="Segnaposto numero diapositiva 5">
            <a:extLst>
              <a:ext uri="{FF2B5EF4-FFF2-40B4-BE49-F238E27FC236}">
                <a16:creationId xmlns:a16="http://schemas.microsoft.com/office/drawing/2014/main" xmlns="" id="{FFEBC137-77CD-8A4D-A9B5-27F6A0019B6F}"/>
              </a:ext>
            </a:extLst>
          </p:cNvPr>
          <p:cNvSpPr>
            <a:spLocks noGrp="1"/>
          </p:cNvSpPr>
          <p:nvPr>
            <p:ph type="sldNum" sz="quarter" idx="4"/>
          </p:nvPr>
        </p:nvSpPr>
        <p:spPr/>
        <p:txBody>
          <a:bodyPr/>
          <a:lstStyle/>
          <a:p>
            <a:fld id="{02C7C199-0D0D-7840-A88D-785280B31CF7}" type="slidenum">
              <a:rPr lang="it-IT" smtClean="0"/>
              <a:t>33</a:t>
            </a:fld>
            <a:endParaRPr lang="it-IT"/>
          </a:p>
        </p:txBody>
      </p:sp>
      <p:pic>
        <p:nvPicPr>
          <p:cNvPr id="3" name="Immagine 2">
            <a:extLst>
              <a:ext uri="{FF2B5EF4-FFF2-40B4-BE49-F238E27FC236}">
                <a16:creationId xmlns:a16="http://schemas.microsoft.com/office/drawing/2014/main" xmlns="" id="{EA801D29-CB4C-6E40-BD0E-A23A297967C7}"/>
              </a:ext>
            </a:extLst>
          </p:cNvPr>
          <p:cNvPicPr>
            <a:picLocks noChangeAspect="1"/>
          </p:cNvPicPr>
          <p:nvPr/>
        </p:nvPicPr>
        <p:blipFill>
          <a:blip r:embed="rId2"/>
          <a:stretch>
            <a:fillRect/>
          </a:stretch>
        </p:blipFill>
        <p:spPr>
          <a:xfrm>
            <a:off x="413414" y="1173480"/>
            <a:ext cx="7023100" cy="2133600"/>
          </a:xfrm>
          <a:prstGeom prst="rect">
            <a:avLst/>
          </a:prstGeom>
        </p:spPr>
      </p:pic>
      <p:sp>
        <p:nvSpPr>
          <p:cNvPr id="4" name="CasellaDiTesto 3">
            <a:extLst>
              <a:ext uri="{FF2B5EF4-FFF2-40B4-BE49-F238E27FC236}">
                <a16:creationId xmlns:a16="http://schemas.microsoft.com/office/drawing/2014/main" xmlns="" id="{B700B298-2185-F841-B497-72B9B86855E7}"/>
              </a:ext>
            </a:extLst>
          </p:cNvPr>
          <p:cNvSpPr txBox="1"/>
          <p:nvPr/>
        </p:nvSpPr>
        <p:spPr>
          <a:xfrm>
            <a:off x="605790" y="3483174"/>
            <a:ext cx="3057247" cy="553998"/>
          </a:xfrm>
          <a:prstGeom prst="rect">
            <a:avLst/>
          </a:prstGeom>
        </p:spPr>
        <p:txBody>
          <a:bodyPr vert="horz" wrap="none" lIns="91440" tIns="0" rIns="91440" bIns="0" rtlCol="0">
            <a:spAutoFit/>
          </a:bodyPr>
          <a:lstStyle/>
          <a:p>
            <a:r>
              <a:rPr lang="it-IT" dirty="0"/>
              <a:t>Tempi troppo lunghi per </a:t>
            </a:r>
            <a:br>
              <a:rPr lang="it-IT" dirty="0"/>
            </a:br>
            <a:r>
              <a:rPr lang="it-IT" dirty="0"/>
              <a:t>acquisire risorse strumentali</a:t>
            </a:r>
          </a:p>
        </p:txBody>
      </p:sp>
      <p:sp>
        <p:nvSpPr>
          <p:cNvPr id="8" name="CasellaDiTesto 7">
            <a:extLst>
              <a:ext uri="{FF2B5EF4-FFF2-40B4-BE49-F238E27FC236}">
                <a16:creationId xmlns:a16="http://schemas.microsoft.com/office/drawing/2014/main" xmlns="" id="{9CC43594-9C85-7946-802E-81E80292B212}"/>
              </a:ext>
            </a:extLst>
          </p:cNvPr>
          <p:cNvSpPr txBox="1"/>
          <p:nvPr/>
        </p:nvSpPr>
        <p:spPr>
          <a:xfrm>
            <a:off x="4610100" y="3501630"/>
            <a:ext cx="2659767" cy="553998"/>
          </a:xfrm>
          <a:prstGeom prst="rect">
            <a:avLst/>
          </a:prstGeom>
        </p:spPr>
        <p:txBody>
          <a:bodyPr vert="horz" wrap="none" lIns="91440" tIns="0" rIns="91440" bIns="0" rtlCol="0">
            <a:spAutoFit/>
          </a:bodyPr>
          <a:lstStyle/>
          <a:p>
            <a:r>
              <a:rPr lang="it-IT" dirty="0"/>
              <a:t>Tempi troppo lunghi per </a:t>
            </a:r>
            <a:br>
              <a:rPr lang="it-IT" dirty="0"/>
            </a:br>
            <a:r>
              <a:rPr lang="it-IT" dirty="0"/>
              <a:t>acquisire risorse umane</a:t>
            </a:r>
          </a:p>
        </p:txBody>
      </p:sp>
    </p:spTree>
    <p:extLst>
      <p:ext uri="{BB962C8B-B14F-4D97-AF65-F5344CB8AC3E}">
        <p14:creationId xmlns:p14="http://schemas.microsoft.com/office/powerpoint/2010/main" val="1550186279"/>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B64D396B-92FF-BB4E-8918-BEA4A634B702}"/>
              </a:ext>
            </a:extLst>
          </p:cNvPr>
          <p:cNvSpPr>
            <a:spLocks noGrp="1"/>
          </p:cNvSpPr>
          <p:nvPr>
            <p:ph type="title"/>
          </p:nvPr>
        </p:nvSpPr>
        <p:spPr/>
        <p:txBody>
          <a:bodyPr/>
          <a:lstStyle/>
          <a:p>
            <a:r>
              <a:rPr lang="it-IT" dirty="0"/>
              <a:t>Le vostre risposte sul </a:t>
            </a:r>
            <a:r>
              <a:rPr lang="it-IT" dirty="0" err="1"/>
              <a:t>risk</a:t>
            </a:r>
            <a:r>
              <a:rPr lang="it-IT" dirty="0"/>
              <a:t> management</a:t>
            </a:r>
          </a:p>
        </p:txBody>
      </p:sp>
      <p:sp>
        <p:nvSpPr>
          <p:cNvPr id="6" name="Segnaposto numero diapositiva 5">
            <a:extLst>
              <a:ext uri="{FF2B5EF4-FFF2-40B4-BE49-F238E27FC236}">
                <a16:creationId xmlns:a16="http://schemas.microsoft.com/office/drawing/2014/main" xmlns="" id="{FFEBC137-77CD-8A4D-A9B5-27F6A0019B6F}"/>
              </a:ext>
            </a:extLst>
          </p:cNvPr>
          <p:cNvSpPr>
            <a:spLocks noGrp="1"/>
          </p:cNvSpPr>
          <p:nvPr>
            <p:ph type="sldNum" sz="quarter" idx="4"/>
          </p:nvPr>
        </p:nvSpPr>
        <p:spPr/>
        <p:txBody>
          <a:bodyPr/>
          <a:lstStyle/>
          <a:p>
            <a:fld id="{02C7C199-0D0D-7840-A88D-785280B31CF7}" type="slidenum">
              <a:rPr lang="it-IT" smtClean="0"/>
              <a:t>34</a:t>
            </a:fld>
            <a:endParaRPr lang="it-IT"/>
          </a:p>
        </p:txBody>
      </p:sp>
      <p:pic>
        <p:nvPicPr>
          <p:cNvPr id="3" name="Immagine 2">
            <a:extLst>
              <a:ext uri="{FF2B5EF4-FFF2-40B4-BE49-F238E27FC236}">
                <a16:creationId xmlns:a16="http://schemas.microsoft.com/office/drawing/2014/main" xmlns="" id="{100EC3C7-A9FD-834D-904F-FBC07E0A6523}"/>
              </a:ext>
            </a:extLst>
          </p:cNvPr>
          <p:cNvPicPr>
            <a:picLocks noChangeAspect="1"/>
          </p:cNvPicPr>
          <p:nvPr/>
        </p:nvPicPr>
        <p:blipFill>
          <a:blip r:embed="rId2"/>
          <a:stretch>
            <a:fillRect/>
          </a:stretch>
        </p:blipFill>
        <p:spPr>
          <a:xfrm>
            <a:off x="659130" y="963930"/>
            <a:ext cx="3162300" cy="2438400"/>
          </a:xfrm>
          <a:prstGeom prst="rect">
            <a:avLst/>
          </a:prstGeom>
        </p:spPr>
      </p:pic>
      <p:sp>
        <p:nvSpPr>
          <p:cNvPr id="8" name="CasellaDiTesto 7">
            <a:extLst>
              <a:ext uri="{FF2B5EF4-FFF2-40B4-BE49-F238E27FC236}">
                <a16:creationId xmlns:a16="http://schemas.microsoft.com/office/drawing/2014/main" xmlns="" id="{CBC07E9B-D586-BB40-87DA-EC6144A56517}"/>
              </a:ext>
            </a:extLst>
          </p:cNvPr>
          <p:cNvSpPr txBox="1"/>
          <p:nvPr/>
        </p:nvSpPr>
        <p:spPr>
          <a:xfrm>
            <a:off x="605790" y="3483174"/>
            <a:ext cx="2659767" cy="553998"/>
          </a:xfrm>
          <a:prstGeom prst="rect">
            <a:avLst/>
          </a:prstGeom>
        </p:spPr>
        <p:txBody>
          <a:bodyPr vert="horz" wrap="none" lIns="91440" tIns="0" rIns="91440" bIns="0" rtlCol="0">
            <a:spAutoFit/>
          </a:bodyPr>
          <a:lstStyle/>
          <a:p>
            <a:r>
              <a:rPr lang="it-IT" dirty="0"/>
              <a:t>Tempi troppo lunghi per </a:t>
            </a:r>
            <a:br>
              <a:rPr lang="it-IT" dirty="0"/>
            </a:br>
            <a:r>
              <a:rPr lang="it-IT" dirty="0"/>
              <a:t>acquisire prodotti </a:t>
            </a:r>
          </a:p>
        </p:txBody>
      </p:sp>
      <p:pic>
        <p:nvPicPr>
          <p:cNvPr id="4" name="Immagine 3">
            <a:extLst>
              <a:ext uri="{FF2B5EF4-FFF2-40B4-BE49-F238E27FC236}">
                <a16:creationId xmlns:a16="http://schemas.microsoft.com/office/drawing/2014/main" xmlns="" id="{AF569FCB-FD18-C947-8BD4-623EDB1740F3}"/>
              </a:ext>
            </a:extLst>
          </p:cNvPr>
          <p:cNvPicPr>
            <a:picLocks noChangeAspect="1"/>
          </p:cNvPicPr>
          <p:nvPr/>
        </p:nvPicPr>
        <p:blipFill>
          <a:blip r:embed="rId3"/>
          <a:stretch>
            <a:fillRect/>
          </a:stretch>
        </p:blipFill>
        <p:spPr>
          <a:xfrm>
            <a:off x="5045710" y="1408430"/>
            <a:ext cx="2527300" cy="1993900"/>
          </a:xfrm>
          <a:prstGeom prst="rect">
            <a:avLst/>
          </a:prstGeom>
        </p:spPr>
      </p:pic>
      <p:sp>
        <p:nvSpPr>
          <p:cNvPr id="9" name="CasellaDiTesto 8">
            <a:extLst>
              <a:ext uri="{FF2B5EF4-FFF2-40B4-BE49-F238E27FC236}">
                <a16:creationId xmlns:a16="http://schemas.microsoft.com/office/drawing/2014/main" xmlns="" id="{FE8C726D-5FE2-154B-9A8F-98B5C211388F}"/>
              </a:ext>
            </a:extLst>
          </p:cNvPr>
          <p:cNvSpPr txBox="1"/>
          <p:nvPr/>
        </p:nvSpPr>
        <p:spPr>
          <a:xfrm>
            <a:off x="5045710" y="3483174"/>
            <a:ext cx="2659767" cy="553998"/>
          </a:xfrm>
          <a:prstGeom prst="rect">
            <a:avLst/>
          </a:prstGeom>
        </p:spPr>
        <p:txBody>
          <a:bodyPr vert="horz" wrap="none" lIns="91440" tIns="0" rIns="91440" bIns="0" rtlCol="0">
            <a:spAutoFit/>
          </a:bodyPr>
          <a:lstStyle/>
          <a:p>
            <a:r>
              <a:rPr lang="it-IT" dirty="0"/>
              <a:t>Tempi troppo lunghi per </a:t>
            </a:r>
            <a:br>
              <a:rPr lang="it-IT" dirty="0"/>
            </a:br>
            <a:r>
              <a:rPr lang="it-IT" dirty="0"/>
              <a:t>le autorizzazioni</a:t>
            </a:r>
          </a:p>
        </p:txBody>
      </p:sp>
    </p:spTree>
    <p:extLst>
      <p:ext uri="{BB962C8B-B14F-4D97-AF65-F5344CB8AC3E}">
        <p14:creationId xmlns:p14="http://schemas.microsoft.com/office/powerpoint/2010/main" val="2689548254"/>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F128ED7-124F-A049-BC36-EC3821B50420}"/>
              </a:ext>
            </a:extLst>
          </p:cNvPr>
          <p:cNvSpPr>
            <a:spLocks noGrp="1"/>
          </p:cNvSpPr>
          <p:nvPr>
            <p:ph type="title"/>
          </p:nvPr>
        </p:nvSpPr>
        <p:spPr>
          <a:xfrm>
            <a:off x="413414" y="177838"/>
            <a:ext cx="8229600" cy="400110"/>
          </a:xfrm>
        </p:spPr>
        <p:txBody>
          <a:bodyPr/>
          <a:lstStyle/>
          <a:p>
            <a:r>
              <a:rPr lang="it-IT" dirty="0"/>
              <a:t>Gestione dei problemi</a:t>
            </a:r>
          </a:p>
        </p:txBody>
      </p:sp>
      <p:sp>
        <p:nvSpPr>
          <p:cNvPr id="4" name="Segnaposto testo 3">
            <a:extLst>
              <a:ext uri="{FF2B5EF4-FFF2-40B4-BE49-F238E27FC236}">
                <a16:creationId xmlns:a16="http://schemas.microsoft.com/office/drawing/2014/main" xmlns="" id="{74112BEA-FA73-A742-915D-AC9A9B77D329}"/>
              </a:ext>
            </a:extLst>
          </p:cNvPr>
          <p:cNvSpPr>
            <a:spLocks noGrp="1"/>
          </p:cNvSpPr>
          <p:nvPr>
            <p:ph type="body" sz="quarter" idx="14"/>
          </p:nvPr>
        </p:nvSpPr>
        <p:spPr>
          <a:xfrm>
            <a:off x="0" y="782861"/>
            <a:ext cx="9144000" cy="3914918"/>
          </a:xfrm>
        </p:spPr>
        <p:txBody>
          <a:bodyPr/>
          <a:lstStyle/>
          <a:p>
            <a:pPr marL="0" lvl="0" indent="0">
              <a:buNone/>
            </a:pPr>
            <a:r>
              <a:rPr lang="it-IT" sz="1800" dirty="0"/>
              <a:t>I problemi seguenti sono registrati nel registro dei problemi:</a:t>
            </a:r>
            <a:endParaRPr lang="it-IT" sz="1800" b="1" dirty="0"/>
          </a:p>
          <a:p>
            <a:pPr lvl="0"/>
            <a:r>
              <a:rPr lang="it-IT" sz="1800" b="1" dirty="0"/>
              <a:t>Identificazione dei problemi</a:t>
            </a:r>
            <a:r>
              <a:rPr lang="it-IT" sz="1800" dirty="0"/>
              <a:t> da parte di qualsiasi stakeholder del progetto durante l'intero ciclo di vita del progetto, utilizzando diversi canali di comunicazione come riunioni, e-mail e report</a:t>
            </a:r>
            <a:endParaRPr lang="it-IT" sz="1800" i="1" dirty="0"/>
          </a:p>
          <a:p>
            <a:pPr lvl="0"/>
            <a:r>
              <a:rPr lang="it-IT" sz="1800" b="1" dirty="0"/>
              <a:t>Valutazione dei problemi e azioni raccomandate </a:t>
            </a:r>
            <a:r>
              <a:rPr lang="it-IT" sz="1800" dirty="0"/>
              <a:t>considerando l'impatto, l'urgenza e le dimensioni del problema, seguita da un'analisi più dettagliata per identificare la causa principale e raccomandare una soluzione.</a:t>
            </a:r>
          </a:p>
          <a:p>
            <a:pPr lvl="0"/>
            <a:r>
              <a:rPr lang="it-IT" sz="1800" b="1" dirty="0"/>
              <a:t>Implementazione delle azioni:</a:t>
            </a:r>
            <a:r>
              <a:rPr lang="it-IT" sz="1800" dirty="0"/>
              <a:t> Dopo che i problemi sono stati valutati e le azioni correttive approvate, il Project Manager (PM) incorporerà queste azioni nel piano di lavoro del progetto </a:t>
            </a:r>
          </a:p>
          <a:p>
            <a:pPr lvl="0"/>
            <a:r>
              <a:rPr lang="it-IT" sz="1800" b="1" dirty="0"/>
              <a:t>Controllo dei problemi:</a:t>
            </a:r>
            <a:r>
              <a:rPr lang="it-IT" sz="1800" dirty="0"/>
              <a:t> Le riunioni sullo stato del progetto verranno eseguite settimanalmente e utilizzate per rivedere lo stato dei problemi e le azioni correlate e per identificare nuovi problemi.</a:t>
            </a:r>
          </a:p>
        </p:txBody>
      </p:sp>
      <p:sp>
        <p:nvSpPr>
          <p:cNvPr id="6" name="Segnaposto numero diapositiva 5">
            <a:extLst>
              <a:ext uri="{FF2B5EF4-FFF2-40B4-BE49-F238E27FC236}">
                <a16:creationId xmlns:a16="http://schemas.microsoft.com/office/drawing/2014/main" xmlns="" id="{D50C604B-2B6A-464A-8C8F-7605C2323CC1}"/>
              </a:ext>
            </a:extLst>
          </p:cNvPr>
          <p:cNvSpPr>
            <a:spLocks noGrp="1"/>
          </p:cNvSpPr>
          <p:nvPr>
            <p:ph type="sldNum" sz="quarter" idx="4"/>
          </p:nvPr>
        </p:nvSpPr>
        <p:spPr/>
        <p:txBody>
          <a:bodyPr/>
          <a:lstStyle/>
          <a:p>
            <a:fld id="{02C7C199-0D0D-7840-A88D-785280B31CF7}" type="slidenum">
              <a:rPr lang="it-IT" smtClean="0"/>
              <a:t>35</a:t>
            </a:fld>
            <a:endParaRPr lang="it-IT"/>
          </a:p>
        </p:txBody>
      </p:sp>
    </p:spTree>
    <p:extLst>
      <p:ext uri="{BB962C8B-B14F-4D97-AF65-F5344CB8AC3E}">
        <p14:creationId xmlns:p14="http://schemas.microsoft.com/office/powerpoint/2010/main" val="1660907321"/>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F128ED7-124F-A049-BC36-EC3821B50420}"/>
              </a:ext>
            </a:extLst>
          </p:cNvPr>
          <p:cNvSpPr>
            <a:spLocks noGrp="1"/>
          </p:cNvSpPr>
          <p:nvPr>
            <p:ph type="title"/>
          </p:nvPr>
        </p:nvSpPr>
        <p:spPr/>
        <p:txBody>
          <a:bodyPr/>
          <a:lstStyle/>
          <a:p>
            <a:r>
              <a:rPr lang="it-IT" dirty="0" err="1"/>
              <a:t>Decision</a:t>
            </a:r>
            <a:r>
              <a:rPr lang="it-IT" dirty="0"/>
              <a:t> log e </a:t>
            </a:r>
            <a:r>
              <a:rPr lang="it-IT" dirty="0" err="1"/>
              <a:t>issue</a:t>
            </a:r>
            <a:r>
              <a:rPr lang="it-IT" dirty="0"/>
              <a:t> log</a:t>
            </a:r>
          </a:p>
        </p:txBody>
      </p:sp>
      <p:sp>
        <p:nvSpPr>
          <p:cNvPr id="6" name="Segnaposto numero diapositiva 5">
            <a:extLst>
              <a:ext uri="{FF2B5EF4-FFF2-40B4-BE49-F238E27FC236}">
                <a16:creationId xmlns:a16="http://schemas.microsoft.com/office/drawing/2014/main" xmlns="" id="{D50C604B-2B6A-464A-8C8F-7605C2323CC1}"/>
              </a:ext>
            </a:extLst>
          </p:cNvPr>
          <p:cNvSpPr>
            <a:spLocks noGrp="1"/>
          </p:cNvSpPr>
          <p:nvPr>
            <p:ph type="sldNum" sz="quarter" idx="4"/>
          </p:nvPr>
        </p:nvSpPr>
        <p:spPr/>
        <p:txBody>
          <a:bodyPr/>
          <a:lstStyle/>
          <a:p>
            <a:fld id="{02C7C199-0D0D-7840-A88D-785280B31CF7}" type="slidenum">
              <a:rPr lang="it-IT" smtClean="0"/>
              <a:t>36</a:t>
            </a:fld>
            <a:endParaRPr lang="it-IT"/>
          </a:p>
        </p:txBody>
      </p:sp>
      <p:pic>
        <p:nvPicPr>
          <p:cNvPr id="3" name="Immagine 2">
            <a:extLst>
              <a:ext uri="{FF2B5EF4-FFF2-40B4-BE49-F238E27FC236}">
                <a16:creationId xmlns:a16="http://schemas.microsoft.com/office/drawing/2014/main" xmlns="" id="{BED5551A-E361-5548-9013-3FAE5435AF40}"/>
              </a:ext>
            </a:extLst>
          </p:cNvPr>
          <p:cNvPicPr>
            <a:picLocks noChangeAspect="1"/>
          </p:cNvPicPr>
          <p:nvPr/>
        </p:nvPicPr>
        <p:blipFill>
          <a:blip r:embed="rId2"/>
          <a:stretch>
            <a:fillRect/>
          </a:stretch>
        </p:blipFill>
        <p:spPr>
          <a:xfrm>
            <a:off x="-43786" y="1038704"/>
            <a:ext cx="9144000" cy="1488935"/>
          </a:xfrm>
          <a:prstGeom prst="rect">
            <a:avLst/>
          </a:prstGeom>
        </p:spPr>
      </p:pic>
      <p:pic>
        <p:nvPicPr>
          <p:cNvPr id="5" name="Immagine 4">
            <a:extLst>
              <a:ext uri="{FF2B5EF4-FFF2-40B4-BE49-F238E27FC236}">
                <a16:creationId xmlns:a16="http://schemas.microsoft.com/office/drawing/2014/main" xmlns="" id="{D6AFBCAB-9659-F549-B70F-5A237FD746BF}"/>
              </a:ext>
            </a:extLst>
          </p:cNvPr>
          <p:cNvPicPr>
            <a:picLocks noChangeAspect="1"/>
          </p:cNvPicPr>
          <p:nvPr/>
        </p:nvPicPr>
        <p:blipFill>
          <a:blip r:embed="rId3"/>
          <a:stretch>
            <a:fillRect/>
          </a:stretch>
        </p:blipFill>
        <p:spPr>
          <a:xfrm>
            <a:off x="0" y="2527639"/>
            <a:ext cx="9144000" cy="1600013"/>
          </a:xfrm>
          <a:prstGeom prst="rect">
            <a:avLst/>
          </a:prstGeom>
        </p:spPr>
      </p:pic>
    </p:spTree>
    <p:extLst>
      <p:ext uri="{BB962C8B-B14F-4D97-AF65-F5344CB8AC3E}">
        <p14:creationId xmlns:p14="http://schemas.microsoft.com/office/powerpoint/2010/main" val="1634705581"/>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B5778A22-4B88-DA42-905C-ADDD01ACB2E6}"/>
              </a:ext>
            </a:extLst>
          </p:cNvPr>
          <p:cNvSpPr>
            <a:spLocks noGrp="1"/>
          </p:cNvSpPr>
          <p:nvPr>
            <p:ph type="title"/>
          </p:nvPr>
        </p:nvSpPr>
        <p:spPr/>
        <p:txBody>
          <a:bodyPr/>
          <a:lstStyle/>
          <a:p>
            <a:r>
              <a:rPr lang="it-IT" dirty="0" err="1"/>
              <a:t>Risk</a:t>
            </a:r>
            <a:r>
              <a:rPr lang="it-IT" dirty="0"/>
              <a:t> log e </a:t>
            </a:r>
            <a:r>
              <a:rPr lang="it-IT" dirty="0" err="1"/>
              <a:t>change</a:t>
            </a:r>
            <a:r>
              <a:rPr lang="it-IT" dirty="0"/>
              <a:t> log</a:t>
            </a:r>
          </a:p>
        </p:txBody>
      </p:sp>
      <p:sp>
        <p:nvSpPr>
          <p:cNvPr id="6" name="Segnaposto numero diapositiva 5">
            <a:extLst>
              <a:ext uri="{FF2B5EF4-FFF2-40B4-BE49-F238E27FC236}">
                <a16:creationId xmlns:a16="http://schemas.microsoft.com/office/drawing/2014/main" xmlns="" id="{5C960406-2B04-6045-973D-614F6D0B053B}"/>
              </a:ext>
            </a:extLst>
          </p:cNvPr>
          <p:cNvSpPr>
            <a:spLocks noGrp="1"/>
          </p:cNvSpPr>
          <p:nvPr>
            <p:ph type="sldNum" sz="quarter" idx="4"/>
          </p:nvPr>
        </p:nvSpPr>
        <p:spPr/>
        <p:txBody>
          <a:bodyPr/>
          <a:lstStyle/>
          <a:p>
            <a:fld id="{02C7C199-0D0D-7840-A88D-785280B31CF7}" type="slidenum">
              <a:rPr lang="it-IT" smtClean="0"/>
              <a:t>37</a:t>
            </a:fld>
            <a:endParaRPr lang="it-IT"/>
          </a:p>
        </p:txBody>
      </p:sp>
      <p:pic>
        <p:nvPicPr>
          <p:cNvPr id="8" name="Immagine 7">
            <a:extLst>
              <a:ext uri="{FF2B5EF4-FFF2-40B4-BE49-F238E27FC236}">
                <a16:creationId xmlns:a16="http://schemas.microsoft.com/office/drawing/2014/main" xmlns="" id="{FA227A3A-F81D-3B45-8ECE-E8C0A92F466D}"/>
              </a:ext>
            </a:extLst>
          </p:cNvPr>
          <p:cNvPicPr>
            <a:picLocks noChangeAspect="1"/>
          </p:cNvPicPr>
          <p:nvPr/>
        </p:nvPicPr>
        <p:blipFill>
          <a:blip r:embed="rId2"/>
          <a:stretch>
            <a:fillRect/>
          </a:stretch>
        </p:blipFill>
        <p:spPr>
          <a:xfrm>
            <a:off x="0" y="1023826"/>
            <a:ext cx="9144000" cy="1648780"/>
          </a:xfrm>
          <a:prstGeom prst="rect">
            <a:avLst/>
          </a:prstGeom>
        </p:spPr>
      </p:pic>
      <p:pic>
        <p:nvPicPr>
          <p:cNvPr id="9" name="Immagine 8">
            <a:extLst>
              <a:ext uri="{FF2B5EF4-FFF2-40B4-BE49-F238E27FC236}">
                <a16:creationId xmlns:a16="http://schemas.microsoft.com/office/drawing/2014/main" xmlns="" id="{ADEF7988-5A17-EC4F-B868-D3B8BA45D659}"/>
              </a:ext>
            </a:extLst>
          </p:cNvPr>
          <p:cNvPicPr>
            <a:picLocks noChangeAspect="1"/>
          </p:cNvPicPr>
          <p:nvPr/>
        </p:nvPicPr>
        <p:blipFill>
          <a:blip r:embed="rId3"/>
          <a:stretch>
            <a:fillRect/>
          </a:stretch>
        </p:blipFill>
        <p:spPr>
          <a:xfrm>
            <a:off x="0" y="2762314"/>
            <a:ext cx="9144000" cy="1653411"/>
          </a:xfrm>
          <a:prstGeom prst="rect">
            <a:avLst/>
          </a:prstGeom>
        </p:spPr>
      </p:pic>
    </p:spTree>
    <p:extLst>
      <p:ext uri="{BB962C8B-B14F-4D97-AF65-F5344CB8AC3E}">
        <p14:creationId xmlns:p14="http://schemas.microsoft.com/office/powerpoint/2010/main" val="3463309060"/>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EC03423C-C7FF-DF4A-9FA6-971E65842B77}"/>
              </a:ext>
            </a:extLst>
          </p:cNvPr>
          <p:cNvSpPr>
            <a:spLocks noGrp="1"/>
          </p:cNvSpPr>
          <p:nvPr>
            <p:ph type="title"/>
          </p:nvPr>
        </p:nvSpPr>
        <p:spPr/>
        <p:txBody>
          <a:bodyPr/>
          <a:lstStyle/>
          <a:p>
            <a:r>
              <a:rPr lang="it-IT" dirty="0"/>
              <a:t>Questionario sull’uso dei moduli PM2 </a:t>
            </a:r>
            <a:r>
              <a:rPr lang="it-IT" dirty="0">
                <a:solidFill>
                  <a:schemeClr val="bg1"/>
                </a:solidFill>
                <a:hlinkClick r:id="rId2">
                  <a:extLst>
                    <a:ext uri="{A12FA001-AC4F-418D-AE19-62706E023703}">
                      <ahyp:hlinkClr xmlns:ahyp="http://schemas.microsoft.com/office/drawing/2018/hyperlinkcolor" xmlns="" val="tx"/>
                    </a:ext>
                  </a:extLst>
                </a:hlinkClick>
              </a:rPr>
              <a:t>link</a:t>
            </a:r>
            <a:endParaRPr lang="it-IT" dirty="0">
              <a:solidFill>
                <a:schemeClr val="bg1"/>
              </a:solidFill>
            </a:endParaRPr>
          </a:p>
        </p:txBody>
      </p:sp>
      <p:sp>
        <p:nvSpPr>
          <p:cNvPr id="4" name="Segnaposto testo 3">
            <a:extLst>
              <a:ext uri="{FF2B5EF4-FFF2-40B4-BE49-F238E27FC236}">
                <a16:creationId xmlns:a16="http://schemas.microsoft.com/office/drawing/2014/main" xmlns="" id="{1AABB6C9-6B12-D942-9478-EE9E511C899E}"/>
              </a:ext>
            </a:extLst>
          </p:cNvPr>
          <p:cNvSpPr>
            <a:spLocks noGrp="1"/>
          </p:cNvSpPr>
          <p:nvPr>
            <p:ph type="body" sz="quarter" idx="14"/>
          </p:nvPr>
        </p:nvSpPr>
        <p:spPr>
          <a:xfrm>
            <a:off x="413412" y="891130"/>
            <a:ext cx="8229599" cy="3231654"/>
          </a:xfrm>
        </p:spPr>
        <p:txBody>
          <a:bodyPr/>
          <a:lstStyle/>
          <a:p>
            <a:r>
              <a:rPr lang="it-IT" dirty="0"/>
              <a:t>Ritenete utile provare a sviluppare dei modelli condivisi per:</a:t>
            </a:r>
          </a:p>
          <a:p>
            <a:pPr marL="800100" lvl="1" indent="-342900">
              <a:buFont typeface="Arial" panose="020B0604020202020204" pitchFamily="34" charset="0"/>
              <a:buChar char="•"/>
            </a:pPr>
            <a:r>
              <a:rPr lang="it-IT" dirty="0" err="1"/>
              <a:t>Decision</a:t>
            </a:r>
            <a:r>
              <a:rPr lang="it-IT" dirty="0"/>
              <a:t> log</a:t>
            </a:r>
          </a:p>
          <a:p>
            <a:pPr marL="800100" lvl="1" indent="-342900">
              <a:buFont typeface="Arial" panose="020B0604020202020204" pitchFamily="34" charset="0"/>
              <a:buChar char="•"/>
            </a:pPr>
            <a:r>
              <a:rPr lang="it-IT" dirty="0" err="1"/>
              <a:t>Issue</a:t>
            </a:r>
            <a:r>
              <a:rPr lang="it-IT" dirty="0"/>
              <a:t> log</a:t>
            </a:r>
          </a:p>
          <a:p>
            <a:pPr marL="800100" lvl="1" indent="-342900">
              <a:buFont typeface="Arial" panose="020B0604020202020204" pitchFamily="34" charset="0"/>
              <a:buChar char="•"/>
            </a:pPr>
            <a:r>
              <a:rPr lang="it-IT" dirty="0" err="1"/>
              <a:t>Risk</a:t>
            </a:r>
            <a:r>
              <a:rPr lang="it-IT" dirty="0"/>
              <a:t> log</a:t>
            </a:r>
          </a:p>
          <a:p>
            <a:pPr marL="800100" lvl="1" indent="-342900">
              <a:buFont typeface="Arial" panose="020B0604020202020204" pitchFamily="34" charset="0"/>
              <a:buChar char="•"/>
            </a:pPr>
            <a:r>
              <a:rPr lang="it-IT" dirty="0" err="1"/>
              <a:t>Change</a:t>
            </a:r>
            <a:r>
              <a:rPr lang="it-IT" dirty="0"/>
              <a:t> log</a:t>
            </a:r>
          </a:p>
          <a:p>
            <a:pPr marL="498475" indent="-487363"/>
            <a:r>
              <a:rPr lang="it-IT" dirty="0"/>
              <a:t>Pensate sia utile approfondire l’uso di tali modelli da utilizzare per la fase di controllo e monitoraggio?</a:t>
            </a:r>
          </a:p>
          <a:p>
            <a:pPr marL="498475" indent="-487363"/>
            <a:r>
              <a:rPr lang="it-IT" dirty="0"/>
              <a:t>Se siete disponibili a adattarli alle esigenze ENEA lasciate la vostra e-mail</a:t>
            </a:r>
          </a:p>
        </p:txBody>
      </p:sp>
      <p:sp>
        <p:nvSpPr>
          <p:cNvPr id="6" name="Segnaposto numero diapositiva 5">
            <a:extLst>
              <a:ext uri="{FF2B5EF4-FFF2-40B4-BE49-F238E27FC236}">
                <a16:creationId xmlns:a16="http://schemas.microsoft.com/office/drawing/2014/main" xmlns="" id="{84B62AF2-F177-1849-B35E-4C335D56D318}"/>
              </a:ext>
            </a:extLst>
          </p:cNvPr>
          <p:cNvSpPr>
            <a:spLocks noGrp="1"/>
          </p:cNvSpPr>
          <p:nvPr>
            <p:ph type="sldNum" sz="quarter" idx="4"/>
          </p:nvPr>
        </p:nvSpPr>
        <p:spPr/>
        <p:txBody>
          <a:bodyPr/>
          <a:lstStyle/>
          <a:p>
            <a:fld id="{02C7C199-0D0D-7840-A88D-785280B31CF7}" type="slidenum">
              <a:rPr lang="it-IT" smtClean="0"/>
              <a:t>38</a:t>
            </a:fld>
            <a:endParaRPr lang="it-IT"/>
          </a:p>
        </p:txBody>
      </p:sp>
    </p:spTree>
    <p:extLst>
      <p:ext uri="{BB962C8B-B14F-4D97-AF65-F5344CB8AC3E}">
        <p14:creationId xmlns:p14="http://schemas.microsoft.com/office/powerpoint/2010/main" val="2729888956"/>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F128ED7-124F-A049-BC36-EC3821B50420}"/>
              </a:ext>
            </a:extLst>
          </p:cNvPr>
          <p:cNvSpPr>
            <a:spLocks noGrp="1"/>
          </p:cNvSpPr>
          <p:nvPr>
            <p:ph type="title"/>
          </p:nvPr>
        </p:nvSpPr>
        <p:spPr>
          <a:xfrm>
            <a:off x="413414" y="177838"/>
            <a:ext cx="8229600" cy="400110"/>
          </a:xfrm>
        </p:spPr>
        <p:txBody>
          <a:bodyPr/>
          <a:lstStyle/>
          <a:p>
            <a:r>
              <a:rPr lang="it-IT" dirty="0"/>
              <a:t>Gestione dei requisiti</a:t>
            </a:r>
          </a:p>
        </p:txBody>
      </p:sp>
      <p:sp>
        <p:nvSpPr>
          <p:cNvPr id="4" name="Segnaposto testo 3">
            <a:extLst>
              <a:ext uri="{FF2B5EF4-FFF2-40B4-BE49-F238E27FC236}">
                <a16:creationId xmlns:a16="http://schemas.microsoft.com/office/drawing/2014/main" xmlns="" id="{74112BEA-FA73-A742-915D-AC9A9B77D329}"/>
              </a:ext>
            </a:extLst>
          </p:cNvPr>
          <p:cNvSpPr>
            <a:spLocks noGrp="1"/>
          </p:cNvSpPr>
          <p:nvPr>
            <p:ph type="body" sz="quarter" idx="14"/>
          </p:nvPr>
        </p:nvSpPr>
        <p:spPr>
          <a:xfrm>
            <a:off x="413414" y="735391"/>
            <a:ext cx="8559136" cy="4031873"/>
          </a:xfrm>
        </p:spPr>
        <p:txBody>
          <a:bodyPr/>
          <a:lstStyle/>
          <a:p>
            <a:pPr lvl="0"/>
            <a:r>
              <a:rPr lang="it-IT" b="1" dirty="0"/>
              <a:t>Specificare i requisiti </a:t>
            </a:r>
            <a:r>
              <a:rPr lang="it-IT" dirty="0"/>
              <a:t>del progetto insieme agli stakeholder del progetto e documentarli in modo inequivocabile.</a:t>
            </a:r>
          </a:p>
          <a:p>
            <a:pPr lvl="0"/>
            <a:r>
              <a:rPr lang="it-IT" b="1" dirty="0"/>
              <a:t>Valutare i Requisiti </a:t>
            </a:r>
            <a:r>
              <a:rPr lang="it-IT" dirty="0"/>
              <a:t>e stima i costi per realizzarli. Il Project Manager (PM) bilancia l'elenco dei requisiti con gli altri vincoli del progetto (budget, tempo, ecc.) e li propone agli stakeholder del progetto.</a:t>
            </a:r>
          </a:p>
          <a:p>
            <a:pPr lvl="0"/>
            <a:r>
              <a:rPr lang="it-IT" b="1" dirty="0"/>
              <a:t>Approvare i Requisiti </a:t>
            </a:r>
            <a:r>
              <a:rPr lang="it-IT" dirty="0"/>
              <a:t>che saranno realizzati durante il progetto con le parti interessate, come il Project </a:t>
            </a:r>
            <a:r>
              <a:rPr lang="it-IT" dirty="0" err="1"/>
              <a:t>Owner</a:t>
            </a:r>
            <a:r>
              <a:rPr lang="it-IT" dirty="0"/>
              <a:t> (PO) o il Business manager (BM). I requisiti approvati diventano la base dell'ambito del progetto.</a:t>
            </a:r>
          </a:p>
          <a:p>
            <a:pPr lvl="0"/>
            <a:r>
              <a:rPr lang="it-IT" b="1" dirty="0"/>
              <a:t>Monitorare l’implementazione dei requisiti </a:t>
            </a:r>
            <a:r>
              <a:rPr lang="it-IT" dirty="0"/>
              <a:t>da parte del Project Core Team (PCT), oltre a nuovi requisiti o modifiche a quelli esistenti.</a:t>
            </a:r>
          </a:p>
          <a:p>
            <a:pPr lvl="0"/>
            <a:r>
              <a:rPr lang="it-IT" b="1" dirty="0"/>
              <a:t>Validare i requisiti implementati </a:t>
            </a:r>
            <a:r>
              <a:rPr lang="it-IT" dirty="0"/>
              <a:t>da parte dell'utente aziendale al fine di valutare se il fabbisogno aziendale iniziale è soddisfatto. </a:t>
            </a:r>
          </a:p>
        </p:txBody>
      </p:sp>
      <p:sp>
        <p:nvSpPr>
          <p:cNvPr id="6" name="Segnaposto numero diapositiva 5">
            <a:extLst>
              <a:ext uri="{FF2B5EF4-FFF2-40B4-BE49-F238E27FC236}">
                <a16:creationId xmlns:a16="http://schemas.microsoft.com/office/drawing/2014/main" xmlns="" id="{D50C604B-2B6A-464A-8C8F-7605C2323CC1}"/>
              </a:ext>
            </a:extLst>
          </p:cNvPr>
          <p:cNvSpPr>
            <a:spLocks noGrp="1"/>
          </p:cNvSpPr>
          <p:nvPr>
            <p:ph type="sldNum" sz="quarter" idx="4"/>
          </p:nvPr>
        </p:nvSpPr>
        <p:spPr/>
        <p:txBody>
          <a:bodyPr/>
          <a:lstStyle/>
          <a:p>
            <a:fld id="{02C7C199-0D0D-7840-A88D-785280B31CF7}" type="slidenum">
              <a:rPr lang="it-IT" smtClean="0"/>
              <a:t>39</a:t>
            </a:fld>
            <a:endParaRPr lang="it-IT"/>
          </a:p>
        </p:txBody>
      </p:sp>
    </p:spTree>
    <p:extLst>
      <p:ext uri="{BB962C8B-B14F-4D97-AF65-F5344CB8AC3E}">
        <p14:creationId xmlns:p14="http://schemas.microsoft.com/office/powerpoint/2010/main" val="392536561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89D5E6D-F00E-444D-B3CE-12E9F06ED50F}"/>
              </a:ext>
            </a:extLst>
          </p:cNvPr>
          <p:cNvSpPr>
            <a:spLocks noGrp="1"/>
          </p:cNvSpPr>
          <p:nvPr>
            <p:ph type="title"/>
          </p:nvPr>
        </p:nvSpPr>
        <p:spPr/>
        <p:txBody>
          <a:bodyPr/>
          <a:lstStyle/>
          <a:p>
            <a:r>
              <a:rPr lang="it-IT" dirty="0"/>
              <a:t>Le vostre risposte sui business case</a:t>
            </a:r>
          </a:p>
        </p:txBody>
      </p:sp>
      <p:sp>
        <p:nvSpPr>
          <p:cNvPr id="6" name="Segnaposto numero diapositiva 5">
            <a:extLst>
              <a:ext uri="{FF2B5EF4-FFF2-40B4-BE49-F238E27FC236}">
                <a16:creationId xmlns:a16="http://schemas.microsoft.com/office/drawing/2014/main" xmlns="" id="{634082B0-058D-BD4A-8D39-D8FAADA61E73}"/>
              </a:ext>
            </a:extLst>
          </p:cNvPr>
          <p:cNvSpPr>
            <a:spLocks noGrp="1"/>
          </p:cNvSpPr>
          <p:nvPr>
            <p:ph type="sldNum" sz="quarter" idx="4"/>
          </p:nvPr>
        </p:nvSpPr>
        <p:spPr/>
        <p:txBody>
          <a:bodyPr/>
          <a:lstStyle/>
          <a:p>
            <a:fld id="{02C7C199-0D0D-7840-A88D-785280B31CF7}" type="slidenum">
              <a:rPr lang="it-IT" smtClean="0"/>
              <a:t>4</a:t>
            </a:fld>
            <a:endParaRPr lang="it-IT"/>
          </a:p>
        </p:txBody>
      </p:sp>
      <p:pic>
        <p:nvPicPr>
          <p:cNvPr id="17410" name="Picture 2" descr="Grafico delle risposte di Moduli. Titolo della domanda: Ritenete utile sviluppare dei business case per ottimizzare le risorse?. Numero di risposte: 150 risposte.">
            <a:extLst>
              <a:ext uri="{FF2B5EF4-FFF2-40B4-BE49-F238E27FC236}">
                <a16:creationId xmlns:a16="http://schemas.microsoft.com/office/drawing/2014/main" xmlns="" id="{15FE5BB5-5F0C-F745-9761-9369690232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7700"/>
            <a:ext cx="9144000" cy="3848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7804571"/>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F128ED7-124F-A049-BC36-EC3821B50420}"/>
              </a:ext>
            </a:extLst>
          </p:cNvPr>
          <p:cNvSpPr>
            <a:spLocks noGrp="1"/>
          </p:cNvSpPr>
          <p:nvPr>
            <p:ph type="title"/>
          </p:nvPr>
        </p:nvSpPr>
        <p:spPr>
          <a:xfrm>
            <a:off x="413414" y="177838"/>
            <a:ext cx="8229600" cy="400110"/>
          </a:xfrm>
        </p:spPr>
        <p:txBody>
          <a:bodyPr/>
          <a:lstStyle/>
          <a:p>
            <a:r>
              <a:rPr lang="it-IT" dirty="0"/>
              <a:t>Gestione delle modifiche di progetto</a:t>
            </a:r>
          </a:p>
        </p:txBody>
      </p:sp>
      <p:sp>
        <p:nvSpPr>
          <p:cNvPr id="4" name="Segnaposto testo 3">
            <a:extLst>
              <a:ext uri="{FF2B5EF4-FFF2-40B4-BE49-F238E27FC236}">
                <a16:creationId xmlns:a16="http://schemas.microsoft.com/office/drawing/2014/main" xmlns="" id="{74112BEA-FA73-A742-915D-AC9A9B77D329}"/>
              </a:ext>
            </a:extLst>
          </p:cNvPr>
          <p:cNvSpPr>
            <a:spLocks noGrp="1"/>
          </p:cNvSpPr>
          <p:nvPr>
            <p:ph type="body" sz="quarter" idx="14"/>
          </p:nvPr>
        </p:nvSpPr>
        <p:spPr>
          <a:xfrm>
            <a:off x="0" y="828581"/>
            <a:ext cx="9029700" cy="3914918"/>
          </a:xfrm>
        </p:spPr>
        <p:txBody>
          <a:bodyPr/>
          <a:lstStyle/>
          <a:p>
            <a:pPr lvl="0"/>
            <a:r>
              <a:rPr lang="it-IT" sz="1800" b="1" dirty="0"/>
              <a:t>Identificazione della modifica</a:t>
            </a:r>
            <a:r>
              <a:rPr lang="it-IT" sz="1800" dirty="0"/>
              <a:t> inviata formalmente tramite un modulo di richiesta di modifica oppure identificata e sollevata durante le riunioni </a:t>
            </a:r>
          </a:p>
          <a:p>
            <a:pPr lvl="0"/>
            <a:r>
              <a:rPr lang="it-IT" sz="1800" b="1" dirty="0"/>
              <a:t>Valutazione della modifica e azioni raccomandate</a:t>
            </a:r>
            <a:r>
              <a:rPr lang="it-IT" sz="1800" dirty="0"/>
              <a:t>: verificando l'impatto della modifica sull'ambito del progetto, la pianificazione, i costi, la qualità, il rischio e altri elementi del progetto documentata dal Project Manager (PM) nel registro delle modifiche. </a:t>
            </a:r>
          </a:p>
          <a:p>
            <a:pPr lvl="0"/>
            <a:r>
              <a:rPr lang="it-IT" sz="1800" b="1" dirty="0"/>
              <a:t>Approvazione della modifica </a:t>
            </a:r>
            <a:r>
              <a:rPr lang="it-IT" sz="1800" dirty="0"/>
              <a:t>seguendo il processo di escalation definito dal progetto. Per le modifiche che non hanno un impatto significativo, le modifiche possono essere approvate durante le riunioni sullo stato del progetto. </a:t>
            </a:r>
          </a:p>
          <a:p>
            <a:pPr lvl="0"/>
            <a:r>
              <a:rPr lang="it-IT" sz="1800" b="1" dirty="0"/>
              <a:t>Implementazione della modifica:</a:t>
            </a:r>
            <a:r>
              <a:rPr lang="it-IT" sz="1800" dirty="0"/>
              <a:t> le attività relative all'attuazione delle modifiche approvate saranno documentate nel piano di lavoro del progetto.</a:t>
            </a:r>
          </a:p>
          <a:p>
            <a:pPr lvl="0"/>
            <a:r>
              <a:rPr lang="it-IT" sz="1800" b="1" dirty="0"/>
              <a:t>Controllo della modifica:</a:t>
            </a:r>
            <a:r>
              <a:rPr lang="it-IT" sz="1800" dirty="0"/>
              <a:t> le modifiche nuove o aperte verranno identificate / rivalutate settimanalmente durante le riunioni sullo stato del progetto</a:t>
            </a:r>
          </a:p>
        </p:txBody>
      </p:sp>
      <p:sp>
        <p:nvSpPr>
          <p:cNvPr id="6" name="Segnaposto numero diapositiva 5">
            <a:extLst>
              <a:ext uri="{FF2B5EF4-FFF2-40B4-BE49-F238E27FC236}">
                <a16:creationId xmlns:a16="http://schemas.microsoft.com/office/drawing/2014/main" xmlns="" id="{D50C604B-2B6A-464A-8C8F-7605C2323CC1}"/>
              </a:ext>
            </a:extLst>
          </p:cNvPr>
          <p:cNvSpPr>
            <a:spLocks noGrp="1"/>
          </p:cNvSpPr>
          <p:nvPr>
            <p:ph type="sldNum" sz="quarter" idx="4"/>
          </p:nvPr>
        </p:nvSpPr>
        <p:spPr/>
        <p:txBody>
          <a:bodyPr/>
          <a:lstStyle/>
          <a:p>
            <a:fld id="{02C7C199-0D0D-7840-A88D-785280B31CF7}" type="slidenum">
              <a:rPr lang="it-IT" smtClean="0"/>
              <a:t>40</a:t>
            </a:fld>
            <a:endParaRPr lang="it-IT"/>
          </a:p>
        </p:txBody>
      </p:sp>
    </p:spTree>
    <p:extLst>
      <p:ext uri="{BB962C8B-B14F-4D97-AF65-F5344CB8AC3E}">
        <p14:creationId xmlns:p14="http://schemas.microsoft.com/office/powerpoint/2010/main" val="1783799608"/>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F128ED7-124F-A049-BC36-EC3821B50420}"/>
              </a:ext>
            </a:extLst>
          </p:cNvPr>
          <p:cNvSpPr>
            <a:spLocks noGrp="1"/>
          </p:cNvSpPr>
          <p:nvPr>
            <p:ph type="title"/>
          </p:nvPr>
        </p:nvSpPr>
        <p:spPr>
          <a:xfrm>
            <a:off x="413414" y="177838"/>
            <a:ext cx="8229600" cy="400110"/>
          </a:xfrm>
        </p:spPr>
        <p:txBody>
          <a:bodyPr/>
          <a:lstStyle/>
          <a:p>
            <a:r>
              <a:rPr lang="it-IT" dirty="0"/>
              <a:t>Gestione della qualità</a:t>
            </a:r>
          </a:p>
        </p:txBody>
      </p:sp>
      <p:sp>
        <p:nvSpPr>
          <p:cNvPr id="4" name="Segnaposto testo 3">
            <a:extLst>
              <a:ext uri="{FF2B5EF4-FFF2-40B4-BE49-F238E27FC236}">
                <a16:creationId xmlns:a16="http://schemas.microsoft.com/office/drawing/2014/main" xmlns="" id="{74112BEA-FA73-A742-915D-AC9A9B77D329}"/>
              </a:ext>
            </a:extLst>
          </p:cNvPr>
          <p:cNvSpPr>
            <a:spLocks noGrp="1"/>
          </p:cNvSpPr>
          <p:nvPr>
            <p:ph type="body" sz="quarter" idx="14"/>
          </p:nvPr>
        </p:nvSpPr>
        <p:spPr>
          <a:xfrm>
            <a:off x="80010" y="720090"/>
            <a:ext cx="9063990" cy="4191917"/>
          </a:xfrm>
        </p:spPr>
        <p:txBody>
          <a:bodyPr/>
          <a:lstStyle/>
          <a:p>
            <a:pPr lvl="0"/>
            <a:r>
              <a:rPr lang="it-IT" sz="1800" b="1" dirty="0"/>
              <a:t>Definire le caratteristiche di qualità</a:t>
            </a:r>
            <a:r>
              <a:rPr lang="it-IT" sz="1800" dirty="0"/>
              <a:t> identificando gli obiettivi, l'approccio, i requisiti, le attività e le responsabilità del processo di gestione della qualità del progetto e come sarà implementato durante il progetto. </a:t>
            </a:r>
          </a:p>
          <a:p>
            <a:pPr lvl="0"/>
            <a:r>
              <a:rPr lang="it-IT" sz="1800" b="1" dirty="0"/>
              <a:t>Eseguire la garanzia della qualità </a:t>
            </a:r>
            <a:r>
              <a:rPr lang="it-IT" sz="1800" dirty="0"/>
              <a:t>svolte valutando la progettazione dei controlli di progetto, confermando che sono stati attuati e valutando la loro efficacia operativa. Inoltre, l'assicurazione della qualità convalida il rispetto delle norme e dei regolamenti dell'organizzazione, nonché delle pertinenti norme, regolamenti e normative governativi e di settore. </a:t>
            </a:r>
          </a:p>
          <a:p>
            <a:pPr lvl="0"/>
            <a:r>
              <a:rPr lang="it-IT" sz="1800" b="1" dirty="0"/>
              <a:t>Eseguire il controllo di qualità </a:t>
            </a:r>
            <a:r>
              <a:rPr lang="it-IT" sz="1800" dirty="0"/>
              <a:t>per convalidare la conformità con i piani in termini di ambito, tempi, costi, qualità, organizzazione del progetto, comunicazione, rischi, contratti e soddisfazione del cliente. </a:t>
            </a:r>
          </a:p>
          <a:p>
            <a:pPr lvl="0"/>
            <a:r>
              <a:rPr lang="it-IT" sz="1800" b="1" dirty="0"/>
              <a:t>Eseguire l’accettazione dei </a:t>
            </a:r>
            <a:r>
              <a:rPr lang="it-IT" sz="1800" b="1" dirty="0" err="1"/>
              <a:t>deliverable</a:t>
            </a:r>
            <a:r>
              <a:rPr lang="it-IT" sz="1800" b="1" dirty="0"/>
              <a:t> </a:t>
            </a:r>
            <a:r>
              <a:rPr lang="it-IT" sz="1800" dirty="0"/>
              <a:t>con una </a:t>
            </a:r>
            <a:r>
              <a:rPr lang="it-IT" sz="1800" dirty="0" err="1"/>
              <a:t>checklist</a:t>
            </a:r>
            <a:r>
              <a:rPr lang="it-IT" sz="1800" dirty="0"/>
              <a:t> di accettazione</a:t>
            </a:r>
          </a:p>
          <a:p>
            <a:pPr lvl="0"/>
            <a:r>
              <a:rPr lang="it-IT" sz="1800" b="1" dirty="0"/>
              <a:t>Eseguire l’accettazione finale </a:t>
            </a:r>
            <a:r>
              <a:rPr lang="it-IT" sz="1800" dirty="0"/>
              <a:t>riferendo</a:t>
            </a:r>
            <a:r>
              <a:rPr lang="it-IT" sz="1800" b="1" dirty="0"/>
              <a:t> </a:t>
            </a:r>
            <a:r>
              <a:rPr lang="it-IT" sz="1800" dirty="0"/>
              <a:t>sulle prestazioni del progetto durante la riunione di revisione di fine progetto</a:t>
            </a:r>
          </a:p>
        </p:txBody>
      </p:sp>
      <p:sp>
        <p:nvSpPr>
          <p:cNvPr id="6" name="Segnaposto numero diapositiva 5">
            <a:extLst>
              <a:ext uri="{FF2B5EF4-FFF2-40B4-BE49-F238E27FC236}">
                <a16:creationId xmlns:a16="http://schemas.microsoft.com/office/drawing/2014/main" xmlns="" id="{D50C604B-2B6A-464A-8C8F-7605C2323CC1}"/>
              </a:ext>
            </a:extLst>
          </p:cNvPr>
          <p:cNvSpPr>
            <a:spLocks noGrp="1"/>
          </p:cNvSpPr>
          <p:nvPr>
            <p:ph type="sldNum" sz="quarter" idx="4"/>
          </p:nvPr>
        </p:nvSpPr>
        <p:spPr/>
        <p:txBody>
          <a:bodyPr/>
          <a:lstStyle/>
          <a:p>
            <a:fld id="{02C7C199-0D0D-7840-A88D-785280B31CF7}" type="slidenum">
              <a:rPr lang="it-IT" smtClean="0"/>
              <a:t>41</a:t>
            </a:fld>
            <a:endParaRPr lang="it-IT"/>
          </a:p>
        </p:txBody>
      </p:sp>
    </p:spTree>
    <p:extLst>
      <p:ext uri="{BB962C8B-B14F-4D97-AF65-F5344CB8AC3E}">
        <p14:creationId xmlns:p14="http://schemas.microsoft.com/office/powerpoint/2010/main" val="888356057"/>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F128ED7-124F-A049-BC36-EC3821B50420}"/>
              </a:ext>
            </a:extLst>
          </p:cNvPr>
          <p:cNvSpPr>
            <a:spLocks noGrp="1"/>
          </p:cNvSpPr>
          <p:nvPr>
            <p:ph type="title"/>
          </p:nvPr>
        </p:nvSpPr>
        <p:spPr>
          <a:xfrm>
            <a:off x="413414" y="177838"/>
            <a:ext cx="8229600" cy="400110"/>
          </a:xfrm>
        </p:spPr>
        <p:txBody>
          <a:bodyPr/>
          <a:lstStyle/>
          <a:p>
            <a:r>
              <a:rPr lang="it-IT" dirty="0"/>
              <a:t>Gestione della Configurazione</a:t>
            </a:r>
          </a:p>
        </p:txBody>
      </p:sp>
      <p:sp>
        <p:nvSpPr>
          <p:cNvPr id="4" name="Segnaposto testo 3">
            <a:extLst>
              <a:ext uri="{FF2B5EF4-FFF2-40B4-BE49-F238E27FC236}">
                <a16:creationId xmlns:a16="http://schemas.microsoft.com/office/drawing/2014/main" xmlns="" id="{74112BEA-FA73-A742-915D-AC9A9B77D329}"/>
              </a:ext>
            </a:extLst>
          </p:cNvPr>
          <p:cNvSpPr>
            <a:spLocks noGrp="1"/>
          </p:cNvSpPr>
          <p:nvPr>
            <p:ph type="body" sz="quarter" idx="14"/>
          </p:nvPr>
        </p:nvSpPr>
        <p:spPr>
          <a:xfrm>
            <a:off x="333404" y="720774"/>
            <a:ext cx="8229599" cy="3434786"/>
          </a:xfrm>
        </p:spPr>
        <p:txBody>
          <a:bodyPr/>
          <a:lstStyle/>
          <a:p>
            <a:r>
              <a:rPr lang="it-IT" sz="1800" b="1" dirty="0"/>
              <a:t>Conservazione dei documenti di gestione di progetto </a:t>
            </a:r>
            <a:r>
              <a:rPr lang="it-IT" sz="1800" dirty="0"/>
              <a:t>seguendo la convenzione delle cartelle di seguito:</a:t>
            </a:r>
          </a:p>
          <a:p>
            <a:pPr marL="685800" lvl="2"/>
            <a:r>
              <a:rPr lang="it-IT" sz="1400" dirty="0"/>
              <a:t>01 Avvio </a:t>
            </a:r>
          </a:p>
          <a:p>
            <a:pPr marL="685800" lvl="2"/>
            <a:r>
              <a:rPr lang="it-IT" sz="1400" dirty="0"/>
              <a:t>02 Pianificazione</a:t>
            </a:r>
          </a:p>
          <a:p>
            <a:pPr marL="685800" lvl="2"/>
            <a:r>
              <a:rPr lang="it-IT" sz="1400" dirty="0"/>
              <a:t>03 Esecuzione</a:t>
            </a:r>
          </a:p>
          <a:p>
            <a:pPr marL="685800" lvl="2"/>
            <a:r>
              <a:rPr lang="it-IT" sz="1400" dirty="0"/>
              <a:t>04 Monitoraggio &amp; Controllo</a:t>
            </a:r>
          </a:p>
          <a:p>
            <a:pPr marL="685800" lvl="2"/>
            <a:r>
              <a:rPr lang="it-IT" sz="1400" dirty="0"/>
              <a:t>05 Chiusura</a:t>
            </a:r>
          </a:p>
          <a:p>
            <a:r>
              <a:rPr lang="it-IT" sz="1800" dirty="0"/>
              <a:t>Verrà utilizzata la seguente convenzione di denominazione dei documenti:</a:t>
            </a:r>
            <a:br>
              <a:rPr lang="it-IT" sz="1800" dirty="0"/>
            </a:br>
            <a:r>
              <a:rPr lang="it-IT" sz="1800" dirty="0"/>
              <a:t>(XX).(</a:t>
            </a:r>
            <a:r>
              <a:rPr lang="it-IT" sz="1800" dirty="0" err="1"/>
              <a:t>NomeDocumento</a:t>
            </a:r>
            <a:r>
              <a:rPr lang="it-IT" sz="1800" dirty="0"/>
              <a:t>).(</a:t>
            </a:r>
            <a:r>
              <a:rPr lang="it-IT" sz="1800" dirty="0" err="1"/>
              <a:t>NomeProgetto</a:t>
            </a:r>
            <a:r>
              <a:rPr lang="it-IT" sz="1800" dirty="0"/>
              <a:t>).(</a:t>
            </a:r>
            <a:r>
              <a:rPr lang="it-IT" sz="1800" dirty="0" err="1"/>
              <a:t>yyyy</a:t>
            </a:r>
            <a:r>
              <a:rPr lang="it-IT" sz="1800" dirty="0"/>
              <a:t>-mm-</a:t>
            </a:r>
            <a:r>
              <a:rPr lang="it-IT" sz="1800" dirty="0" err="1"/>
              <a:t>dd</a:t>
            </a:r>
            <a:r>
              <a:rPr lang="it-IT" sz="1800" dirty="0"/>
              <a:t>).v(</a:t>
            </a:r>
            <a:r>
              <a:rPr lang="it-IT" sz="1800" dirty="0" err="1"/>
              <a:t>x.x</a:t>
            </a:r>
            <a:r>
              <a:rPr lang="it-IT" sz="1800" dirty="0"/>
              <a:t>), dove:</a:t>
            </a:r>
          </a:p>
          <a:p>
            <a:r>
              <a:rPr lang="it-IT" sz="1800" b="1" dirty="0"/>
              <a:t>Controllo delle versioni di documenti di gestione del progetto </a:t>
            </a:r>
            <a:r>
              <a:rPr lang="it-IT" sz="1800" dirty="0"/>
              <a:t>Tutti i documenti di gestione del progetto sono sotto il controllo della versione, ad eccezione dei registri e delle liste di controllo del progetto.</a:t>
            </a:r>
          </a:p>
        </p:txBody>
      </p:sp>
      <p:sp>
        <p:nvSpPr>
          <p:cNvPr id="6" name="Segnaposto numero diapositiva 5">
            <a:extLst>
              <a:ext uri="{FF2B5EF4-FFF2-40B4-BE49-F238E27FC236}">
                <a16:creationId xmlns:a16="http://schemas.microsoft.com/office/drawing/2014/main" xmlns="" id="{D50C604B-2B6A-464A-8C8F-7605C2323CC1}"/>
              </a:ext>
            </a:extLst>
          </p:cNvPr>
          <p:cNvSpPr>
            <a:spLocks noGrp="1"/>
          </p:cNvSpPr>
          <p:nvPr>
            <p:ph type="sldNum" sz="quarter" idx="4"/>
          </p:nvPr>
        </p:nvSpPr>
        <p:spPr/>
        <p:txBody>
          <a:bodyPr/>
          <a:lstStyle/>
          <a:p>
            <a:fld id="{02C7C199-0D0D-7840-A88D-785280B31CF7}" type="slidenum">
              <a:rPr lang="it-IT" smtClean="0"/>
              <a:t>42</a:t>
            </a:fld>
            <a:endParaRPr lang="it-IT"/>
          </a:p>
        </p:txBody>
      </p:sp>
    </p:spTree>
    <p:extLst>
      <p:ext uri="{BB962C8B-B14F-4D97-AF65-F5344CB8AC3E}">
        <p14:creationId xmlns:p14="http://schemas.microsoft.com/office/powerpoint/2010/main" val="495744800"/>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F128ED7-124F-A049-BC36-EC3821B50420}"/>
              </a:ext>
            </a:extLst>
          </p:cNvPr>
          <p:cNvSpPr>
            <a:spLocks noGrp="1"/>
          </p:cNvSpPr>
          <p:nvPr>
            <p:ph type="title"/>
          </p:nvPr>
        </p:nvSpPr>
        <p:spPr>
          <a:xfrm>
            <a:off x="413414" y="177838"/>
            <a:ext cx="8229600" cy="400110"/>
          </a:xfrm>
        </p:spPr>
        <p:txBody>
          <a:bodyPr/>
          <a:lstStyle/>
          <a:p>
            <a:r>
              <a:rPr lang="it-IT" dirty="0"/>
              <a:t>Gestione delle comunicazioni</a:t>
            </a:r>
          </a:p>
        </p:txBody>
      </p:sp>
      <p:sp>
        <p:nvSpPr>
          <p:cNvPr id="6" name="Segnaposto numero diapositiva 5">
            <a:extLst>
              <a:ext uri="{FF2B5EF4-FFF2-40B4-BE49-F238E27FC236}">
                <a16:creationId xmlns:a16="http://schemas.microsoft.com/office/drawing/2014/main" xmlns="" id="{D50C604B-2B6A-464A-8C8F-7605C2323CC1}"/>
              </a:ext>
            </a:extLst>
          </p:cNvPr>
          <p:cNvSpPr>
            <a:spLocks noGrp="1"/>
          </p:cNvSpPr>
          <p:nvPr>
            <p:ph type="sldNum" sz="quarter" idx="4"/>
          </p:nvPr>
        </p:nvSpPr>
        <p:spPr/>
        <p:txBody>
          <a:bodyPr/>
          <a:lstStyle/>
          <a:p>
            <a:fld id="{02C7C199-0D0D-7840-A88D-785280B31CF7}" type="slidenum">
              <a:rPr lang="it-IT" smtClean="0"/>
              <a:t>43</a:t>
            </a:fld>
            <a:endParaRPr lang="it-IT"/>
          </a:p>
        </p:txBody>
      </p:sp>
      <p:sp>
        <p:nvSpPr>
          <p:cNvPr id="7" name="Segnaposto piè di pagina 6">
            <a:extLst>
              <a:ext uri="{FF2B5EF4-FFF2-40B4-BE49-F238E27FC236}">
                <a16:creationId xmlns:a16="http://schemas.microsoft.com/office/drawing/2014/main" xmlns="" id="{F2508167-C484-614C-B784-2D50CF3622E9}"/>
              </a:ext>
            </a:extLst>
          </p:cNvPr>
          <p:cNvSpPr>
            <a:spLocks noGrp="1"/>
          </p:cNvSpPr>
          <p:nvPr>
            <p:ph type="ftr" sz="quarter" idx="3"/>
          </p:nvPr>
        </p:nvSpPr>
        <p:spPr/>
        <p:txBody>
          <a:bodyPr/>
          <a:lstStyle/>
          <a:p>
            <a:r>
              <a:rPr lang="it-IT" dirty="0"/>
              <a:t>Corso di Project Management: quarta parte</a:t>
            </a:r>
          </a:p>
        </p:txBody>
      </p:sp>
      <p:graphicFrame>
        <p:nvGraphicFramePr>
          <p:cNvPr id="3" name="Tabella 2">
            <a:extLst>
              <a:ext uri="{FF2B5EF4-FFF2-40B4-BE49-F238E27FC236}">
                <a16:creationId xmlns:a16="http://schemas.microsoft.com/office/drawing/2014/main" xmlns="" id="{D258F235-DD02-2E41-A94D-C8295A689BC6}"/>
              </a:ext>
            </a:extLst>
          </p:cNvPr>
          <p:cNvGraphicFramePr>
            <a:graphicFrameLocks noGrp="1"/>
          </p:cNvGraphicFramePr>
          <p:nvPr>
            <p:extLst>
              <p:ext uri="{D42A27DB-BD31-4B8C-83A1-F6EECF244321}">
                <p14:modId xmlns:p14="http://schemas.microsoft.com/office/powerpoint/2010/main" val="810283437"/>
              </p:ext>
            </p:extLst>
          </p:nvPr>
        </p:nvGraphicFramePr>
        <p:xfrm>
          <a:off x="297180" y="890746"/>
          <a:ext cx="8345834" cy="4371161"/>
        </p:xfrm>
        <a:graphic>
          <a:graphicData uri="http://schemas.openxmlformats.org/drawingml/2006/table">
            <a:tbl>
              <a:tblPr firstRow="1" firstCol="1" bandRow="1">
                <a:tableStyleId>{5C22544A-7EE6-4342-B048-85BDC9FD1C3A}</a:tableStyleId>
              </a:tblPr>
              <a:tblGrid>
                <a:gridCol w="4320540">
                  <a:extLst>
                    <a:ext uri="{9D8B030D-6E8A-4147-A177-3AD203B41FA5}">
                      <a16:colId xmlns:a16="http://schemas.microsoft.com/office/drawing/2014/main" xmlns="" val="1430802464"/>
                    </a:ext>
                  </a:extLst>
                </a:gridCol>
                <a:gridCol w="2068830">
                  <a:extLst>
                    <a:ext uri="{9D8B030D-6E8A-4147-A177-3AD203B41FA5}">
                      <a16:colId xmlns:a16="http://schemas.microsoft.com/office/drawing/2014/main" xmlns="" val="1225286660"/>
                    </a:ext>
                  </a:extLst>
                </a:gridCol>
                <a:gridCol w="1956464">
                  <a:extLst>
                    <a:ext uri="{9D8B030D-6E8A-4147-A177-3AD203B41FA5}">
                      <a16:colId xmlns:a16="http://schemas.microsoft.com/office/drawing/2014/main" xmlns="" val="2363589986"/>
                    </a:ext>
                  </a:extLst>
                </a:gridCol>
              </a:tblGrid>
              <a:tr h="292906">
                <a:tc>
                  <a:txBody>
                    <a:bodyPr/>
                    <a:lstStyle/>
                    <a:p>
                      <a:pPr algn="ctr">
                        <a:spcBef>
                          <a:spcPts val="200"/>
                        </a:spcBef>
                        <a:spcAft>
                          <a:spcPts val="500"/>
                        </a:spcAft>
                      </a:pPr>
                      <a:r>
                        <a:rPr lang="it-IT" sz="1800" dirty="0">
                          <a:effectLst/>
                        </a:rPr>
                        <a:t>Riunione</a:t>
                      </a:r>
                      <a:endParaRPr lang="it-IT" sz="1800" dirty="0">
                        <a:effectLst/>
                        <a:latin typeface="Calibri" panose="020F0502020204030204" pitchFamily="34" charset="0"/>
                        <a:ea typeface="PMingLiU" panose="02020500000000000000" pitchFamily="18" charset="-120"/>
                        <a:cs typeface="Calibri" panose="020F0502020204030204" pitchFamily="34" charset="0"/>
                      </a:endParaRPr>
                    </a:p>
                  </a:txBody>
                  <a:tcPr marL="68580" marR="68580" marT="0" marB="0"/>
                </a:tc>
                <a:tc>
                  <a:txBody>
                    <a:bodyPr/>
                    <a:lstStyle/>
                    <a:p>
                      <a:pPr algn="just">
                        <a:spcBef>
                          <a:spcPts val="200"/>
                        </a:spcBef>
                        <a:spcAft>
                          <a:spcPts val="500"/>
                        </a:spcAft>
                      </a:pPr>
                      <a:r>
                        <a:rPr lang="it-IT" sz="1800">
                          <a:effectLst/>
                        </a:rPr>
                        <a:t>Chair</a:t>
                      </a:r>
                      <a:endParaRPr lang="it-IT" sz="1800">
                        <a:effectLst/>
                        <a:latin typeface="Calibri" panose="020F0502020204030204" pitchFamily="34" charset="0"/>
                        <a:ea typeface="PMingLiU" panose="02020500000000000000" pitchFamily="18" charset="-120"/>
                        <a:cs typeface="Calibri" panose="020F0502020204030204" pitchFamily="34" charset="0"/>
                      </a:endParaRPr>
                    </a:p>
                  </a:txBody>
                  <a:tcPr marL="68580" marR="68580" marT="0" marB="0"/>
                </a:tc>
                <a:tc>
                  <a:txBody>
                    <a:bodyPr/>
                    <a:lstStyle/>
                    <a:p>
                      <a:pPr algn="just">
                        <a:spcBef>
                          <a:spcPts val="200"/>
                        </a:spcBef>
                        <a:spcAft>
                          <a:spcPts val="500"/>
                        </a:spcAft>
                      </a:pPr>
                      <a:r>
                        <a:rPr lang="it-IT" sz="1800" dirty="0">
                          <a:effectLst/>
                        </a:rPr>
                        <a:t>Frequenza</a:t>
                      </a:r>
                      <a:endParaRPr lang="it-IT" sz="1800" dirty="0">
                        <a:effectLst/>
                        <a:latin typeface="Calibri" panose="020F0502020204030204" pitchFamily="34" charset="0"/>
                        <a:ea typeface="PMingLiU" panose="02020500000000000000" pitchFamily="18" charset="-120"/>
                        <a:cs typeface="Calibri" panose="020F0502020204030204" pitchFamily="34" charset="0"/>
                      </a:endParaRPr>
                    </a:p>
                  </a:txBody>
                  <a:tcPr marL="68580" marR="68580" marT="0" marB="0"/>
                </a:tc>
                <a:extLst>
                  <a:ext uri="{0D108BD9-81ED-4DB2-BD59-A6C34878D82A}">
                    <a16:rowId xmlns:a16="http://schemas.microsoft.com/office/drawing/2014/main" xmlns="" val="2014655258"/>
                  </a:ext>
                </a:extLst>
              </a:tr>
              <a:tr h="523043">
                <a:tc>
                  <a:txBody>
                    <a:bodyPr/>
                    <a:lstStyle/>
                    <a:p>
                      <a:pPr algn="just">
                        <a:spcBef>
                          <a:spcPts val="200"/>
                        </a:spcBef>
                        <a:spcAft>
                          <a:spcPts val="500"/>
                        </a:spcAft>
                      </a:pPr>
                      <a:r>
                        <a:rPr lang="it-IT" sz="1600">
                          <a:effectLst/>
                        </a:rPr>
                        <a:t>Pianificazione della riunione di avvio</a:t>
                      </a:r>
                      <a:endParaRPr lang="it-IT" sz="1800">
                        <a:effectLst/>
                        <a:latin typeface="Calibri" panose="020F0502020204030204" pitchFamily="34" charset="0"/>
                        <a:ea typeface="PMingLiU" panose="02020500000000000000" pitchFamily="18" charset="-120"/>
                        <a:cs typeface="Calibri" panose="020F0502020204030204" pitchFamily="34" charset="0"/>
                      </a:endParaRPr>
                    </a:p>
                  </a:txBody>
                  <a:tcPr marL="68580" marR="68580" marT="0" marB="0"/>
                </a:tc>
                <a:tc>
                  <a:txBody>
                    <a:bodyPr/>
                    <a:lstStyle/>
                    <a:p>
                      <a:pPr algn="just">
                        <a:spcBef>
                          <a:spcPts val="200"/>
                        </a:spcBef>
                        <a:spcAft>
                          <a:spcPts val="500"/>
                        </a:spcAft>
                      </a:pPr>
                      <a:r>
                        <a:rPr lang="it-IT" sz="1600">
                          <a:effectLst/>
                        </a:rPr>
                        <a:t>Project Manager (PM)</a:t>
                      </a:r>
                      <a:endParaRPr lang="it-IT" sz="1800">
                        <a:effectLst/>
                        <a:latin typeface="Calibri" panose="020F0502020204030204" pitchFamily="34" charset="0"/>
                        <a:ea typeface="PMingLiU" panose="02020500000000000000" pitchFamily="18" charset="-120"/>
                        <a:cs typeface="Calibri" panose="020F0502020204030204" pitchFamily="34" charset="0"/>
                      </a:endParaRPr>
                    </a:p>
                  </a:txBody>
                  <a:tcPr marL="68580" marR="68580" marT="0" marB="0"/>
                </a:tc>
                <a:tc>
                  <a:txBody>
                    <a:bodyPr/>
                    <a:lstStyle/>
                    <a:p>
                      <a:pPr algn="just">
                        <a:spcBef>
                          <a:spcPts val="200"/>
                        </a:spcBef>
                        <a:spcAft>
                          <a:spcPts val="500"/>
                        </a:spcAft>
                      </a:pPr>
                      <a:r>
                        <a:rPr lang="it-IT" sz="1600">
                          <a:effectLst/>
                        </a:rPr>
                        <a:t>Una volta</a:t>
                      </a:r>
                      <a:endParaRPr lang="it-IT" sz="1800">
                        <a:effectLst/>
                        <a:latin typeface="Calibri" panose="020F0502020204030204" pitchFamily="34" charset="0"/>
                        <a:ea typeface="PMingLiU" panose="02020500000000000000" pitchFamily="18" charset="-120"/>
                        <a:cs typeface="Calibri" panose="020F0502020204030204" pitchFamily="34" charset="0"/>
                      </a:endParaRPr>
                    </a:p>
                  </a:txBody>
                  <a:tcPr marL="68580" marR="68580" marT="0" marB="0"/>
                </a:tc>
                <a:extLst>
                  <a:ext uri="{0D108BD9-81ED-4DB2-BD59-A6C34878D82A}">
                    <a16:rowId xmlns:a16="http://schemas.microsoft.com/office/drawing/2014/main" xmlns="" val="3036107905"/>
                  </a:ext>
                </a:extLst>
              </a:tr>
              <a:tr h="261521">
                <a:tc>
                  <a:txBody>
                    <a:bodyPr/>
                    <a:lstStyle/>
                    <a:p>
                      <a:pPr algn="just">
                        <a:spcBef>
                          <a:spcPts val="200"/>
                        </a:spcBef>
                        <a:spcAft>
                          <a:spcPts val="500"/>
                        </a:spcAft>
                      </a:pPr>
                      <a:r>
                        <a:rPr lang="it-IT" sz="1600">
                          <a:effectLst/>
                        </a:rPr>
                        <a:t>Esecuzione della riunione di avvio</a:t>
                      </a:r>
                      <a:endParaRPr lang="it-IT" sz="1800">
                        <a:effectLst/>
                        <a:latin typeface="Calibri" panose="020F0502020204030204" pitchFamily="34" charset="0"/>
                        <a:ea typeface="PMingLiU" panose="02020500000000000000" pitchFamily="18" charset="-120"/>
                        <a:cs typeface="Calibri" panose="020F0502020204030204" pitchFamily="34" charset="0"/>
                      </a:endParaRPr>
                    </a:p>
                  </a:txBody>
                  <a:tcPr marL="68580" marR="68580" marT="0" marB="0"/>
                </a:tc>
                <a:tc>
                  <a:txBody>
                    <a:bodyPr/>
                    <a:lstStyle/>
                    <a:p>
                      <a:pPr algn="just">
                        <a:spcBef>
                          <a:spcPts val="200"/>
                        </a:spcBef>
                        <a:spcAft>
                          <a:spcPts val="500"/>
                        </a:spcAft>
                      </a:pPr>
                      <a:r>
                        <a:rPr lang="it-IT" sz="1600">
                          <a:effectLst/>
                        </a:rPr>
                        <a:t>Project Manager (PM)</a:t>
                      </a:r>
                      <a:endParaRPr lang="it-IT" sz="1800">
                        <a:effectLst/>
                        <a:latin typeface="Calibri" panose="020F0502020204030204" pitchFamily="34" charset="0"/>
                        <a:ea typeface="PMingLiU" panose="02020500000000000000" pitchFamily="18" charset="-120"/>
                        <a:cs typeface="Calibri" panose="020F0502020204030204" pitchFamily="34" charset="0"/>
                      </a:endParaRPr>
                    </a:p>
                  </a:txBody>
                  <a:tcPr marL="68580" marR="68580" marT="0" marB="0"/>
                </a:tc>
                <a:tc>
                  <a:txBody>
                    <a:bodyPr/>
                    <a:lstStyle/>
                    <a:p>
                      <a:pPr algn="just">
                        <a:spcBef>
                          <a:spcPts val="200"/>
                        </a:spcBef>
                        <a:spcAft>
                          <a:spcPts val="500"/>
                        </a:spcAft>
                      </a:pPr>
                      <a:r>
                        <a:rPr lang="it-IT" sz="1600">
                          <a:effectLst/>
                        </a:rPr>
                        <a:t>Una volta</a:t>
                      </a:r>
                      <a:endParaRPr lang="it-IT" sz="1800">
                        <a:effectLst/>
                        <a:latin typeface="Calibri" panose="020F0502020204030204" pitchFamily="34" charset="0"/>
                        <a:ea typeface="PMingLiU" panose="02020500000000000000" pitchFamily="18" charset="-120"/>
                        <a:cs typeface="Calibri" panose="020F0502020204030204" pitchFamily="34" charset="0"/>
                      </a:endParaRPr>
                    </a:p>
                  </a:txBody>
                  <a:tcPr marL="68580" marR="68580" marT="0" marB="0"/>
                </a:tc>
                <a:extLst>
                  <a:ext uri="{0D108BD9-81ED-4DB2-BD59-A6C34878D82A}">
                    <a16:rowId xmlns:a16="http://schemas.microsoft.com/office/drawing/2014/main" xmlns="" val="958341040"/>
                  </a:ext>
                </a:extLst>
              </a:tr>
              <a:tr h="261521">
                <a:tc>
                  <a:txBody>
                    <a:bodyPr/>
                    <a:lstStyle/>
                    <a:p>
                      <a:pPr algn="just">
                        <a:spcBef>
                          <a:spcPts val="200"/>
                        </a:spcBef>
                        <a:spcAft>
                          <a:spcPts val="500"/>
                        </a:spcAft>
                      </a:pPr>
                      <a:r>
                        <a:rPr lang="it-IT" sz="1600">
                          <a:effectLst/>
                        </a:rPr>
                        <a:t>Riunione sullo stato del progetto</a:t>
                      </a:r>
                      <a:endParaRPr lang="it-IT" sz="1800">
                        <a:effectLst/>
                        <a:latin typeface="Calibri" panose="020F0502020204030204" pitchFamily="34" charset="0"/>
                        <a:ea typeface="PMingLiU" panose="02020500000000000000" pitchFamily="18" charset="-120"/>
                        <a:cs typeface="Calibri" panose="020F0502020204030204" pitchFamily="34" charset="0"/>
                      </a:endParaRPr>
                    </a:p>
                  </a:txBody>
                  <a:tcPr marL="68580" marR="68580" marT="0" marB="0"/>
                </a:tc>
                <a:tc>
                  <a:txBody>
                    <a:bodyPr/>
                    <a:lstStyle/>
                    <a:p>
                      <a:pPr algn="just">
                        <a:spcBef>
                          <a:spcPts val="200"/>
                        </a:spcBef>
                        <a:spcAft>
                          <a:spcPts val="500"/>
                        </a:spcAft>
                      </a:pPr>
                      <a:r>
                        <a:rPr lang="it-IT" sz="1600">
                          <a:effectLst/>
                        </a:rPr>
                        <a:t>Project Manager (PM)</a:t>
                      </a:r>
                      <a:endParaRPr lang="it-IT" sz="1800">
                        <a:effectLst/>
                        <a:latin typeface="Calibri" panose="020F0502020204030204" pitchFamily="34" charset="0"/>
                        <a:ea typeface="PMingLiU" panose="02020500000000000000" pitchFamily="18" charset="-120"/>
                        <a:cs typeface="Calibri" panose="020F0502020204030204" pitchFamily="34" charset="0"/>
                      </a:endParaRPr>
                    </a:p>
                  </a:txBody>
                  <a:tcPr marL="68580" marR="68580" marT="0" marB="0"/>
                </a:tc>
                <a:tc>
                  <a:txBody>
                    <a:bodyPr/>
                    <a:lstStyle/>
                    <a:p>
                      <a:pPr algn="just">
                        <a:spcBef>
                          <a:spcPts val="200"/>
                        </a:spcBef>
                        <a:spcAft>
                          <a:spcPts val="500"/>
                        </a:spcAft>
                      </a:pPr>
                      <a:r>
                        <a:rPr lang="it-IT" sz="1600">
                          <a:effectLst/>
                        </a:rPr>
                        <a:t>Ogni 2 settimane </a:t>
                      </a:r>
                      <a:endParaRPr lang="it-IT" sz="1800">
                        <a:effectLst/>
                        <a:latin typeface="Calibri" panose="020F0502020204030204" pitchFamily="34" charset="0"/>
                        <a:ea typeface="PMingLiU" panose="02020500000000000000" pitchFamily="18" charset="-120"/>
                        <a:cs typeface="Calibri" panose="020F0502020204030204" pitchFamily="34" charset="0"/>
                      </a:endParaRPr>
                    </a:p>
                  </a:txBody>
                  <a:tcPr marL="68580" marR="68580" marT="0" marB="0"/>
                </a:tc>
                <a:extLst>
                  <a:ext uri="{0D108BD9-81ED-4DB2-BD59-A6C34878D82A}">
                    <a16:rowId xmlns:a16="http://schemas.microsoft.com/office/drawing/2014/main" xmlns="" val="2582418435"/>
                  </a:ext>
                </a:extLst>
              </a:tr>
              <a:tr h="523043">
                <a:tc>
                  <a:txBody>
                    <a:bodyPr/>
                    <a:lstStyle/>
                    <a:p>
                      <a:pPr algn="just">
                        <a:spcBef>
                          <a:spcPts val="200"/>
                        </a:spcBef>
                        <a:spcAft>
                          <a:spcPts val="500"/>
                        </a:spcAft>
                      </a:pPr>
                      <a:r>
                        <a:rPr lang="it-IT" sz="1600">
                          <a:effectLst/>
                        </a:rPr>
                        <a:t>Riunione del team principale del progetto</a:t>
                      </a:r>
                      <a:endParaRPr lang="it-IT" sz="1800">
                        <a:effectLst/>
                        <a:latin typeface="Calibri" panose="020F0502020204030204" pitchFamily="34" charset="0"/>
                        <a:ea typeface="PMingLiU" panose="02020500000000000000" pitchFamily="18" charset="-120"/>
                        <a:cs typeface="Calibri" panose="020F0502020204030204" pitchFamily="34" charset="0"/>
                      </a:endParaRPr>
                    </a:p>
                  </a:txBody>
                  <a:tcPr marL="68580" marR="68580" marT="0" marB="0"/>
                </a:tc>
                <a:tc>
                  <a:txBody>
                    <a:bodyPr/>
                    <a:lstStyle/>
                    <a:p>
                      <a:pPr algn="just">
                        <a:spcBef>
                          <a:spcPts val="200"/>
                        </a:spcBef>
                        <a:spcAft>
                          <a:spcPts val="500"/>
                        </a:spcAft>
                      </a:pPr>
                      <a:r>
                        <a:rPr lang="it-IT" sz="1600">
                          <a:effectLst/>
                        </a:rPr>
                        <a:t>Team Leader (TL)</a:t>
                      </a:r>
                      <a:endParaRPr lang="it-IT" sz="1800">
                        <a:effectLst/>
                        <a:latin typeface="Calibri" panose="020F0502020204030204" pitchFamily="34" charset="0"/>
                        <a:ea typeface="PMingLiU" panose="02020500000000000000" pitchFamily="18" charset="-120"/>
                        <a:cs typeface="Calibri" panose="020F0502020204030204" pitchFamily="34" charset="0"/>
                      </a:endParaRPr>
                    </a:p>
                  </a:txBody>
                  <a:tcPr marL="68580" marR="68580" marT="0" marB="0"/>
                </a:tc>
                <a:tc>
                  <a:txBody>
                    <a:bodyPr/>
                    <a:lstStyle/>
                    <a:p>
                      <a:pPr algn="just">
                        <a:spcBef>
                          <a:spcPts val="200"/>
                        </a:spcBef>
                        <a:spcAft>
                          <a:spcPts val="500"/>
                        </a:spcAft>
                      </a:pPr>
                      <a:r>
                        <a:rPr lang="it-IT" sz="1600">
                          <a:effectLst/>
                        </a:rPr>
                        <a:t>Settimanalmente </a:t>
                      </a:r>
                      <a:endParaRPr lang="it-IT" sz="1800">
                        <a:effectLst/>
                        <a:latin typeface="Calibri" panose="020F0502020204030204" pitchFamily="34" charset="0"/>
                        <a:ea typeface="PMingLiU" panose="02020500000000000000" pitchFamily="18" charset="-120"/>
                        <a:cs typeface="Calibri" panose="020F0502020204030204" pitchFamily="34" charset="0"/>
                      </a:endParaRPr>
                    </a:p>
                  </a:txBody>
                  <a:tcPr marL="68580" marR="68580" marT="0" marB="0"/>
                </a:tc>
                <a:extLst>
                  <a:ext uri="{0D108BD9-81ED-4DB2-BD59-A6C34878D82A}">
                    <a16:rowId xmlns:a16="http://schemas.microsoft.com/office/drawing/2014/main" xmlns="" val="3601110692"/>
                  </a:ext>
                </a:extLst>
              </a:tr>
              <a:tr h="261521">
                <a:tc>
                  <a:txBody>
                    <a:bodyPr/>
                    <a:lstStyle/>
                    <a:p>
                      <a:pPr algn="just">
                        <a:spcBef>
                          <a:spcPts val="200"/>
                        </a:spcBef>
                        <a:spcAft>
                          <a:spcPts val="500"/>
                        </a:spcAft>
                      </a:pPr>
                      <a:r>
                        <a:rPr lang="it-IT" sz="1600">
                          <a:effectLst/>
                        </a:rPr>
                        <a:t>Riunione di revisione del progetto</a:t>
                      </a:r>
                      <a:endParaRPr lang="it-IT" sz="1800">
                        <a:effectLst/>
                        <a:latin typeface="Calibri" panose="020F0502020204030204" pitchFamily="34" charset="0"/>
                        <a:ea typeface="PMingLiU" panose="02020500000000000000" pitchFamily="18" charset="-120"/>
                        <a:cs typeface="Calibri" panose="020F0502020204030204" pitchFamily="34" charset="0"/>
                      </a:endParaRPr>
                    </a:p>
                  </a:txBody>
                  <a:tcPr marL="68580" marR="68580" marT="0" marB="0"/>
                </a:tc>
                <a:tc>
                  <a:txBody>
                    <a:bodyPr/>
                    <a:lstStyle/>
                    <a:p>
                      <a:pPr algn="just">
                        <a:spcBef>
                          <a:spcPts val="200"/>
                        </a:spcBef>
                        <a:spcAft>
                          <a:spcPts val="500"/>
                        </a:spcAft>
                      </a:pPr>
                      <a:r>
                        <a:rPr lang="it-IT" sz="1600">
                          <a:effectLst/>
                        </a:rPr>
                        <a:t>Project Manager (PM)</a:t>
                      </a:r>
                      <a:endParaRPr lang="it-IT" sz="1800">
                        <a:effectLst/>
                        <a:latin typeface="Calibri" panose="020F0502020204030204" pitchFamily="34" charset="0"/>
                        <a:ea typeface="PMingLiU" panose="02020500000000000000" pitchFamily="18" charset="-120"/>
                        <a:cs typeface="Calibri" panose="020F0502020204030204" pitchFamily="34" charset="0"/>
                      </a:endParaRPr>
                    </a:p>
                  </a:txBody>
                  <a:tcPr marL="68580" marR="68580" marT="0" marB="0"/>
                </a:tc>
                <a:tc>
                  <a:txBody>
                    <a:bodyPr/>
                    <a:lstStyle/>
                    <a:p>
                      <a:pPr algn="just">
                        <a:spcBef>
                          <a:spcPts val="200"/>
                        </a:spcBef>
                        <a:spcAft>
                          <a:spcPts val="500"/>
                        </a:spcAft>
                      </a:pPr>
                      <a:r>
                        <a:rPr lang="it-IT" sz="1600">
                          <a:effectLst/>
                        </a:rPr>
                        <a:t>Bi-annuale</a:t>
                      </a:r>
                      <a:endParaRPr lang="it-IT" sz="1800">
                        <a:effectLst/>
                        <a:latin typeface="Calibri" panose="020F0502020204030204" pitchFamily="34" charset="0"/>
                        <a:ea typeface="PMingLiU" panose="02020500000000000000" pitchFamily="18" charset="-120"/>
                        <a:cs typeface="Calibri" panose="020F0502020204030204" pitchFamily="34" charset="0"/>
                      </a:endParaRPr>
                    </a:p>
                  </a:txBody>
                  <a:tcPr marL="68580" marR="68580" marT="0" marB="0"/>
                </a:tc>
                <a:extLst>
                  <a:ext uri="{0D108BD9-81ED-4DB2-BD59-A6C34878D82A}">
                    <a16:rowId xmlns:a16="http://schemas.microsoft.com/office/drawing/2014/main" xmlns="" val="1425949230"/>
                  </a:ext>
                </a:extLst>
              </a:tr>
              <a:tr h="523043">
                <a:tc>
                  <a:txBody>
                    <a:bodyPr/>
                    <a:lstStyle/>
                    <a:p>
                      <a:pPr algn="just">
                        <a:spcBef>
                          <a:spcPts val="200"/>
                        </a:spcBef>
                        <a:spcAft>
                          <a:spcPts val="500"/>
                        </a:spcAft>
                      </a:pPr>
                      <a:r>
                        <a:rPr lang="it-IT" sz="1600">
                          <a:effectLst/>
                        </a:rPr>
                        <a:t>Riunione del comitato direttivo del progetto</a:t>
                      </a:r>
                      <a:endParaRPr lang="it-IT" sz="1800">
                        <a:effectLst/>
                        <a:latin typeface="Calibri" panose="020F0502020204030204" pitchFamily="34" charset="0"/>
                        <a:ea typeface="PMingLiU" panose="02020500000000000000" pitchFamily="18" charset="-120"/>
                        <a:cs typeface="Calibri" panose="020F0502020204030204" pitchFamily="34" charset="0"/>
                      </a:endParaRPr>
                    </a:p>
                  </a:txBody>
                  <a:tcPr marL="68580" marR="68580" marT="0" marB="0"/>
                </a:tc>
                <a:tc>
                  <a:txBody>
                    <a:bodyPr/>
                    <a:lstStyle/>
                    <a:p>
                      <a:pPr algn="just">
                        <a:spcBef>
                          <a:spcPts val="200"/>
                        </a:spcBef>
                        <a:spcAft>
                          <a:spcPts val="500"/>
                        </a:spcAft>
                      </a:pPr>
                      <a:r>
                        <a:rPr lang="it-IT" sz="1600">
                          <a:effectLst/>
                        </a:rPr>
                        <a:t>Project Owner (PO)</a:t>
                      </a:r>
                      <a:endParaRPr lang="it-IT" sz="1800">
                        <a:effectLst/>
                        <a:latin typeface="Calibri" panose="020F0502020204030204" pitchFamily="34" charset="0"/>
                        <a:ea typeface="PMingLiU" panose="02020500000000000000" pitchFamily="18" charset="-120"/>
                        <a:cs typeface="Calibri" panose="020F0502020204030204" pitchFamily="34" charset="0"/>
                      </a:endParaRPr>
                    </a:p>
                  </a:txBody>
                  <a:tcPr marL="68580" marR="68580" marT="0" marB="0"/>
                </a:tc>
                <a:tc>
                  <a:txBody>
                    <a:bodyPr/>
                    <a:lstStyle/>
                    <a:p>
                      <a:pPr algn="just">
                        <a:spcBef>
                          <a:spcPts val="200"/>
                        </a:spcBef>
                        <a:spcAft>
                          <a:spcPts val="500"/>
                        </a:spcAft>
                      </a:pPr>
                      <a:r>
                        <a:rPr lang="it-IT" sz="1600">
                          <a:effectLst/>
                        </a:rPr>
                        <a:t>Mensile</a:t>
                      </a:r>
                      <a:endParaRPr lang="it-IT" sz="1800">
                        <a:effectLst/>
                        <a:latin typeface="Calibri" panose="020F0502020204030204" pitchFamily="34" charset="0"/>
                        <a:ea typeface="PMingLiU" panose="02020500000000000000" pitchFamily="18" charset="-120"/>
                        <a:cs typeface="Calibri" panose="020F0502020204030204" pitchFamily="34" charset="0"/>
                      </a:endParaRPr>
                    </a:p>
                  </a:txBody>
                  <a:tcPr marL="68580" marR="68580" marT="0" marB="0"/>
                </a:tc>
                <a:extLst>
                  <a:ext uri="{0D108BD9-81ED-4DB2-BD59-A6C34878D82A}">
                    <a16:rowId xmlns:a16="http://schemas.microsoft.com/office/drawing/2014/main" xmlns="" val="2575331102"/>
                  </a:ext>
                </a:extLst>
              </a:tr>
              <a:tr h="523043">
                <a:tc>
                  <a:txBody>
                    <a:bodyPr/>
                    <a:lstStyle/>
                    <a:p>
                      <a:pPr algn="just">
                        <a:spcBef>
                          <a:spcPts val="200"/>
                        </a:spcBef>
                        <a:spcAft>
                          <a:spcPts val="500"/>
                        </a:spcAft>
                      </a:pPr>
                      <a:r>
                        <a:rPr lang="it-IT" sz="1600" dirty="0">
                          <a:effectLst/>
                        </a:rPr>
                        <a:t>Riunione di controllo del cambiamento</a:t>
                      </a:r>
                      <a:endParaRPr lang="it-IT" sz="1800" dirty="0">
                        <a:effectLst/>
                        <a:latin typeface="Calibri" panose="020F0502020204030204" pitchFamily="34" charset="0"/>
                        <a:ea typeface="PMingLiU" panose="02020500000000000000" pitchFamily="18" charset="-120"/>
                        <a:cs typeface="Calibri" panose="020F0502020204030204" pitchFamily="34" charset="0"/>
                      </a:endParaRPr>
                    </a:p>
                  </a:txBody>
                  <a:tcPr marL="68580" marR="68580" marT="0" marB="0"/>
                </a:tc>
                <a:tc>
                  <a:txBody>
                    <a:bodyPr/>
                    <a:lstStyle/>
                    <a:p>
                      <a:pPr algn="just">
                        <a:spcBef>
                          <a:spcPts val="200"/>
                        </a:spcBef>
                        <a:spcAft>
                          <a:spcPts val="500"/>
                        </a:spcAft>
                      </a:pPr>
                      <a:r>
                        <a:rPr lang="it-IT" sz="1600">
                          <a:effectLst/>
                        </a:rPr>
                        <a:t>Project Manager (PM)</a:t>
                      </a:r>
                      <a:endParaRPr lang="it-IT" sz="1800">
                        <a:effectLst/>
                        <a:latin typeface="Calibri" panose="020F0502020204030204" pitchFamily="34" charset="0"/>
                        <a:ea typeface="PMingLiU" panose="02020500000000000000" pitchFamily="18" charset="-120"/>
                        <a:cs typeface="Calibri" panose="020F0502020204030204" pitchFamily="34" charset="0"/>
                      </a:endParaRPr>
                    </a:p>
                  </a:txBody>
                  <a:tcPr marL="68580" marR="68580" marT="0" marB="0"/>
                </a:tc>
                <a:tc>
                  <a:txBody>
                    <a:bodyPr/>
                    <a:lstStyle/>
                    <a:p>
                      <a:pPr algn="just">
                        <a:spcBef>
                          <a:spcPts val="200"/>
                        </a:spcBef>
                        <a:spcAft>
                          <a:spcPts val="500"/>
                        </a:spcAft>
                      </a:pPr>
                      <a:r>
                        <a:rPr lang="it-IT" sz="1600">
                          <a:effectLst/>
                        </a:rPr>
                        <a:t>Ad Hoc</a:t>
                      </a:r>
                      <a:endParaRPr lang="it-IT" sz="1800">
                        <a:effectLst/>
                        <a:latin typeface="Calibri" panose="020F0502020204030204" pitchFamily="34" charset="0"/>
                        <a:ea typeface="PMingLiU" panose="02020500000000000000" pitchFamily="18" charset="-120"/>
                        <a:cs typeface="Calibri" panose="020F0502020204030204" pitchFamily="34" charset="0"/>
                      </a:endParaRPr>
                    </a:p>
                  </a:txBody>
                  <a:tcPr marL="68580" marR="68580" marT="0" marB="0"/>
                </a:tc>
                <a:extLst>
                  <a:ext uri="{0D108BD9-81ED-4DB2-BD59-A6C34878D82A}">
                    <a16:rowId xmlns:a16="http://schemas.microsoft.com/office/drawing/2014/main" xmlns="" val="2240838507"/>
                  </a:ext>
                </a:extLst>
              </a:tr>
              <a:tr h="523043">
                <a:tc>
                  <a:txBody>
                    <a:bodyPr/>
                    <a:lstStyle/>
                    <a:p>
                      <a:pPr algn="just">
                        <a:spcBef>
                          <a:spcPts val="200"/>
                        </a:spcBef>
                        <a:spcAft>
                          <a:spcPts val="500"/>
                        </a:spcAft>
                      </a:pPr>
                      <a:r>
                        <a:rPr lang="it-IT" sz="1600">
                          <a:effectLst/>
                        </a:rPr>
                        <a:t>Riunione di revisione di fine progetto</a:t>
                      </a:r>
                      <a:endParaRPr lang="it-IT" sz="1800">
                        <a:effectLst/>
                        <a:latin typeface="Calibri" panose="020F0502020204030204" pitchFamily="34" charset="0"/>
                        <a:ea typeface="PMingLiU" panose="02020500000000000000" pitchFamily="18" charset="-120"/>
                        <a:cs typeface="Calibri" panose="020F0502020204030204" pitchFamily="34" charset="0"/>
                      </a:endParaRPr>
                    </a:p>
                  </a:txBody>
                  <a:tcPr marL="68580" marR="68580" marT="0" marB="0"/>
                </a:tc>
                <a:tc>
                  <a:txBody>
                    <a:bodyPr/>
                    <a:lstStyle/>
                    <a:p>
                      <a:pPr algn="just">
                        <a:spcBef>
                          <a:spcPts val="200"/>
                        </a:spcBef>
                        <a:spcAft>
                          <a:spcPts val="500"/>
                        </a:spcAft>
                      </a:pPr>
                      <a:r>
                        <a:rPr lang="it-IT" sz="1600">
                          <a:effectLst/>
                        </a:rPr>
                        <a:t>Project Manager (PM)</a:t>
                      </a:r>
                      <a:endParaRPr lang="it-IT" sz="1800">
                        <a:effectLst/>
                        <a:latin typeface="Calibri" panose="020F0502020204030204" pitchFamily="34" charset="0"/>
                        <a:ea typeface="PMingLiU" panose="02020500000000000000" pitchFamily="18" charset="-120"/>
                        <a:cs typeface="Calibri" panose="020F0502020204030204" pitchFamily="34" charset="0"/>
                      </a:endParaRPr>
                    </a:p>
                  </a:txBody>
                  <a:tcPr marL="68580" marR="68580" marT="0" marB="0"/>
                </a:tc>
                <a:tc>
                  <a:txBody>
                    <a:bodyPr/>
                    <a:lstStyle/>
                    <a:p>
                      <a:pPr algn="just">
                        <a:spcBef>
                          <a:spcPts val="200"/>
                        </a:spcBef>
                        <a:spcAft>
                          <a:spcPts val="500"/>
                        </a:spcAft>
                      </a:pPr>
                      <a:r>
                        <a:rPr lang="it-IT" sz="1600" dirty="0">
                          <a:effectLst/>
                        </a:rPr>
                        <a:t>Una volta</a:t>
                      </a:r>
                      <a:endParaRPr lang="it-IT" sz="1800" dirty="0">
                        <a:effectLst/>
                        <a:latin typeface="Calibri" panose="020F0502020204030204" pitchFamily="34" charset="0"/>
                        <a:ea typeface="PMingLiU" panose="02020500000000000000" pitchFamily="18" charset="-120"/>
                        <a:cs typeface="Calibri" panose="020F0502020204030204" pitchFamily="34" charset="0"/>
                      </a:endParaRPr>
                    </a:p>
                  </a:txBody>
                  <a:tcPr marL="68580" marR="68580" marT="0" marB="0"/>
                </a:tc>
                <a:extLst>
                  <a:ext uri="{0D108BD9-81ED-4DB2-BD59-A6C34878D82A}">
                    <a16:rowId xmlns:a16="http://schemas.microsoft.com/office/drawing/2014/main" xmlns="" val="985142167"/>
                  </a:ext>
                </a:extLst>
              </a:tr>
            </a:tbl>
          </a:graphicData>
        </a:graphic>
      </p:graphicFrame>
    </p:spTree>
    <p:extLst>
      <p:ext uri="{BB962C8B-B14F-4D97-AF65-F5344CB8AC3E}">
        <p14:creationId xmlns:p14="http://schemas.microsoft.com/office/powerpoint/2010/main" val="4201117529"/>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F128ED7-124F-A049-BC36-EC3821B50420}"/>
              </a:ext>
            </a:extLst>
          </p:cNvPr>
          <p:cNvSpPr>
            <a:spLocks noGrp="1"/>
          </p:cNvSpPr>
          <p:nvPr>
            <p:ph type="title"/>
          </p:nvPr>
        </p:nvSpPr>
        <p:spPr>
          <a:xfrm>
            <a:off x="413414" y="177838"/>
            <a:ext cx="8229600" cy="400110"/>
          </a:xfrm>
        </p:spPr>
        <p:txBody>
          <a:bodyPr/>
          <a:lstStyle/>
          <a:p>
            <a:r>
              <a:rPr lang="it-IT" dirty="0"/>
              <a:t>Rapporti di progetto</a:t>
            </a:r>
          </a:p>
        </p:txBody>
      </p:sp>
      <p:sp>
        <p:nvSpPr>
          <p:cNvPr id="6" name="Segnaposto numero diapositiva 5">
            <a:extLst>
              <a:ext uri="{FF2B5EF4-FFF2-40B4-BE49-F238E27FC236}">
                <a16:creationId xmlns:a16="http://schemas.microsoft.com/office/drawing/2014/main" xmlns="" id="{D50C604B-2B6A-464A-8C8F-7605C2323CC1}"/>
              </a:ext>
            </a:extLst>
          </p:cNvPr>
          <p:cNvSpPr>
            <a:spLocks noGrp="1"/>
          </p:cNvSpPr>
          <p:nvPr>
            <p:ph type="sldNum" sz="quarter" idx="4"/>
          </p:nvPr>
        </p:nvSpPr>
        <p:spPr/>
        <p:txBody>
          <a:bodyPr/>
          <a:lstStyle/>
          <a:p>
            <a:fld id="{02C7C199-0D0D-7840-A88D-785280B31CF7}" type="slidenum">
              <a:rPr lang="it-IT" smtClean="0"/>
              <a:t>44</a:t>
            </a:fld>
            <a:endParaRPr lang="it-IT"/>
          </a:p>
        </p:txBody>
      </p:sp>
      <p:graphicFrame>
        <p:nvGraphicFramePr>
          <p:cNvPr id="3" name="Tabella 2">
            <a:extLst>
              <a:ext uri="{FF2B5EF4-FFF2-40B4-BE49-F238E27FC236}">
                <a16:creationId xmlns:a16="http://schemas.microsoft.com/office/drawing/2014/main" xmlns="" id="{8250E111-58AA-2C4B-BFF8-969BE689574B}"/>
              </a:ext>
            </a:extLst>
          </p:cNvPr>
          <p:cNvGraphicFramePr>
            <a:graphicFrameLocks noGrp="1"/>
          </p:cNvGraphicFramePr>
          <p:nvPr>
            <p:extLst>
              <p:ext uri="{D42A27DB-BD31-4B8C-83A1-F6EECF244321}">
                <p14:modId xmlns:p14="http://schemas.microsoft.com/office/powerpoint/2010/main" val="3056037215"/>
              </p:ext>
            </p:extLst>
          </p:nvPr>
        </p:nvGraphicFramePr>
        <p:xfrm>
          <a:off x="413414" y="1043146"/>
          <a:ext cx="8229600" cy="3688743"/>
        </p:xfrm>
        <a:graphic>
          <a:graphicData uri="http://schemas.openxmlformats.org/drawingml/2006/table">
            <a:tbl>
              <a:tblPr firstRow="1" firstCol="1" bandRow="1">
                <a:tableStyleId>{5C22544A-7EE6-4342-B048-85BDC9FD1C3A}</a:tableStyleId>
              </a:tblPr>
              <a:tblGrid>
                <a:gridCol w="4638646">
                  <a:extLst>
                    <a:ext uri="{9D8B030D-6E8A-4147-A177-3AD203B41FA5}">
                      <a16:colId xmlns:a16="http://schemas.microsoft.com/office/drawing/2014/main" xmlns="" val="1996363358"/>
                    </a:ext>
                  </a:extLst>
                </a:gridCol>
                <a:gridCol w="1760220">
                  <a:extLst>
                    <a:ext uri="{9D8B030D-6E8A-4147-A177-3AD203B41FA5}">
                      <a16:colId xmlns:a16="http://schemas.microsoft.com/office/drawing/2014/main" xmlns="" val="354074585"/>
                    </a:ext>
                  </a:extLst>
                </a:gridCol>
                <a:gridCol w="1830734">
                  <a:extLst>
                    <a:ext uri="{9D8B030D-6E8A-4147-A177-3AD203B41FA5}">
                      <a16:colId xmlns:a16="http://schemas.microsoft.com/office/drawing/2014/main" xmlns="" val="3139046166"/>
                    </a:ext>
                  </a:extLst>
                </a:gridCol>
              </a:tblGrid>
              <a:tr h="404121">
                <a:tc>
                  <a:txBody>
                    <a:bodyPr/>
                    <a:lstStyle/>
                    <a:p>
                      <a:pPr algn="ctr">
                        <a:spcBef>
                          <a:spcPts val="200"/>
                        </a:spcBef>
                        <a:spcAft>
                          <a:spcPts val="500"/>
                        </a:spcAft>
                      </a:pPr>
                      <a:r>
                        <a:rPr lang="it-IT" sz="1800" dirty="0">
                          <a:effectLst/>
                        </a:rPr>
                        <a:t>Rapporto</a:t>
                      </a:r>
                      <a:endParaRPr lang="it-IT" sz="1800" dirty="0">
                        <a:effectLst/>
                        <a:latin typeface="Calibri" panose="020F0502020204030204" pitchFamily="34" charset="0"/>
                        <a:ea typeface="PMingLiU" panose="02020500000000000000" pitchFamily="18" charset="-120"/>
                        <a:cs typeface="Calibri" panose="020F0502020204030204" pitchFamily="34" charset="0"/>
                      </a:endParaRPr>
                    </a:p>
                  </a:txBody>
                  <a:tcPr marL="68580" marR="68580" marT="0" marB="0"/>
                </a:tc>
                <a:tc>
                  <a:txBody>
                    <a:bodyPr/>
                    <a:lstStyle/>
                    <a:p>
                      <a:pPr algn="ctr">
                        <a:spcBef>
                          <a:spcPts val="200"/>
                        </a:spcBef>
                        <a:spcAft>
                          <a:spcPts val="500"/>
                        </a:spcAft>
                      </a:pPr>
                      <a:r>
                        <a:rPr lang="it-IT" sz="1800" dirty="0">
                          <a:effectLst/>
                        </a:rPr>
                        <a:t>Responsabile </a:t>
                      </a:r>
                      <a:endParaRPr lang="it-IT" sz="1800" dirty="0">
                        <a:effectLst/>
                        <a:latin typeface="Calibri" panose="020F0502020204030204" pitchFamily="34" charset="0"/>
                        <a:ea typeface="PMingLiU" panose="02020500000000000000" pitchFamily="18" charset="-120"/>
                        <a:cs typeface="Calibri" panose="020F0502020204030204" pitchFamily="34" charset="0"/>
                      </a:endParaRPr>
                    </a:p>
                  </a:txBody>
                  <a:tcPr marL="68580" marR="68580" marT="0" marB="0"/>
                </a:tc>
                <a:tc>
                  <a:txBody>
                    <a:bodyPr/>
                    <a:lstStyle/>
                    <a:p>
                      <a:pPr algn="ctr">
                        <a:spcBef>
                          <a:spcPts val="200"/>
                        </a:spcBef>
                        <a:spcAft>
                          <a:spcPts val="500"/>
                        </a:spcAft>
                      </a:pPr>
                      <a:r>
                        <a:rPr lang="it-IT" sz="1800" dirty="0">
                          <a:effectLst/>
                        </a:rPr>
                        <a:t>Frequenza</a:t>
                      </a:r>
                      <a:endParaRPr lang="it-IT" sz="1800" dirty="0">
                        <a:effectLst/>
                        <a:latin typeface="Calibri" panose="020F0502020204030204" pitchFamily="34" charset="0"/>
                        <a:ea typeface="PMingLiU" panose="02020500000000000000" pitchFamily="18" charset="-120"/>
                        <a:cs typeface="Calibri" panose="020F0502020204030204" pitchFamily="34" charset="0"/>
                      </a:endParaRPr>
                    </a:p>
                  </a:txBody>
                  <a:tcPr marL="68580" marR="68580" marT="0" marB="0"/>
                </a:tc>
                <a:extLst>
                  <a:ext uri="{0D108BD9-81ED-4DB2-BD59-A6C34878D82A}">
                    <a16:rowId xmlns:a16="http://schemas.microsoft.com/office/drawing/2014/main" xmlns="" val="2564133253"/>
                  </a:ext>
                </a:extLst>
              </a:tr>
              <a:tr h="384876">
                <a:tc>
                  <a:txBody>
                    <a:bodyPr/>
                    <a:lstStyle/>
                    <a:p>
                      <a:pPr algn="just">
                        <a:spcBef>
                          <a:spcPts val="200"/>
                        </a:spcBef>
                        <a:spcAft>
                          <a:spcPts val="500"/>
                        </a:spcAft>
                      </a:pPr>
                      <a:r>
                        <a:rPr lang="it-IT" sz="1600">
                          <a:effectLst/>
                        </a:rPr>
                        <a:t>Rapporto sullo stato del progetto</a:t>
                      </a:r>
                      <a:endParaRPr lang="it-IT" sz="1800">
                        <a:effectLst/>
                        <a:latin typeface="Calibri" panose="020F0502020204030204" pitchFamily="34" charset="0"/>
                        <a:ea typeface="PMingLiU" panose="02020500000000000000" pitchFamily="18" charset="-120"/>
                        <a:cs typeface="Calibri" panose="020F0502020204030204" pitchFamily="34" charset="0"/>
                      </a:endParaRPr>
                    </a:p>
                  </a:txBody>
                  <a:tcPr marL="68580" marR="68580" marT="0" marB="0"/>
                </a:tc>
                <a:tc>
                  <a:txBody>
                    <a:bodyPr/>
                    <a:lstStyle/>
                    <a:p>
                      <a:pPr algn="just">
                        <a:spcBef>
                          <a:spcPts val="200"/>
                        </a:spcBef>
                        <a:spcAft>
                          <a:spcPts val="500"/>
                        </a:spcAft>
                      </a:pPr>
                      <a:r>
                        <a:rPr lang="it-IT" sz="1600">
                          <a:effectLst/>
                        </a:rPr>
                        <a:t>Project Manager (PM)</a:t>
                      </a:r>
                      <a:endParaRPr lang="it-IT" sz="1800">
                        <a:effectLst/>
                        <a:latin typeface="Calibri" panose="020F0502020204030204" pitchFamily="34" charset="0"/>
                        <a:ea typeface="PMingLiU" panose="02020500000000000000" pitchFamily="18" charset="-120"/>
                        <a:cs typeface="Calibri" panose="020F0502020204030204" pitchFamily="34" charset="0"/>
                      </a:endParaRPr>
                    </a:p>
                  </a:txBody>
                  <a:tcPr marL="68580" marR="68580" marT="0" marB="0"/>
                </a:tc>
                <a:tc>
                  <a:txBody>
                    <a:bodyPr/>
                    <a:lstStyle/>
                    <a:p>
                      <a:pPr algn="just">
                        <a:spcBef>
                          <a:spcPts val="200"/>
                        </a:spcBef>
                        <a:spcAft>
                          <a:spcPts val="500"/>
                        </a:spcAft>
                      </a:pPr>
                      <a:r>
                        <a:rPr lang="it-IT" sz="1600">
                          <a:effectLst/>
                        </a:rPr>
                        <a:t>Con lo status meeting</a:t>
                      </a:r>
                      <a:endParaRPr lang="it-IT" sz="1800">
                        <a:effectLst/>
                        <a:latin typeface="Calibri" panose="020F0502020204030204" pitchFamily="34" charset="0"/>
                        <a:ea typeface="PMingLiU" panose="02020500000000000000" pitchFamily="18" charset="-120"/>
                        <a:cs typeface="Calibri" panose="020F0502020204030204" pitchFamily="34" charset="0"/>
                      </a:endParaRPr>
                    </a:p>
                  </a:txBody>
                  <a:tcPr marL="68580" marR="68580" marT="0" marB="0"/>
                </a:tc>
                <a:extLst>
                  <a:ext uri="{0D108BD9-81ED-4DB2-BD59-A6C34878D82A}">
                    <a16:rowId xmlns:a16="http://schemas.microsoft.com/office/drawing/2014/main" xmlns="" val="2675062116"/>
                  </a:ext>
                </a:extLst>
              </a:tr>
              <a:tr h="769754">
                <a:tc>
                  <a:txBody>
                    <a:bodyPr/>
                    <a:lstStyle/>
                    <a:p>
                      <a:pPr algn="just">
                        <a:spcBef>
                          <a:spcPts val="200"/>
                        </a:spcBef>
                        <a:spcAft>
                          <a:spcPts val="500"/>
                        </a:spcAft>
                      </a:pPr>
                      <a:r>
                        <a:rPr lang="it-IT" sz="1600">
                          <a:effectLst/>
                        </a:rPr>
                        <a:t>Rapporto sullo stato di avanzamento del progetto</a:t>
                      </a:r>
                      <a:endParaRPr lang="it-IT" sz="1800">
                        <a:effectLst/>
                        <a:latin typeface="Calibri" panose="020F0502020204030204" pitchFamily="34" charset="0"/>
                        <a:ea typeface="PMingLiU" panose="02020500000000000000" pitchFamily="18" charset="-120"/>
                        <a:cs typeface="Calibri" panose="020F0502020204030204" pitchFamily="34" charset="0"/>
                      </a:endParaRPr>
                    </a:p>
                  </a:txBody>
                  <a:tcPr marL="68580" marR="68580" marT="0" marB="0"/>
                </a:tc>
                <a:tc>
                  <a:txBody>
                    <a:bodyPr/>
                    <a:lstStyle/>
                    <a:p>
                      <a:pPr algn="just">
                        <a:spcBef>
                          <a:spcPts val="200"/>
                        </a:spcBef>
                        <a:spcAft>
                          <a:spcPts val="500"/>
                        </a:spcAft>
                      </a:pPr>
                      <a:r>
                        <a:rPr lang="it-IT" sz="1600">
                          <a:effectLst/>
                        </a:rPr>
                        <a:t>Project Manager (PM)</a:t>
                      </a:r>
                      <a:endParaRPr lang="it-IT" sz="1800">
                        <a:effectLst/>
                        <a:latin typeface="Calibri" panose="020F0502020204030204" pitchFamily="34" charset="0"/>
                        <a:ea typeface="PMingLiU" panose="02020500000000000000" pitchFamily="18" charset="-120"/>
                        <a:cs typeface="Calibri" panose="020F0502020204030204" pitchFamily="34" charset="0"/>
                      </a:endParaRPr>
                    </a:p>
                  </a:txBody>
                  <a:tcPr marL="68580" marR="68580" marT="0" marB="0"/>
                </a:tc>
                <a:tc>
                  <a:txBody>
                    <a:bodyPr/>
                    <a:lstStyle/>
                    <a:p>
                      <a:pPr algn="just">
                        <a:spcBef>
                          <a:spcPts val="200"/>
                        </a:spcBef>
                        <a:spcAft>
                          <a:spcPts val="500"/>
                        </a:spcAft>
                      </a:pPr>
                      <a:r>
                        <a:rPr lang="it-IT" sz="1600">
                          <a:effectLst/>
                        </a:rPr>
                        <a:t>Con riunione di revisione del progetto</a:t>
                      </a:r>
                      <a:endParaRPr lang="it-IT" sz="1800">
                        <a:effectLst/>
                        <a:latin typeface="Calibri" panose="020F0502020204030204" pitchFamily="34" charset="0"/>
                        <a:ea typeface="PMingLiU" panose="02020500000000000000" pitchFamily="18" charset="-120"/>
                        <a:cs typeface="Calibri" panose="020F0502020204030204" pitchFamily="34" charset="0"/>
                      </a:endParaRPr>
                    </a:p>
                  </a:txBody>
                  <a:tcPr marL="68580" marR="68580" marT="0" marB="0"/>
                </a:tc>
                <a:extLst>
                  <a:ext uri="{0D108BD9-81ED-4DB2-BD59-A6C34878D82A}">
                    <a16:rowId xmlns:a16="http://schemas.microsoft.com/office/drawing/2014/main" xmlns="" val="3397334321"/>
                  </a:ext>
                </a:extLst>
              </a:tr>
              <a:tr h="384876">
                <a:tc>
                  <a:txBody>
                    <a:bodyPr/>
                    <a:lstStyle/>
                    <a:p>
                      <a:pPr algn="just">
                        <a:spcBef>
                          <a:spcPts val="200"/>
                        </a:spcBef>
                        <a:spcAft>
                          <a:spcPts val="500"/>
                        </a:spcAft>
                      </a:pPr>
                      <a:r>
                        <a:rPr lang="it-IT" sz="1600">
                          <a:effectLst/>
                        </a:rPr>
                        <a:t>Rapporto di revisione della qualità</a:t>
                      </a:r>
                      <a:endParaRPr lang="it-IT" sz="1800">
                        <a:effectLst/>
                        <a:latin typeface="Calibri" panose="020F0502020204030204" pitchFamily="34" charset="0"/>
                        <a:ea typeface="PMingLiU" panose="02020500000000000000" pitchFamily="18" charset="-120"/>
                        <a:cs typeface="Calibri" panose="020F0502020204030204" pitchFamily="34" charset="0"/>
                      </a:endParaRPr>
                    </a:p>
                  </a:txBody>
                  <a:tcPr marL="68580" marR="68580" marT="0" marB="0"/>
                </a:tc>
                <a:tc>
                  <a:txBody>
                    <a:bodyPr/>
                    <a:lstStyle/>
                    <a:p>
                      <a:pPr algn="just">
                        <a:spcBef>
                          <a:spcPts val="200"/>
                        </a:spcBef>
                        <a:spcAft>
                          <a:spcPts val="500"/>
                        </a:spcAft>
                      </a:pPr>
                      <a:r>
                        <a:rPr lang="it-IT" sz="1600">
                          <a:effectLst/>
                        </a:rPr>
                        <a:t>Project Manager (PM)</a:t>
                      </a:r>
                      <a:endParaRPr lang="it-IT" sz="1800">
                        <a:effectLst/>
                        <a:latin typeface="Calibri" panose="020F0502020204030204" pitchFamily="34" charset="0"/>
                        <a:ea typeface="PMingLiU" panose="02020500000000000000" pitchFamily="18" charset="-120"/>
                        <a:cs typeface="Calibri" panose="020F0502020204030204" pitchFamily="34" charset="0"/>
                      </a:endParaRPr>
                    </a:p>
                  </a:txBody>
                  <a:tcPr marL="68580" marR="68580" marT="0" marB="0"/>
                </a:tc>
                <a:tc>
                  <a:txBody>
                    <a:bodyPr/>
                    <a:lstStyle/>
                    <a:p>
                      <a:pPr algn="just">
                        <a:spcBef>
                          <a:spcPts val="200"/>
                        </a:spcBef>
                        <a:spcAft>
                          <a:spcPts val="500"/>
                        </a:spcAft>
                      </a:pPr>
                      <a:r>
                        <a:rPr lang="it-IT" sz="1600">
                          <a:effectLst/>
                        </a:rPr>
                        <a:t>Trimestrale</a:t>
                      </a:r>
                      <a:endParaRPr lang="it-IT" sz="1800">
                        <a:effectLst/>
                        <a:latin typeface="Calibri" panose="020F0502020204030204" pitchFamily="34" charset="0"/>
                        <a:ea typeface="PMingLiU" panose="02020500000000000000" pitchFamily="18" charset="-120"/>
                        <a:cs typeface="Calibri" panose="020F0502020204030204" pitchFamily="34" charset="0"/>
                      </a:endParaRPr>
                    </a:p>
                  </a:txBody>
                  <a:tcPr marL="68580" marR="68580" marT="0" marB="0"/>
                </a:tc>
                <a:extLst>
                  <a:ext uri="{0D108BD9-81ED-4DB2-BD59-A6C34878D82A}">
                    <a16:rowId xmlns:a16="http://schemas.microsoft.com/office/drawing/2014/main" xmlns="" val="2109083988"/>
                  </a:ext>
                </a:extLst>
              </a:tr>
              <a:tr h="769754">
                <a:tc>
                  <a:txBody>
                    <a:bodyPr/>
                    <a:lstStyle/>
                    <a:p>
                      <a:pPr algn="just">
                        <a:spcBef>
                          <a:spcPts val="200"/>
                        </a:spcBef>
                        <a:spcAft>
                          <a:spcPts val="500"/>
                        </a:spcAft>
                      </a:pPr>
                      <a:r>
                        <a:rPr lang="it-IT" sz="1600">
                          <a:effectLst/>
                        </a:rPr>
                        <a:t>Rapporto sullo stato dell'outsourcing (appaltatore)</a:t>
                      </a:r>
                      <a:endParaRPr lang="it-IT" sz="1800">
                        <a:effectLst/>
                        <a:latin typeface="Calibri" panose="020F0502020204030204" pitchFamily="34" charset="0"/>
                        <a:ea typeface="PMingLiU" panose="02020500000000000000" pitchFamily="18" charset="-120"/>
                        <a:cs typeface="Calibri" panose="020F0502020204030204" pitchFamily="34" charset="0"/>
                      </a:endParaRPr>
                    </a:p>
                  </a:txBody>
                  <a:tcPr marL="68580" marR="68580" marT="0" marB="0"/>
                </a:tc>
                <a:tc>
                  <a:txBody>
                    <a:bodyPr/>
                    <a:lstStyle/>
                    <a:p>
                      <a:pPr algn="just">
                        <a:spcBef>
                          <a:spcPts val="200"/>
                        </a:spcBef>
                        <a:spcAft>
                          <a:spcPts val="500"/>
                        </a:spcAft>
                      </a:pPr>
                      <a:r>
                        <a:rPr lang="it-IT" sz="1600">
                          <a:effectLst/>
                        </a:rPr>
                        <a:t>Contractor</a:t>
                      </a:r>
                      <a:endParaRPr lang="it-IT" sz="1800">
                        <a:effectLst/>
                        <a:latin typeface="Calibri" panose="020F0502020204030204" pitchFamily="34" charset="0"/>
                        <a:ea typeface="PMingLiU" panose="02020500000000000000" pitchFamily="18" charset="-120"/>
                        <a:cs typeface="Calibri" panose="020F0502020204030204" pitchFamily="34" charset="0"/>
                      </a:endParaRPr>
                    </a:p>
                  </a:txBody>
                  <a:tcPr marL="68580" marR="68580" marT="0" marB="0"/>
                </a:tc>
                <a:tc>
                  <a:txBody>
                    <a:bodyPr/>
                    <a:lstStyle/>
                    <a:p>
                      <a:pPr algn="just">
                        <a:spcBef>
                          <a:spcPts val="200"/>
                        </a:spcBef>
                        <a:spcAft>
                          <a:spcPts val="500"/>
                        </a:spcAft>
                      </a:pPr>
                      <a:r>
                        <a:rPr lang="it-IT" sz="1600">
                          <a:effectLst/>
                        </a:rPr>
                        <a:t>Mensile</a:t>
                      </a:r>
                      <a:endParaRPr lang="it-IT" sz="1800">
                        <a:effectLst/>
                        <a:latin typeface="Calibri" panose="020F0502020204030204" pitchFamily="34" charset="0"/>
                        <a:ea typeface="PMingLiU" panose="02020500000000000000" pitchFamily="18" charset="-120"/>
                        <a:cs typeface="Calibri" panose="020F0502020204030204" pitchFamily="34" charset="0"/>
                      </a:endParaRPr>
                    </a:p>
                  </a:txBody>
                  <a:tcPr marL="68580" marR="68580" marT="0" marB="0"/>
                </a:tc>
                <a:extLst>
                  <a:ext uri="{0D108BD9-81ED-4DB2-BD59-A6C34878D82A}">
                    <a16:rowId xmlns:a16="http://schemas.microsoft.com/office/drawing/2014/main" xmlns="" val="1841364645"/>
                  </a:ext>
                </a:extLst>
              </a:tr>
              <a:tr h="769754">
                <a:tc>
                  <a:txBody>
                    <a:bodyPr/>
                    <a:lstStyle/>
                    <a:p>
                      <a:pPr algn="just">
                        <a:spcBef>
                          <a:spcPts val="200"/>
                        </a:spcBef>
                        <a:spcAft>
                          <a:spcPts val="500"/>
                        </a:spcAft>
                      </a:pPr>
                      <a:r>
                        <a:rPr lang="it-IT" sz="1600">
                          <a:effectLst/>
                        </a:rPr>
                        <a:t>Rapporto di fine progetto</a:t>
                      </a:r>
                      <a:endParaRPr lang="it-IT" sz="1800">
                        <a:effectLst/>
                        <a:latin typeface="Calibri" panose="020F0502020204030204" pitchFamily="34" charset="0"/>
                        <a:ea typeface="PMingLiU" panose="02020500000000000000" pitchFamily="18" charset="-120"/>
                        <a:cs typeface="Calibri" panose="020F0502020204030204" pitchFamily="34" charset="0"/>
                      </a:endParaRPr>
                    </a:p>
                  </a:txBody>
                  <a:tcPr marL="68580" marR="68580" marT="0" marB="0"/>
                </a:tc>
                <a:tc>
                  <a:txBody>
                    <a:bodyPr/>
                    <a:lstStyle/>
                    <a:p>
                      <a:pPr algn="just">
                        <a:spcBef>
                          <a:spcPts val="200"/>
                        </a:spcBef>
                        <a:spcAft>
                          <a:spcPts val="500"/>
                        </a:spcAft>
                      </a:pPr>
                      <a:r>
                        <a:rPr lang="it-IT" sz="1600">
                          <a:effectLst/>
                        </a:rPr>
                        <a:t>Project Manager (PM)</a:t>
                      </a:r>
                      <a:endParaRPr lang="it-IT" sz="1800">
                        <a:effectLst/>
                        <a:latin typeface="Calibri" panose="020F0502020204030204" pitchFamily="34" charset="0"/>
                        <a:ea typeface="PMingLiU" panose="02020500000000000000" pitchFamily="18" charset="-120"/>
                        <a:cs typeface="Calibri" panose="020F0502020204030204" pitchFamily="34" charset="0"/>
                      </a:endParaRPr>
                    </a:p>
                  </a:txBody>
                  <a:tcPr marL="68580" marR="68580" marT="0" marB="0"/>
                </a:tc>
                <a:tc>
                  <a:txBody>
                    <a:bodyPr/>
                    <a:lstStyle/>
                    <a:p>
                      <a:pPr algn="just">
                        <a:spcBef>
                          <a:spcPts val="200"/>
                        </a:spcBef>
                        <a:spcAft>
                          <a:spcPts val="500"/>
                        </a:spcAft>
                      </a:pPr>
                      <a:r>
                        <a:rPr lang="it-IT" sz="1600" dirty="0">
                          <a:effectLst/>
                        </a:rPr>
                        <a:t>Con revisione di fine progetto</a:t>
                      </a:r>
                      <a:endParaRPr lang="it-IT" sz="1800" dirty="0">
                        <a:effectLst/>
                        <a:latin typeface="Calibri" panose="020F0502020204030204" pitchFamily="34" charset="0"/>
                        <a:ea typeface="PMingLiU" panose="02020500000000000000" pitchFamily="18" charset="-120"/>
                        <a:cs typeface="Calibri" panose="020F0502020204030204" pitchFamily="34" charset="0"/>
                      </a:endParaRPr>
                    </a:p>
                  </a:txBody>
                  <a:tcPr marL="68580" marR="68580" marT="0" marB="0"/>
                </a:tc>
                <a:extLst>
                  <a:ext uri="{0D108BD9-81ED-4DB2-BD59-A6C34878D82A}">
                    <a16:rowId xmlns:a16="http://schemas.microsoft.com/office/drawing/2014/main" xmlns="" val="2993052916"/>
                  </a:ext>
                </a:extLst>
              </a:tr>
            </a:tbl>
          </a:graphicData>
        </a:graphic>
      </p:graphicFrame>
    </p:spTree>
    <p:extLst>
      <p:ext uri="{BB962C8B-B14F-4D97-AF65-F5344CB8AC3E}">
        <p14:creationId xmlns:p14="http://schemas.microsoft.com/office/powerpoint/2010/main" val="1495117202"/>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F128ED7-124F-A049-BC36-EC3821B50420}"/>
              </a:ext>
            </a:extLst>
          </p:cNvPr>
          <p:cNvSpPr>
            <a:spLocks noGrp="1"/>
          </p:cNvSpPr>
          <p:nvPr>
            <p:ph type="title"/>
          </p:nvPr>
        </p:nvSpPr>
        <p:spPr>
          <a:xfrm>
            <a:off x="413414" y="177838"/>
            <a:ext cx="8229600" cy="400110"/>
          </a:xfrm>
        </p:spPr>
        <p:txBody>
          <a:bodyPr/>
          <a:lstStyle/>
          <a:p>
            <a:r>
              <a:rPr lang="it-IT" dirty="0"/>
              <a:t>Gestione dell’accettazione dei </a:t>
            </a:r>
            <a:r>
              <a:rPr lang="it-IT" dirty="0" err="1"/>
              <a:t>deliverable</a:t>
            </a:r>
            <a:endParaRPr lang="it-IT" dirty="0"/>
          </a:p>
        </p:txBody>
      </p:sp>
      <p:sp>
        <p:nvSpPr>
          <p:cNvPr id="4" name="Segnaposto testo 3">
            <a:extLst>
              <a:ext uri="{FF2B5EF4-FFF2-40B4-BE49-F238E27FC236}">
                <a16:creationId xmlns:a16="http://schemas.microsoft.com/office/drawing/2014/main" xmlns="" id="{74112BEA-FA73-A742-915D-AC9A9B77D329}"/>
              </a:ext>
            </a:extLst>
          </p:cNvPr>
          <p:cNvSpPr>
            <a:spLocks noGrp="1"/>
          </p:cNvSpPr>
          <p:nvPr>
            <p:ph type="body" sz="quarter" idx="14"/>
          </p:nvPr>
        </p:nvSpPr>
        <p:spPr>
          <a:xfrm>
            <a:off x="413413" y="1034321"/>
            <a:ext cx="8229599" cy="3600986"/>
          </a:xfrm>
        </p:spPr>
        <p:txBody>
          <a:bodyPr/>
          <a:lstStyle/>
          <a:p>
            <a:pPr lvl="0"/>
            <a:r>
              <a:rPr lang="it-IT" b="1" dirty="0"/>
              <a:t>Definire i criteri di accettazione </a:t>
            </a:r>
            <a:r>
              <a:rPr lang="it-IT" dirty="0"/>
              <a:t>per ciascuno dei risultati del progetto. </a:t>
            </a:r>
          </a:p>
          <a:p>
            <a:pPr lvl="0"/>
            <a:r>
              <a:rPr lang="it-IT" b="1" dirty="0"/>
              <a:t>Eseguire l’accettazione</a:t>
            </a:r>
            <a:r>
              <a:rPr lang="it-IT" dirty="0"/>
              <a:t> verificando se i risultati finali soddisfano i criteri di accettazione. </a:t>
            </a:r>
          </a:p>
          <a:p>
            <a:pPr lvl="0"/>
            <a:r>
              <a:rPr lang="it-IT" b="1" dirty="0"/>
              <a:t>Eseguire l’accettazione dei </a:t>
            </a:r>
            <a:r>
              <a:rPr lang="it-IT" b="1" dirty="0" err="1"/>
              <a:t>Deliverables</a:t>
            </a:r>
            <a:r>
              <a:rPr lang="it-IT" b="1" dirty="0"/>
              <a:t> (provvisori/finali):</a:t>
            </a:r>
            <a:r>
              <a:rPr lang="it-IT" dirty="0"/>
              <a:t> ottenendo l'approvazione formale dal Project </a:t>
            </a:r>
            <a:r>
              <a:rPr lang="it-IT" dirty="0" err="1"/>
              <a:t>Owner</a:t>
            </a:r>
            <a:r>
              <a:rPr lang="it-IT" dirty="0"/>
              <a:t> (PO) per ciascun </a:t>
            </a:r>
            <a:r>
              <a:rPr lang="it-IT" dirty="0" err="1"/>
              <a:t>deliverable</a:t>
            </a:r>
            <a:r>
              <a:rPr lang="it-IT" dirty="0"/>
              <a:t>. I risultati del progetto possono essere accettati in via provvisoria da un esperto / utente nel dominio di accettazione interessato, anche con una serie limitata di questioni non critiche, a condizione che siano documentate, concordate dalle parti interessate pertinenti e che esista un piano per affrontarle. </a:t>
            </a:r>
          </a:p>
        </p:txBody>
      </p:sp>
      <p:sp>
        <p:nvSpPr>
          <p:cNvPr id="6" name="Segnaposto numero diapositiva 5">
            <a:extLst>
              <a:ext uri="{FF2B5EF4-FFF2-40B4-BE49-F238E27FC236}">
                <a16:creationId xmlns:a16="http://schemas.microsoft.com/office/drawing/2014/main" xmlns="" id="{D50C604B-2B6A-464A-8C8F-7605C2323CC1}"/>
              </a:ext>
            </a:extLst>
          </p:cNvPr>
          <p:cNvSpPr>
            <a:spLocks noGrp="1"/>
          </p:cNvSpPr>
          <p:nvPr>
            <p:ph type="sldNum" sz="quarter" idx="4"/>
          </p:nvPr>
        </p:nvSpPr>
        <p:spPr/>
        <p:txBody>
          <a:bodyPr/>
          <a:lstStyle/>
          <a:p>
            <a:fld id="{02C7C199-0D0D-7840-A88D-785280B31CF7}" type="slidenum">
              <a:rPr lang="it-IT" smtClean="0"/>
              <a:t>45</a:t>
            </a:fld>
            <a:endParaRPr lang="it-IT"/>
          </a:p>
        </p:txBody>
      </p:sp>
    </p:spTree>
    <p:extLst>
      <p:ext uri="{BB962C8B-B14F-4D97-AF65-F5344CB8AC3E}">
        <p14:creationId xmlns:p14="http://schemas.microsoft.com/office/powerpoint/2010/main" val="2599755807"/>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F128ED7-124F-A049-BC36-EC3821B50420}"/>
              </a:ext>
            </a:extLst>
          </p:cNvPr>
          <p:cNvSpPr>
            <a:spLocks noGrp="1"/>
          </p:cNvSpPr>
          <p:nvPr>
            <p:ph type="title"/>
          </p:nvPr>
        </p:nvSpPr>
        <p:spPr>
          <a:xfrm>
            <a:off x="413414" y="177838"/>
            <a:ext cx="8229600" cy="400110"/>
          </a:xfrm>
        </p:spPr>
        <p:txBody>
          <a:bodyPr/>
          <a:lstStyle/>
          <a:p>
            <a:r>
              <a:rPr lang="it-IT" dirty="0"/>
              <a:t>Gestione della transizione</a:t>
            </a:r>
          </a:p>
        </p:txBody>
      </p:sp>
      <p:sp>
        <p:nvSpPr>
          <p:cNvPr id="4" name="Segnaposto testo 3">
            <a:extLst>
              <a:ext uri="{FF2B5EF4-FFF2-40B4-BE49-F238E27FC236}">
                <a16:creationId xmlns:a16="http://schemas.microsoft.com/office/drawing/2014/main" xmlns="" id="{74112BEA-FA73-A742-915D-AC9A9B77D329}"/>
              </a:ext>
            </a:extLst>
          </p:cNvPr>
          <p:cNvSpPr>
            <a:spLocks noGrp="1"/>
          </p:cNvSpPr>
          <p:nvPr>
            <p:ph type="body" sz="quarter" idx="14"/>
          </p:nvPr>
        </p:nvSpPr>
        <p:spPr>
          <a:xfrm>
            <a:off x="413414" y="851441"/>
            <a:ext cx="8229599" cy="3908762"/>
          </a:xfrm>
        </p:spPr>
        <p:txBody>
          <a:bodyPr/>
          <a:lstStyle/>
          <a:p>
            <a:pPr lvl="0"/>
            <a:r>
              <a:rPr lang="it-IT" b="1" dirty="0"/>
              <a:t>Identificare gli obiettivi di transizione</a:t>
            </a:r>
            <a:r>
              <a:rPr lang="it-IT" dirty="0"/>
              <a:t>. Definire ciò che deve essere raggiunto per considerare la transizione riuscita. Documentare tutti i prerequisiti che devono essere soddisfatti prima che la transizione possa iniziare.</a:t>
            </a:r>
          </a:p>
          <a:p>
            <a:pPr lvl="0"/>
            <a:r>
              <a:rPr lang="it-IT" b="1" dirty="0"/>
              <a:t>Identificare le attività di transizione </a:t>
            </a:r>
            <a:r>
              <a:rPr lang="it-IT" dirty="0"/>
              <a:t>che devono essere realizzate prima, durante e dopo la transizione per raggiungere gli obiettivi di transizione. Determinare il responsabile di ogni attività. Integrare queste attività nel piano di lavoro generale del progetto</a:t>
            </a:r>
          </a:p>
          <a:p>
            <a:pPr lvl="0"/>
            <a:r>
              <a:rPr lang="it-IT" b="1" dirty="0"/>
              <a:t>Sviluppare il programma di transizione:</a:t>
            </a:r>
            <a:r>
              <a:rPr lang="it-IT" dirty="0"/>
              <a:t> determinare la sequenza temporale e le </a:t>
            </a:r>
            <a:r>
              <a:rPr lang="it-IT" dirty="0" err="1"/>
              <a:t>milestone</a:t>
            </a:r>
            <a:r>
              <a:rPr lang="it-IT" dirty="0"/>
              <a:t> della transizione. Stimare la durata del periodo di transizione e l'estensione della sovrapposizione con altre attività del progetto.</a:t>
            </a:r>
          </a:p>
        </p:txBody>
      </p:sp>
      <p:sp>
        <p:nvSpPr>
          <p:cNvPr id="6" name="Segnaposto numero diapositiva 5">
            <a:extLst>
              <a:ext uri="{FF2B5EF4-FFF2-40B4-BE49-F238E27FC236}">
                <a16:creationId xmlns:a16="http://schemas.microsoft.com/office/drawing/2014/main" xmlns="" id="{D50C604B-2B6A-464A-8C8F-7605C2323CC1}"/>
              </a:ext>
            </a:extLst>
          </p:cNvPr>
          <p:cNvSpPr>
            <a:spLocks noGrp="1"/>
          </p:cNvSpPr>
          <p:nvPr>
            <p:ph type="sldNum" sz="quarter" idx="4"/>
          </p:nvPr>
        </p:nvSpPr>
        <p:spPr/>
        <p:txBody>
          <a:bodyPr/>
          <a:lstStyle/>
          <a:p>
            <a:fld id="{02C7C199-0D0D-7840-A88D-785280B31CF7}" type="slidenum">
              <a:rPr lang="it-IT" smtClean="0"/>
              <a:t>46</a:t>
            </a:fld>
            <a:endParaRPr lang="it-IT"/>
          </a:p>
        </p:txBody>
      </p:sp>
    </p:spTree>
    <p:extLst>
      <p:ext uri="{BB962C8B-B14F-4D97-AF65-F5344CB8AC3E}">
        <p14:creationId xmlns:p14="http://schemas.microsoft.com/office/powerpoint/2010/main" val="3243207968"/>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F128ED7-124F-A049-BC36-EC3821B50420}"/>
              </a:ext>
            </a:extLst>
          </p:cNvPr>
          <p:cNvSpPr>
            <a:spLocks noGrp="1"/>
          </p:cNvSpPr>
          <p:nvPr>
            <p:ph type="title"/>
          </p:nvPr>
        </p:nvSpPr>
        <p:spPr>
          <a:xfrm>
            <a:off x="413414" y="177838"/>
            <a:ext cx="8229600" cy="400110"/>
          </a:xfrm>
        </p:spPr>
        <p:txBody>
          <a:bodyPr/>
          <a:lstStyle/>
          <a:p>
            <a:r>
              <a:rPr lang="it-IT" dirty="0"/>
              <a:t>Gestione dell’implementazione a livello aziendale</a:t>
            </a:r>
          </a:p>
        </p:txBody>
      </p:sp>
      <p:sp>
        <p:nvSpPr>
          <p:cNvPr id="4" name="Segnaposto testo 3">
            <a:extLst>
              <a:ext uri="{FF2B5EF4-FFF2-40B4-BE49-F238E27FC236}">
                <a16:creationId xmlns:a16="http://schemas.microsoft.com/office/drawing/2014/main" xmlns="" id="{74112BEA-FA73-A742-915D-AC9A9B77D329}"/>
              </a:ext>
            </a:extLst>
          </p:cNvPr>
          <p:cNvSpPr>
            <a:spLocks noGrp="1"/>
          </p:cNvSpPr>
          <p:nvPr>
            <p:ph type="body" sz="quarter" idx="14"/>
          </p:nvPr>
        </p:nvSpPr>
        <p:spPr>
          <a:xfrm>
            <a:off x="0" y="856924"/>
            <a:ext cx="8983980" cy="3970318"/>
          </a:xfrm>
        </p:spPr>
        <p:txBody>
          <a:bodyPr/>
          <a:lstStyle/>
          <a:p>
            <a:pPr lvl="0"/>
            <a:r>
              <a:rPr lang="it-IT" sz="1800" b="1" dirty="0"/>
              <a:t>Identificare l’impatto sui processi </a:t>
            </a:r>
            <a:r>
              <a:rPr lang="it-IT" sz="1800" dirty="0"/>
              <a:t>valutando in che modo il progetto influirà sui processi aziendali già esistenti nell'organizzazione che esegue.</a:t>
            </a:r>
          </a:p>
          <a:p>
            <a:pPr lvl="0"/>
            <a:r>
              <a:rPr lang="it-IT" sz="1800" b="1" dirty="0"/>
              <a:t>Identificare l’impatto sulle persone </a:t>
            </a:r>
            <a:r>
              <a:rPr lang="it-IT" sz="1800" dirty="0"/>
              <a:t>che utilizzano i risultati del progetto. Considerare la resistenza al cambiamento, la comunicazione, il supporto funzionale, la formazione, ecc.</a:t>
            </a:r>
          </a:p>
          <a:p>
            <a:pPr lvl="0"/>
            <a:r>
              <a:rPr lang="it-IT" sz="1800" b="1" dirty="0"/>
              <a:t>Identificare l’impatto culturale </a:t>
            </a:r>
            <a:r>
              <a:rPr lang="it-IT" sz="1800" dirty="0"/>
              <a:t>Prendendo in considerazione comportamenti individuali o di gruppo, pratiche organizzative o valori condivisi.</a:t>
            </a:r>
          </a:p>
          <a:p>
            <a:pPr lvl="0"/>
            <a:r>
              <a:rPr lang="it-IT" sz="1800" b="1" dirty="0"/>
              <a:t>Definire la strategia d’implementazione </a:t>
            </a:r>
            <a:r>
              <a:rPr lang="it-IT" sz="1800" dirty="0"/>
              <a:t>e altre modifiche che rientrano nelle responsabilità del progetto e che promuoveranno una corretta implementazione dei risultati del progetto nell'organizzazione.</a:t>
            </a:r>
          </a:p>
          <a:p>
            <a:pPr lvl="0"/>
            <a:r>
              <a:rPr lang="it-IT" sz="1800" b="1" dirty="0"/>
              <a:t>Definire la modifica delle attività </a:t>
            </a:r>
            <a:r>
              <a:rPr lang="it-IT" sz="1800" dirty="0"/>
              <a:t>a supporto della strategia di implementazione.</a:t>
            </a:r>
          </a:p>
          <a:p>
            <a:pPr lvl="0"/>
            <a:r>
              <a:rPr lang="it-IT" sz="1800" b="1" dirty="0"/>
              <a:t>Tenere traccia dei benefici i</a:t>
            </a:r>
            <a:r>
              <a:rPr lang="it-IT" sz="1800" dirty="0"/>
              <a:t>dentificando, descrivendo e raccomandando attività e metriche per misurare la realizzazione dei benefici del progetto in futuro.</a:t>
            </a:r>
          </a:p>
        </p:txBody>
      </p:sp>
      <p:sp>
        <p:nvSpPr>
          <p:cNvPr id="6" name="Segnaposto numero diapositiva 5">
            <a:extLst>
              <a:ext uri="{FF2B5EF4-FFF2-40B4-BE49-F238E27FC236}">
                <a16:creationId xmlns:a16="http://schemas.microsoft.com/office/drawing/2014/main" xmlns="" id="{D50C604B-2B6A-464A-8C8F-7605C2323CC1}"/>
              </a:ext>
            </a:extLst>
          </p:cNvPr>
          <p:cNvSpPr>
            <a:spLocks noGrp="1"/>
          </p:cNvSpPr>
          <p:nvPr>
            <p:ph type="sldNum" sz="quarter" idx="4"/>
          </p:nvPr>
        </p:nvSpPr>
        <p:spPr/>
        <p:txBody>
          <a:bodyPr/>
          <a:lstStyle/>
          <a:p>
            <a:fld id="{02C7C199-0D0D-7840-A88D-785280B31CF7}" type="slidenum">
              <a:rPr lang="it-IT" smtClean="0"/>
              <a:t>47</a:t>
            </a:fld>
            <a:endParaRPr lang="it-IT"/>
          </a:p>
        </p:txBody>
      </p:sp>
    </p:spTree>
    <p:extLst>
      <p:ext uri="{BB962C8B-B14F-4D97-AF65-F5344CB8AC3E}">
        <p14:creationId xmlns:p14="http://schemas.microsoft.com/office/powerpoint/2010/main" val="3438587921"/>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F128ED7-124F-A049-BC36-EC3821B50420}"/>
              </a:ext>
            </a:extLst>
          </p:cNvPr>
          <p:cNvSpPr>
            <a:spLocks noGrp="1"/>
          </p:cNvSpPr>
          <p:nvPr>
            <p:ph type="title"/>
          </p:nvPr>
        </p:nvSpPr>
        <p:spPr>
          <a:xfrm>
            <a:off x="413414" y="177838"/>
            <a:ext cx="8229600" cy="400110"/>
          </a:xfrm>
        </p:spPr>
        <p:txBody>
          <a:bodyPr/>
          <a:lstStyle/>
          <a:p>
            <a:r>
              <a:rPr lang="it-IT" dirty="0"/>
              <a:t>Gestione delle risorse</a:t>
            </a:r>
          </a:p>
        </p:txBody>
      </p:sp>
      <p:sp>
        <p:nvSpPr>
          <p:cNvPr id="6" name="Segnaposto numero diapositiva 5">
            <a:extLst>
              <a:ext uri="{FF2B5EF4-FFF2-40B4-BE49-F238E27FC236}">
                <a16:creationId xmlns:a16="http://schemas.microsoft.com/office/drawing/2014/main" xmlns="" id="{D50C604B-2B6A-464A-8C8F-7605C2323CC1}"/>
              </a:ext>
            </a:extLst>
          </p:cNvPr>
          <p:cNvSpPr>
            <a:spLocks noGrp="1"/>
          </p:cNvSpPr>
          <p:nvPr>
            <p:ph type="sldNum" sz="quarter" idx="4"/>
          </p:nvPr>
        </p:nvSpPr>
        <p:spPr/>
        <p:txBody>
          <a:bodyPr/>
          <a:lstStyle/>
          <a:p>
            <a:fld id="{02C7C199-0D0D-7840-A88D-785280B31CF7}" type="slidenum">
              <a:rPr lang="it-IT" smtClean="0"/>
              <a:t>48</a:t>
            </a:fld>
            <a:endParaRPr lang="it-IT"/>
          </a:p>
        </p:txBody>
      </p:sp>
      <p:graphicFrame>
        <p:nvGraphicFramePr>
          <p:cNvPr id="3" name="Tabella 2">
            <a:extLst>
              <a:ext uri="{FF2B5EF4-FFF2-40B4-BE49-F238E27FC236}">
                <a16:creationId xmlns:a16="http://schemas.microsoft.com/office/drawing/2014/main" xmlns="" id="{2B681464-C197-5047-B590-0CF443F065E6}"/>
              </a:ext>
            </a:extLst>
          </p:cNvPr>
          <p:cNvGraphicFramePr>
            <a:graphicFrameLocks noGrp="1"/>
          </p:cNvGraphicFramePr>
          <p:nvPr>
            <p:extLst>
              <p:ext uri="{D42A27DB-BD31-4B8C-83A1-F6EECF244321}">
                <p14:modId xmlns:p14="http://schemas.microsoft.com/office/powerpoint/2010/main" val="646139114"/>
              </p:ext>
            </p:extLst>
          </p:nvPr>
        </p:nvGraphicFramePr>
        <p:xfrm>
          <a:off x="274320" y="1017270"/>
          <a:ext cx="8778239" cy="2766060"/>
        </p:xfrm>
        <a:graphic>
          <a:graphicData uri="http://schemas.openxmlformats.org/drawingml/2006/table">
            <a:tbl>
              <a:tblPr>
                <a:tableStyleId>{5C22544A-7EE6-4342-B048-85BDC9FD1C3A}</a:tableStyleId>
              </a:tblPr>
              <a:tblGrid>
                <a:gridCol w="888358">
                  <a:extLst>
                    <a:ext uri="{9D8B030D-6E8A-4147-A177-3AD203B41FA5}">
                      <a16:colId xmlns:a16="http://schemas.microsoft.com/office/drawing/2014/main" xmlns="" val="3946519649"/>
                    </a:ext>
                  </a:extLst>
                </a:gridCol>
                <a:gridCol w="1167506">
                  <a:extLst>
                    <a:ext uri="{9D8B030D-6E8A-4147-A177-3AD203B41FA5}">
                      <a16:colId xmlns:a16="http://schemas.microsoft.com/office/drawing/2014/main" xmlns="" val="3188421740"/>
                    </a:ext>
                  </a:extLst>
                </a:gridCol>
                <a:gridCol w="1216664">
                  <a:extLst>
                    <a:ext uri="{9D8B030D-6E8A-4147-A177-3AD203B41FA5}">
                      <a16:colId xmlns:a16="http://schemas.microsoft.com/office/drawing/2014/main" xmlns="" val="1425831514"/>
                    </a:ext>
                  </a:extLst>
                </a:gridCol>
                <a:gridCol w="1188573">
                  <a:extLst>
                    <a:ext uri="{9D8B030D-6E8A-4147-A177-3AD203B41FA5}">
                      <a16:colId xmlns:a16="http://schemas.microsoft.com/office/drawing/2014/main" xmlns="" val="3307682074"/>
                    </a:ext>
                  </a:extLst>
                </a:gridCol>
                <a:gridCol w="1188573">
                  <a:extLst>
                    <a:ext uri="{9D8B030D-6E8A-4147-A177-3AD203B41FA5}">
                      <a16:colId xmlns:a16="http://schemas.microsoft.com/office/drawing/2014/main" xmlns="" val="4087419133"/>
                    </a:ext>
                  </a:extLst>
                </a:gridCol>
                <a:gridCol w="923471">
                  <a:extLst>
                    <a:ext uri="{9D8B030D-6E8A-4147-A177-3AD203B41FA5}">
                      <a16:colId xmlns:a16="http://schemas.microsoft.com/office/drawing/2014/main" xmlns="" val="2915521077"/>
                    </a:ext>
                  </a:extLst>
                </a:gridCol>
                <a:gridCol w="1095524">
                  <a:extLst>
                    <a:ext uri="{9D8B030D-6E8A-4147-A177-3AD203B41FA5}">
                      <a16:colId xmlns:a16="http://schemas.microsoft.com/office/drawing/2014/main" xmlns="" val="3207084482"/>
                    </a:ext>
                  </a:extLst>
                </a:gridCol>
                <a:gridCol w="1109570">
                  <a:extLst>
                    <a:ext uri="{9D8B030D-6E8A-4147-A177-3AD203B41FA5}">
                      <a16:colId xmlns:a16="http://schemas.microsoft.com/office/drawing/2014/main" xmlns="" val="3548740599"/>
                    </a:ext>
                  </a:extLst>
                </a:gridCol>
              </a:tblGrid>
              <a:tr h="1257300">
                <a:tc>
                  <a:txBody>
                    <a:bodyPr/>
                    <a:lstStyle/>
                    <a:p>
                      <a:pPr algn="ctr">
                        <a:spcAft>
                          <a:spcPts val="600"/>
                        </a:spcAft>
                      </a:pPr>
                      <a:r>
                        <a:rPr lang="it-IT" sz="1400">
                          <a:effectLst/>
                        </a:rPr>
                        <a:t>Resorsa ID</a:t>
                      </a:r>
                      <a:endParaRPr lang="it-IT"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600"/>
                        </a:spcAft>
                      </a:pPr>
                      <a:r>
                        <a:rPr lang="it-IT" sz="1400">
                          <a:effectLst/>
                        </a:rPr>
                        <a:t>Risorsa</a:t>
                      </a:r>
                      <a:endParaRPr lang="it-IT"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600"/>
                        </a:spcAft>
                      </a:pPr>
                      <a:r>
                        <a:rPr lang="it-IT" sz="1400">
                          <a:effectLst/>
                        </a:rPr>
                        <a:t>Formazione  /abilità</a:t>
                      </a:r>
                      <a:endParaRPr lang="it-IT"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600"/>
                        </a:spcAft>
                      </a:pPr>
                      <a:r>
                        <a:rPr lang="it-IT" sz="1400">
                          <a:effectLst/>
                        </a:rPr>
                        <a:t>Attuale abilità</a:t>
                      </a:r>
                      <a:endParaRPr lang="it-IT"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600"/>
                        </a:spcAft>
                      </a:pPr>
                      <a:r>
                        <a:rPr lang="it-IT" sz="1400">
                          <a:effectLst/>
                        </a:rPr>
                        <a:t>Abilità desiderata</a:t>
                      </a:r>
                      <a:endParaRPr lang="it-IT"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600"/>
                        </a:spcAft>
                      </a:pPr>
                      <a:r>
                        <a:rPr lang="it-IT" sz="1400">
                          <a:effectLst/>
                        </a:rPr>
                        <a:t>Metodo di acquisi-zione</a:t>
                      </a:r>
                      <a:endParaRPr lang="it-IT"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17780" marR="17780" algn="ctr" hangingPunct="0">
                        <a:spcAft>
                          <a:spcPts val="0"/>
                        </a:spcAft>
                      </a:pPr>
                      <a:r>
                        <a:rPr lang="it-IT" sz="1400">
                          <a:effectLst/>
                        </a:rPr>
                        <a:t>Fornita da</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17780" marR="17780" algn="ctr" hangingPunct="0">
                        <a:spcAft>
                          <a:spcPts val="0"/>
                        </a:spcAft>
                      </a:pPr>
                      <a:r>
                        <a:rPr lang="it-IT" sz="1400">
                          <a:effectLst/>
                        </a:rPr>
                        <a:t>Data consegna </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731964332"/>
                  </a:ext>
                </a:extLst>
              </a:tr>
              <a:tr h="377190">
                <a:tc>
                  <a:txBody>
                    <a:bodyPr/>
                    <a:lstStyle/>
                    <a:p>
                      <a:pPr algn="ctr">
                        <a:spcAft>
                          <a:spcPts val="600"/>
                        </a:spcAft>
                      </a:pPr>
                      <a:r>
                        <a:rPr lang="it-IT" sz="1200">
                          <a:effectLst/>
                        </a:rPr>
                        <a:t>H.5</a:t>
                      </a:r>
                      <a:endParaRPr lang="it-IT"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600"/>
                        </a:spcAft>
                      </a:pPr>
                      <a:r>
                        <a:rPr lang="it-IT" sz="1200">
                          <a:effectLst/>
                        </a:rPr>
                        <a:t>Program-matore</a:t>
                      </a:r>
                      <a:endParaRPr lang="it-IT"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600"/>
                        </a:spcAft>
                      </a:pPr>
                      <a:r>
                        <a:rPr lang="it-IT" sz="1200">
                          <a:effectLst/>
                        </a:rPr>
                        <a:t>Java</a:t>
                      </a:r>
                      <a:endParaRPr lang="it-IT"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600"/>
                        </a:spcAft>
                      </a:pPr>
                      <a:r>
                        <a:rPr lang="it-IT" sz="1200">
                          <a:effectLst/>
                        </a:rPr>
                        <a:t>Media </a:t>
                      </a:r>
                      <a:endParaRPr lang="it-IT"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600"/>
                        </a:spcAft>
                      </a:pPr>
                      <a:r>
                        <a:rPr lang="it-IT" sz="1200">
                          <a:effectLst/>
                        </a:rPr>
                        <a:t>Avanzato</a:t>
                      </a:r>
                      <a:endParaRPr lang="it-IT"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600"/>
                        </a:spcAft>
                      </a:pPr>
                      <a:r>
                        <a:rPr lang="it-IT" sz="1200">
                          <a:effectLst/>
                        </a:rPr>
                        <a:t>Tutoraggio </a:t>
                      </a:r>
                      <a:endParaRPr lang="it-IT"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600"/>
                        </a:spcAft>
                      </a:pPr>
                      <a:r>
                        <a:rPr lang="it-IT" sz="1200">
                          <a:effectLst/>
                        </a:rPr>
                        <a:t>Risorsa Y</a:t>
                      </a:r>
                      <a:endParaRPr lang="it-IT"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600"/>
                        </a:spcAft>
                      </a:pPr>
                      <a:r>
                        <a:rPr lang="it-IT" sz="1200">
                          <a:effectLst/>
                        </a:rPr>
                        <a:t>22/03/2017</a:t>
                      </a:r>
                      <a:endParaRPr lang="it-IT" sz="1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367497108"/>
                  </a:ext>
                </a:extLst>
              </a:tr>
              <a:tr h="377190">
                <a:tc>
                  <a:txBody>
                    <a:bodyPr/>
                    <a:lstStyle/>
                    <a:p>
                      <a:pPr algn="ctr">
                        <a:spcAft>
                          <a:spcPts val="600"/>
                        </a:spcAft>
                      </a:pPr>
                      <a:r>
                        <a:rPr lang="it-IT" sz="1200">
                          <a:effectLst/>
                        </a:rPr>
                        <a:t>H.6</a:t>
                      </a:r>
                      <a:endParaRPr lang="it-IT"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600"/>
                        </a:spcAft>
                      </a:pPr>
                      <a:r>
                        <a:rPr lang="it-IT" sz="1200">
                          <a:effectLst/>
                        </a:rPr>
                        <a:t>Program-matore</a:t>
                      </a:r>
                      <a:endParaRPr lang="it-IT"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600"/>
                        </a:spcAft>
                      </a:pPr>
                      <a:r>
                        <a:rPr lang="it-IT" sz="1200">
                          <a:effectLst/>
                        </a:rPr>
                        <a:t>Strumenti razionali</a:t>
                      </a:r>
                      <a:endParaRPr lang="it-IT"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600"/>
                        </a:spcAft>
                      </a:pPr>
                      <a:r>
                        <a:rPr lang="it-IT" sz="1200">
                          <a:effectLst/>
                        </a:rPr>
                        <a:t>Principiante</a:t>
                      </a:r>
                      <a:endParaRPr lang="it-IT"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600"/>
                        </a:spcAft>
                      </a:pPr>
                      <a:r>
                        <a:rPr lang="it-IT" sz="1200">
                          <a:effectLst/>
                        </a:rPr>
                        <a:t>Avanzato</a:t>
                      </a:r>
                      <a:endParaRPr lang="it-IT"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600"/>
                        </a:spcAft>
                      </a:pPr>
                      <a:r>
                        <a:rPr lang="it-IT" sz="1200">
                          <a:effectLst/>
                        </a:rPr>
                        <a:t>Corso interno</a:t>
                      </a:r>
                      <a:endParaRPr lang="it-IT"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600"/>
                        </a:spcAft>
                      </a:pPr>
                      <a:r>
                        <a:rPr lang="it-IT" sz="1200">
                          <a:effectLst/>
                        </a:rPr>
                        <a:t>Formatore X</a:t>
                      </a:r>
                      <a:endParaRPr lang="it-IT"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600"/>
                        </a:spcAft>
                      </a:pPr>
                      <a:r>
                        <a:rPr lang="it-IT" sz="1200">
                          <a:effectLst/>
                        </a:rPr>
                        <a:t>12/03/2017</a:t>
                      </a:r>
                      <a:endParaRPr lang="it-IT" sz="1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2882559595"/>
                  </a:ext>
                </a:extLst>
              </a:tr>
              <a:tr h="754380">
                <a:tc>
                  <a:txBody>
                    <a:bodyPr/>
                    <a:lstStyle/>
                    <a:p>
                      <a:pPr algn="ctr">
                        <a:spcAft>
                          <a:spcPts val="600"/>
                        </a:spcAft>
                      </a:pPr>
                      <a:r>
                        <a:rPr lang="it-IT" sz="1200">
                          <a:effectLst/>
                        </a:rPr>
                        <a:t>H.7</a:t>
                      </a:r>
                      <a:endParaRPr lang="it-IT"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600"/>
                        </a:spcAft>
                      </a:pPr>
                      <a:r>
                        <a:rPr lang="it-IT" sz="1200" dirty="0">
                          <a:effectLst/>
                        </a:rPr>
                        <a:t>Tester</a:t>
                      </a:r>
                      <a:endParaRPr lang="it-IT"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600"/>
                        </a:spcAft>
                      </a:pPr>
                      <a:r>
                        <a:rPr lang="it-IT" sz="1200">
                          <a:effectLst/>
                        </a:rPr>
                        <a:t>Strumenti a mercurio</a:t>
                      </a:r>
                      <a:endParaRPr lang="it-IT"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600"/>
                        </a:spcAft>
                      </a:pPr>
                      <a:r>
                        <a:rPr lang="it-IT" sz="1200">
                          <a:effectLst/>
                        </a:rPr>
                        <a:t>Principiante</a:t>
                      </a:r>
                      <a:endParaRPr lang="it-IT"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600"/>
                        </a:spcAft>
                      </a:pPr>
                      <a:r>
                        <a:rPr lang="it-IT" sz="1200">
                          <a:effectLst/>
                        </a:rPr>
                        <a:t>Medio </a:t>
                      </a:r>
                      <a:endParaRPr lang="it-IT"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600"/>
                        </a:spcAft>
                      </a:pPr>
                      <a:r>
                        <a:rPr lang="it-IT" sz="1200">
                          <a:effectLst/>
                        </a:rPr>
                        <a:t>Corso esterno 3 giorni</a:t>
                      </a:r>
                      <a:endParaRPr lang="it-IT"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600"/>
                        </a:spcAft>
                      </a:pPr>
                      <a:r>
                        <a:rPr lang="it-IT" sz="1200">
                          <a:effectLst/>
                        </a:rPr>
                        <a:t>Centro di formazione Z</a:t>
                      </a:r>
                      <a:endParaRPr lang="it-IT"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600"/>
                        </a:spcAft>
                      </a:pPr>
                      <a:r>
                        <a:rPr lang="it-IT" sz="1200" dirty="0">
                          <a:effectLst/>
                        </a:rPr>
                        <a:t>18/03/2017</a:t>
                      </a:r>
                      <a:endParaRPr lang="it-IT" sz="1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880816501"/>
                  </a:ext>
                </a:extLst>
              </a:tr>
            </a:tbl>
          </a:graphicData>
        </a:graphic>
      </p:graphicFrame>
    </p:spTree>
    <p:extLst>
      <p:ext uri="{BB962C8B-B14F-4D97-AF65-F5344CB8AC3E}">
        <p14:creationId xmlns:p14="http://schemas.microsoft.com/office/powerpoint/2010/main" val="3638922989"/>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F128ED7-124F-A049-BC36-EC3821B50420}"/>
              </a:ext>
            </a:extLst>
          </p:cNvPr>
          <p:cNvSpPr>
            <a:spLocks noGrp="1"/>
          </p:cNvSpPr>
          <p:nvPr>
            <p:ph type="title"/>
          </p:nvPr>
        </p:nvSpPr>
        <p:spPr>
          <a:xfrm>
            <a:off x="413414" y="177838"/>
            <a:ext cx="8229600" cy="400110"/>
          </a:xfrm>
        </p:spPr>
        <p:txBody>
          <a:bodyPr/>
          <a:lstStyle/>
          <a:p>
            <a:r>
              <a:rPr lang="it-IT" dirty="0"/>
              <a:t>Metodo di misura del progresso del progetto</a:t>
            </a:r>
          </a:p>
        </p:txBody>
      </p:sp>
      <p:sp>
        <p:nvSpPr>
          <p:cNvPr id="4" name="Segnaposto testo 3">
            <a:extLst>
              <a:ext uri="{FF2B5EF4-FFF2-40B4-BE49-F238E27FC236}">
                <a16:creationId xmlns:a16="http://schemas.microsoft.com/office/drawing/2014/main" xmlns="" id="{74112BEA-FA73-A742-915D-AC9A9B77D329}"/>
              </a:ext>
            </a:extLst>
          </p:cNvPr>
          <p:cNvSpPr>
            <a:spLocks noGrp="1"/>
          </p:cNvSpPr>
          <p:nvPr>
            <p:ph type="body" sz="quarter" idx="14"/>
          </p:nvPr>
        </p:nvSpPr>
        <p:spPr>
          <a:xfrm>
            <a:off x="413413" y="1034321"/>
            <a:ext cx="8229599" cy="3662541"/>
          </a:xfrm>
        </p:spPr>
        <p:txBody>
          <a:bodyPr/>
          <a:lstStyle/>
          <a:p>
            <a:r>
              <a:rPr lang="it-IT" i="1" dirty="0"/>
              <a:t>riepilogo dell'avanzamento del progetto, il metodo e la misura delle previsioni che verranno utilizzati per il monitoraggio (monitoraggio) e il controllo del progetto. </a:t>
            </a:r>
          </a:p>
          <a:p>
            <a:r>
              <a:rPr lang="it-IT" i="1" dirty="0"/>
              <a:t>Ad esempio, </a:t>
            </a:r>
            <a:r>
              <a:rPr lang="it-IT" i="1" dirty="0" err="1"/>
              <a:t>Earned</a:t>
            </a:r>
            <a:r>
              <a:rPr lang="it-IT" i="1" dirty="0"/>
              <a:t> Value Management (EVM) o </a:t>
            </a:r>
            <a:r>
              <a:rPr lang="it-IT" i="1" dirty="0" err="1"/>
              <a:t>Earned</a:t>
            </a:r>
            <a:r>
              <a:rPr lang="it-IT" i="1" dirty="0"/>
              <a:t> Schedule Management (ESM) può essere il metodo preferito, o forse il semplice monitoraggio a livello di </a:t>
            </a:r>
            <a:r>
              <a:rPr lang="it-IT" i="1" dirty="0" err="1"/>
              <a:t>milestone</a:t>
            </a:r>
            <a:r>
              <a:rPr lang="it-IT" i="1" dirty="0"/>
              <a:t> è considerato adeguato.</a:t>
            </a:r>
            <a:endParaRPr lang="it-IT" sz="2800" dirty="0"/>
          </a:p>
          <a:p>
            <a:r>
              <a:rPr lang="it-IT" i="1" dirty="0"/>
              <a:t>È utile definire anche in questa sezione quali informazioni verranno tracciate (ad es. risorse spese, denaro speso, traguardo raggiunto, ecc.) e con quale frequenza.</a:t>
            </a:r>
            <a:endParaRPr lang="it-IT" sz="2800" dirty="0"/>
          </a:p>
          <a:p>
            <a:endParaRPr lang="it-IT" dirty="0"/>
          </a:p>
        </p:txBody>
      </p:sp>
      <p:sp>
        <p:nvSpPr>
          <p:cNvPr id="6" name="Segnaposto numero diapositiva 5">
            <a:extLst>
              <a:ext uri="{FF2B5EF4-FFF2-40B4-BE49-F238E27FC236}">
                <a16:creationId xmlns:a16="http://schemas.microsoft.com/office/drawing/2014/main" xmlns="" id="{D50C604B-2B6A-464A-8C8F-7605C2323CC1}"/>
              </a:ext>
            </a:extLst>
          </p:cNvPr>
          <p:cNvSpPr>
            <a:spLocks noGrp="1"/>
          </p:cNvSpPr>
          <p:nvPr>
            <p:ph type="sldNum" sz="quarter" idx="4"/>
          </p:nvPr>
        </p:nvSpPr>
        <p:spPr/>
        <p:txBody>
          <a:bodyPr/>
          <a:lstStyle/>
          <a:p>
            <a:fld id="{02C7C199-0D0D-7840-A88D-785280B31CF7}" type="slidenum">
              <a:rPr lang="it-IT" smtClean="0"/>
              <a:t>49</a:t>
            </a:fld>
            <a:endParaRPr lang="it-IT"/>
          </a:p>
        </p:txBody>
      </p:sp>
    </p:spTree>
    <p:extLst>
      <p:ext uri="{BB962C8B-B14F-4D97-AF65-F5344CB8AC3E}">
        <p14:creationId xmlns:p14="http://schemas.microsoft.com/office/powerpoint/2010/main" val="110733264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4182DAEE-EBFC-5B41-89B0-B0A795D616FA}"/>
              </a:ext>
            </a:extLst>
          </p:cNvPr>
          <p:cNvSpPr>
            <a:spLocks noGrp="1"/>
          </p:cNvSpPr>
          <p:nvPr>
            <p:ph type="title"/>
          </p:nvPr>
        </p:nvSpPr>
        <p:spPr/>
        <p:txBody>
          <a:bodyPr/>
          <a:lstStyle/>
          <a:p>
            <a:r>
              <a:rPr lang="it-IT" dirty="0"/>
              <a:t>Le vostre risposte sul business case</a:t>
            </a:r>
          </a:p>
        </p:txBody>
      </p:sp>
      <p:sp>
        <p:nvSpPr>
          <p:cNvPr id="6" name="Segnaposto numero diapositiva 5">
            <a:extLst>
              <a:ext uri="{FF2B5EF4-FFF2-40B4-BE49-F238E27FC236}">
                <a16:creationId xmlns:a16="http://schemas.microsoft.com/office/drawing/2014/main" xmlns="" id="{A8C29724-269C-AC4A-BB72-F1C5BA3AEA8B}"/>
              </a:ext>
            </a:extLst>
          </p:cNvPr>
          <p:cNvSpPr>
            <a:spLocks noGrp="1"/>
          </p:cNvSpPr>
          <p:nvPr>
            <p:ph type="sldNum" sz="quarter" idx="4"/>
          </p:nvPr>
        </p:nvSpPr>
        <p:spPr/>
        <p:txBody>
          <a:bodyPr/>
          <a:lstStyle/>
          <a:p>
            <a:fld id="{02C7C199-0D0D-7840-A88D-785280B31CF7}" type="slidenum">
              <a:rPr lang="it-IT" smtClean="0"/>
              <a:t>5</a:t>
            </a:fld>
            <a:endParaRPr lang="it-IT"/>
          </a:p>
        </p:txBody>
      </p:sp>
      <p:pic>
        <p:nvPicPr>
          <p:cNvPr id="18434" name="Picture 2" descr="Grafico delle risposte di Moduli. Titolo della domanda: Ritenete utile sviluppare dei business case per evitare sovrapposizioni?. Numero di risposte: 150 risposte.">
            <a:extLst>
              <a:ext uri="{FF2B5EF4-FFF2-40B4-BE49-F238E27FC236}">
                <a16:creationId xmlns:a16="http://schemas.microsoft.com/office/drawing/2014/main" xmlns="" id="{ADC9C31D-DD19-9E4F-98AC-4EBC22A2F5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7700"/>
            <a:ext cx="9144000" cy="3848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3623755"/>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F128ED7-124F-A049-BC36-EC3821B50420}"/>
              </a:ext>
            </a:extLst>
          </p:cNvPr>
          <p:cNvSpPr>
            <a:spLocks noGrp="1"/>
          </p:cNvSpPr>
          <p:nvPr>
            <p:ph type="title"/>
          </p:nvPr>
        </p:nvSpPr>
        <p:spPr>
          <a:xfrm>
            <a:off x="413414" y="177838"/>
            <a:ext cx="8229600" cy="400110"/>
          </a:xfrm>
        </p:spPr>
        <p:txBody>
          <a:bodyPr/>
          <a:lstStyle/>
          <a:p>
            <a:r>
              <a:rPr lang="it-IT" dirty="0"/>
              <a:t>Rapporti di progetto</a:t>
            </a:r>
          </a:p>
        </p:txBody>
      </p:sp>
      <p:sp>
        <p:nvSpPr>
          <p:cNvPr id="4" name="Segnaposto testo 3">
            <a:extLst>
              <a:ext uri="{FF2B5EF4-FFF2-40B4-BE49-F238E27FC236}">
                <a16:creationId xmlns:a16="http://schemas.microsoft.com/office/drawing/2014/main" xmlns="" id="{74112BEA-FA73-A742-915D-AC9A9B77D329}"/>
              </a:ext>
            </a:extLst>
          </p:cNvPr>
          <p:cNvSpPr>
            <a:spLocks noGrp="1"/>
          </p:cNvSpPr>
          <p:nvPr>
            <p:ph type="body" sz="quarter" idx="14"/>
          </p:nvPr>
        </p:nvSpPr>
        <p:spPr>
          <a:xfrm>
            <a:off x="413413" y="1034321"/>
            <a:ext cx="8229599" cy="3724096"/>
          </a:xfrm>
        </p:spPr>
        <p:txBody>
          <a:bodyPr/>
          <a:lstStyle/>
          <a:p>
            <a:pPr marL="914400" lvl="2" indent="-823913">
              <a:buNone/>
            </a:pPr>
            <a:r>
              <a:rPr lang="it-IT" b="1" dirty="0" err="1"/>
              <a:t>Rapport</a:t>
            </a:r>
            <a:r>
              <a:rPr lang="it-IT" b="1" dirty="0"/>
              <a:t> sullo stato e sul progresso</a:t>
            </a:r>
            <a:endParaRPr lang="it-IT" b="1" i="1" dirty="0"/>
          </a:p>
          <a:p>
            <a:r>
              <a:rPr lang="it-IT" i="1" dirty="0"/>
              <a:t>Breve descrizione dei vari tipi di rapporti sullo stato di avanzamento fornendo collegamenti ai modelli di rapporto. Secondo le regole di configurazione del progetto, dovrebbe essere fornita anche la posizione della cartella con tutti i rapporti di avanzamento completati. </a:t>
            </a:r>
            <a:endParaRPr lang="it-IT" sz="2800" dirty="0"/>
          </a:p>
          <a:p>
            <a:pPr marL="0" indent="0">
              <a:buNone/>
            </a:pPr>
            <a:r>
              <a:rPr lang="it-IT" b="1" i="1" dirty="0"/>
              <a:t>Altri rapporti</a:t>
            </a:r>
          </a:p>
          <a:p>
            <a:r>
              <a:rPr lang="it-IT" i="1" dirty="0"/>
              <a:t>Breve descrizione di tutti gli altri tipi di report di progetto fornendo i collegamenti ai modelli di report e la posizione della cartella con tutti i report completati </a:t>
            </a:r>
            <a:endParaRPr lang="it-IT" sz="2800" dirty="0"/>
          </a:p>
          <a:p>
            <a:endParaRPr lang="it-IT" dirty="0"/>
          </a:p>
        </p:txBody>
      </p:sp>
      <p:sp>
        <p:nvSpPr>
          <p:cNvPr id="6" name="Segnaposto numero diapositiva 5">
            <a:extLst>
              <a:ext uri="{FF2B5EF4-FFF2-40B4-BE49-F238E27FC236}">
                <a16:creationId xmlns:a16="http://schemas.microsoft.com/office/drawing/2014/main" xmlns="" id="{D50C604B-2B6A-464A-8C8F-7605C2323CC1}"/>
              </a:ext>
            </a:extLst>
          </p:cNvPr>
          <p:cNvSpPr>
            <a:spLocks noGrp="1"/>
          </p:cNvSpPr>
          <p:nvPr>
            <p:ph type="sldNum" sz="quarter" idx="4"/>
          </p:nvPr>
        </p:nvSpPr>
        <p:spPr/>
        <p:txBody>
          <a:bodyPr/>
          <a:lstStyle/>
          <a:p>
            <a:fld id="{02C7C199-0D0D-7840-A88D-785280B31CF7}" type="slidenum">
              <a:rPr lang="it-IT" smtClean="0"/>
              <a:t>50</a:t>
            </a:fld>
            <a:endParaRPr lang="it-IT"/>
          </a:p>
        </p:txBody>
      </p:sp>
    </p:spTree>
    <p:extLst>
      <p:ext uri="{BB962C8B-B14F-4D97-AF65-F5344CB8AC3E}">
        <p14:creationId xmlns:p14="http://schemas.microsoft.com/office/powerpoint/2010/main" val="1866200689"/>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F128ED7-124F-A049-BC36-EC3821B50420}"/>
              </a:ext>
            </a:extLst>
          </p:cNvPr>
          <p:cNvSpPr>
            <a:spLocks noGrp="1"/>
          </p:cNvSpPr>
          <p:nvPr>
            <p:ph type="title"/>
          </p:nvPr>
        </p:nvSpPr>
        <p:spPr>
          <a:xfrm>
            <a:off x="413414" y="177838"/>
            <a:ext cx="8229600" cy="400110"/>
          </a:xfrm>
        </p:spPr>
        <p:txBody>
          <a:bodyPr/>
          <a:lstStyle/>
          <a:p>
            <a:r>
              <a:rPr lang="it-IT" dirty="0" err="1"/>
              <a:t>Checklist</a:t>
            </a:r>
            <a:r>
              <a:rPr lang="it-IT" dirty="0"/>
              <a:t> di Progetto</a:t>
            </a:r>
          </a:p>
        </p:txBody>
      </p:sp>
      <p:sp>
        <p:nvSpPr>
          <p:cNvPr id="4" name="Segnaposto testo 3">
            <a:extLst>
              <a:ext uri="{FF2B5EF4-FFF2-40B4-BE49-F238E27FC236}">
                <a16:creationId xmlns:a16="http://schemas.microsoft.com/office/drawing/2014/main" xmlns="" id="{74112BEA-FA73-A742-915D-AC9A9B77D329}"/>
              </a:ext>
            </a:extLst>
          </p:cNvPr>
          <p:cNvSpPr>
            <a:spLocks noGrp="1"/>
          </p:cNvSpPr>
          <p:nvPr>
            <p:ph type="body" sz="quarter" idx="14"/>
          </p:nvPr>
        </p:nvSpPr>
        <p:spPr>
          <a:xfrm>
            <a:off x="413413" y="1034321"/>
            <a:ext cx="8229599" cy="3600986"/>
          </a:xfrm>
        </p:spPr>
        <p:txBody>
          <a:bodyPr/>
          <a:lstStyle/>
          <a:p>
            <a:pPr marL="0" indent="0">
              <a:buNone/>
            </a:pPr>
            <a:r>
              <a:rPr lang="it-IT" i="1" dirty="0"/>
              <a:t>Elenco delle liste di controllo del progetto che verranno utilizzate per il monitoraggio e il controllo del progetto. </a:t>
            </a:r>
            <a:endParaRPr lang="it-IT" dirty="0"/>
          </a:p>
          <a:p>
            <a:pPr marL="0" indent="0">
              <a:buNone/>
            </a:pPr>
            <a:r>
              <a:rPr lang="it-IT" dirty="0"/>
              <a:t>Le seguenti liste di controllo verranno utilizzate per monitorare e controllare il progetto:</a:t>
            </a:r>
          </a:p>
          <a:p>
            <a:pPr lvl="0"/>
            <a:r>
              <a:rPr lang="it-IT" dirty="0" err="1"/>
              <a:t>Checklist</a:t>
            </a:r>
            <a:r>
              <a:rPr lang="it-IT" dirty="0"/>
              <a:t> revisione uscita fase</a:t>
            </a:r>
          </a:p>
          <a:p>
            <a:pPr lvl="0"/>
            <a:r>
              <a:rPr lang="it-IT" dirty="0" err="1"/>
              <a:t>Checklist</a:t>
            </a:r>
            <a:r>
              <a:rPr lang="it-IT" dirty="0"/>
              <a:t> per la revisione della qualità</a:t>
            </a:r>
          </a:p>
          <a:p>
            <a:pPr lvl="0"/>
            <a:r>
              <a:rPr lang="it-IT" dirty="0" err="1"/>
              <a:t>Checklist</a:t>
            </a:r>
            <a:r>
              <a:rPr lang="it-IT" dirty="0"/>
              <a:t> per l'accettazione dei prodotti</a:t>
            </a:r>
          </a:p>
          <a:p>
            <a:pPr lvl="0"/>
            <a:r>
              <a:rPr lang="it-IT" dirty="0" err="1"/>
              <a:t>Checklist</a:t>
            </a:r>
            <a:r>
              <a:rPr lang="it-IT" dirty="0"/>
              <a:t> della transizione</a:t>
            </a:r>
          </a:p>
          <a:p>
            <a:pPr lvl="0"/>
            <a:r>
              <a:rPr lang="it-IT" dirty="0" err="1"/>
              <a:t>Checklist</a:t>
            </a:r>
            <a:r>
              <a:rPr lang="it-IT" dirty="0"/>
              <a:t> per l'implementazione aziendale</a:t>
            </a:r>
          </a:p>
          <a:p>
            <a:r>
              <a:rPr lang="it-IT" dirty="0" err="1"/>
              <a:t>Checklist</a:t>
            </a:r>
            <a:r>
              <a:rPr lang="it-IT" dirty="0"/>
              <a:t> degli stakeholder </a:t>
            </a:r>
          </a:p>
        </p:txBody>
      </p:sp>
      <p:sp>
        <p:nvSpPr>
          <p:cNvPr id="6" name="Segnaposto numero diapositiva 5">
            <a:extLst>
              <a:ext uri="{FF2B5EF4-FFF2-40B4-BE49-F238E27FC236}">
                <a16:creationId xmlns:a16="http://schemas.microsoft.com/office/drawing/2014/main" xmlns="" id="{D50C604B-2B6A-464A-8C8F-7605C2323CC1}"/>
              </a:ext>
            </a:extLst>
          </p:cNvPr>
          <p:cNvSpPr>
            <a:spLocks noGrp="1"/>
          </p:cNvSpPr>
          <p:nvPr>
            <p:ph type="sldNum" sz="quarter" idx="4"/>
          </p:nvPr>
        </p:nvSpPr>
        <p:spPr/>
        <p:txBody>
          <a:bodyPr/>
          <a:lstStyle/>
          <a:p>
            <a:fld id="{02C7C199-0D0D-7840-A88D-785280B31CF7}" type="slidenum">
              <a:rPr lang="it-IT" smtClean="0"/>
              <a:t>51</a:t>
            </a:fld>
            <a:endParaRPr lang="it-IT"/>
          </a:p>
        </p:txBody>
      </p:sp>
    </p:spTree>
    <p:extLst>
      <p:ext uri="{BB962C8B-B14F-4D97-AF65-F5344CB8AC3E}">
        <p14:creationId xmlns:p14="http://schemas.microsoft.com/office/powerpoint/2010/main" val="110564653"/>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xmlns="" id="{1EA8DEBC-34C9-B347-AF54-D5238DAA0A88}"/>
              </a:ext>
            </a:extLst>
          </p:cNvPr>
          <p:cNvSpPr>
            <a:spLocks noGrp="1"/>
          </p:cNvSpPr>
          <p:nvPr>
            <p:ph type="sldNum" sz="quarter" idx="12"/>
            <p:custDataLst>
              <p:tags r:id="rId2"/>
            </p:custDataLst>
          </p:nvPr>
        </p:nvSpPr>
        <p:spPr/>
        <p:txBody>
          <a:bodyPr/>
          <a:lstStyle/>
          <a:p>
            <a:fld id="{30022364-CBF1-FB44-A4AE-07A465E5B79F}" type="slidenum">
              <a:rPr lang="it-IT" smtClean="0"/>
              <a:t>52</a:t>
            </a:fld>
            <a:endParaRPr lang="it-IT"/>
          </a:p>
        </p:txBody>
      </p:sp>
      <p:pic>
        <p:nvPicPr>
          <p:cNvPr id="5" name="Immagine 4">
            <a:extLst>
              <a:ext uri="{FF2B5EF4-FFF2-40B4-BE49-F238E27FC236}">
                <a16:creationId xmlns:a16="http://schemas.microsoft.com/office/drawing/2014/main" xmlns="" id="{7D032266-693C-1547-82EF-4AFE1AA29627}"/>
              </a:ext>
            </a:extLst>
          </p:cNvPr>
          <p:cNvPicPr>
            <a:picLocks noChangeAspect="1"/>
          </p:cNvPicPr>
          <p:nvPr>
            <p:custDataLst>
              <p:tags r:id="rId3"/>
            </p:custDataLst>
          </p:nvPr>
        </p:nvPicPr>
        <p:blipFill>
          <a:blip r:embed="rId6"/>
          <a:stretch>
            <a:fillRect/>
          </a:stretch>
        </p:blipFill>
        <p:spPr>
          <a:xfrm>
            <a:off x="925830" y="777954"/>
            <a:ext cx="7760970" cy="4365546"/>
          </a:xfrm>
          <a:prstGeom prst="rect">
            <a:avLst/>
          </a:prstGeom>
        </p:spPr>
      </p:pic>
      <p:sp>
        <p:nvSpPr>
          <p:cNvPr id="6" name="Titolo 3">
            <a:extLst>
              <a:ext uri="{FF2B5EF4-FFF2-40B4-BE49-F238E27FC236}">
                <a16:creationId xmlns:a16="http://schemas.microsoft.com/office/drawing/2014/main" xmlns="" id="{F341045B-A619-6245-AA3D-8E3B90C346BD}"/>
              </a:ext>
            </a:extLst>
          </p:cNvPr>
          <p:cNvSpPr>
            <a:spLocks noGrp="1"/>
          </p:cNvSpPr>
          <p:nvPr>
            <p:ph type="title"/>
            <p:custDataLst>
              <p:tags r:id="rId4"/>
            </p:custDataLst>
          </p:nvPr>
        </p:nvSpPr>
        <p:spPr>
          <a:xfrm>
            <a:off x="80010" y="177838"/>
            <a:ext cx="8563004" cy="400110"/>
          </a:xfrm>
        </p:spPr>
        <p:txBody>
          <a:bodyPr/>
          <a:lstStyle/>
          <a:p>
            <a:r>
              <a:rPr lang="it-IT" dirty="0"/>
              <a:t>Ricordiamo il significato dell’acronimo RASCI</a:t>
            </a:r>
          </a:p>
        </p:txBody>
      </p:sp>
    </p:spTree>
    <p:custDataLst>
      <p:tags r:id="rId1"/>
    </p:custDataLst>
    <p:extLst>
      <p:ext uri="{BB962C8B-B14F-4D97-AF65-F5344CB8AC3E}">
        <p14:creationId xmlns:p14="http://schemas.microsoft.com/office/powerpoint/2010/main" val="291143222"/>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F128ED7-124F-A049-BC36-EC3821B50420}"/>
              </a:ext>
            </a:extLst>
          </p:cNvPr>
          <p:cNvSpPr>
            <a:spLocks noGrp="1"/>
          </p:cNvSpPr>
          <p:nvPr>
            <p:ph type="title"/>
          </p:nvPr>
        </p:nvSpPr>
        <p:spPr>
          <a:xfrm>
            <a:off x="125730" y="-22217"/>
            <a:ext cx="8938260" cy="800219"/>
          </a:xfrm>
        </p:spPr>
        <p:txBody>
          <a:bodyPr/>
          <a:lstStyle/>
          <a:p>
            <a:r>
              <a:rPr lang="it-IT" dirty="0"/>
              <a:t>Matrice di assegnazione di responsabilità consolidata </a:t>
            </a:r>
          </a:p>
        </p:txBody>
      </p:sp>
      <p:sp>
        <p:nvSpPr>
          <p:cNvPr id="6" name="Segnaposto numero diapositiva 5">
            <a:extLst>
              <a:ext uri="{FF2B5EF4-FFF2-40B4-BE49-F238E27FC236}">
                <a16:creationId xmlns:a16="http://schemas.microsoft.com/office/drawing/2014/main" xmlns="" id="{D50C604B-2B6A-464A-8C8F-7605C2323CC1}"/>
              </a:ext>
            </a:extLst>
          </p:cNvPr>
          <p:cNvSpPr>
            <a:spLocks noGrp="1"/>
          </p:cNvSpPr>
          <p:nvPr>
            <p:ph type="sldNum" sz="quarter" idx="4"/>
          </p:nvPr>
        </p:nvSpPr>
        <p:spPr/>
        <p:txBody>
          <a:bodyPr/>
          <a:lstStyle/>
          <a:p>
            <a:fld id="{02C7C199-0D0D-7840-A88D-785280B31CF7}" type="slidenum">
              <a:rPr lang="it-IT" smtClean="0"/>
              <a:t>53</a:t>
            </a:fld>
            <a:endParaRPr lang="it-IT"/>
          </a:p>
        </p:txBody>
      </p:sp>
      <p:pic>
        <p:nvPicPr>
          <p:cNvPr id="3" name="Immagine 2">
            <a:extLst>
              <a:ext uri="{FF2B5EF4-FFF2-40B4-BE49-F238E27FC236}">
                <a16:creationId xmlns:a16="http://schemas.microsoft.com/office/drawing/2014/main" xmlns="" id="{690595A4-4B61-F442-8B95-A322F3AB66FF}"/>
              </a:ext>
            </a:extLst>
          </p:cNvPr>
          <p:cNvPicPr>
            <a:picLocks noChangeAspect="1"/>
          </p:cNvPicPr>
          <p:nvPr/>
        </p:nvPicPr>
        <p:blipFill>
          <a:blip r:embed="rId2"/>
          <a:stretch>
            <a:fillRect/>
          </a:stretch>
        </p:blipFill>
        <p:spPr>
          <a:xfrm>
            <a:off x="0" y="778002"/>
            <a:ext cx="5641268" cy="4353587"/>
          </a:xfrm>
          <a:prstGeom prst="rect">
            <a:avLst/>
          </a:prstGeom>
        </p:spPr>
      </p:pic>
      <p:sp>
        <p:nvSpPr>
          <p:cNvPr id="8" name="Rettangolo 7">
            <a:extLst>
              <a:ext uri="{FF2B5EF4-FFF2-40B4-BE49-F238E27FC236}">
                <a16:creationId xmlns:a16="http://schemas.microsoft.com/office/drawing/2014/main" xmlns="" id="{0136C5F6-D837-D64D-A3CC-A90F1C157B22}"/>
              </a:ext>
            </a:extLst>
          </p:cNvPr>
          <p:cNvSpPr/>
          <p:nvPr/>
        </p:nvSpPr>
        <p:spPr>
          <a:xfrm>
            <a:off x="5641268" y="1051559"/>
            <a:ext cx="3422722" cy="1995418"/>
          </a:xfrm>
          <a:prstGeom prst="rect">
            <a:avLst/>
          </a:prstGeom>
        </p:spPr>
        <p:txBody>
          <a:bodyPr wrap="square">
            <a:spAutoFit/>
          </a:bodyPr>
          <a:lstStyle/>
          <a:p>
            <a:pPr marL="342900" indent="-342900">
              <a:spcAft>
                <a:spcPts val="200"/>
              </a:spcAft>
              <a:buFont typeface="Symbol" pitchFamily="2" charset="2"/>
              <a:buChar char=""/>
              <a:tabLst>
                <a:tab pos="228600" algn="l"/>
              </a:tabLst>
            </a:pPr>
            <a:r>
              <a:rPr lang="en-GB" sz="1400" dirty="0">
                <a:solidFill>
                  <a:srgbClr val="0000FF"/>
                </a:solidFill>
                <a:latin typeface="Calibri" panose="020F0502020204030204" pitchFamily="34" charset="0"/>
                <a:ea typeface="Times New Roman" panose="02020603050405020304" pitchFamily="18" charset="0"/>
              </a:rPr>
              <a:t>Appropriate Governance Body (AGB)</a:t>
            </a:r>
            <a:endParaRPr lang="it-IT" sz="1600" i="1" dirty="0">
              <a:solidFill>
                <a:srgbClr val="0000FF"/>
              </a:solidFill>
              <a:latin typeface="Times New Roman" panose="02020603050405020304" pitchFamily="18" charset="0"/>
              <a:ea typeface="Times New Roman" panose="02020603050405020304" pitchFamily="18" charset="0"/>
            </a:endParaRPr>
          </a:p>
          <a:p>
            <a:pPr marL="342900" indent="-342900">
              <a:spcAft>
                <a:spcPts val="200"/>
              </a:spcAft>
              <a:buFont typeface="Symbol" pitchFamily="2" charset="2"/>
              <a:buChar char=""/>
              <a:tabLst>
                <a:tab pos="228600" algn="l"/>
              </a:tabLst>
            </a:pPr>
            <a:r>
              <a:rPr lang="en-GB" sz="1400" dirty="0">
                <a:solidFill>
                  <a:srgbClr val="0000FF"/>
                </a:solidFill>
                <a:latin typeface="Calibri" panose="020F0502020204030204" pitchFamily="34" charset="0"/>
                <a:ea typeface="Times New Roman" panose="02020603050405020304" pitchFamily="18" charset="0"/>
              </a:rPr>
              <a:t>Project Steering Committee (PSC)</a:t>
            </a:r>
          </a:p>
          <a:p>
            <a:pPr marL="342900" lvl="0" indent="-342900">
              <a:spcAft>
                <a:spcPts val="200"/>
              </a:spcAft>
              <a:buFont typeface="Symbol" pitchFamily="2" charset="2"/>
              <a:buChar char=""/>
              <a:tabLst>
                <a:tab pos="228600" algn="l"/>
              </a:tabLst>
            </a:pPr>
            <a:r>
              <a:rPr lang="en-GB" sz="1400" dirty="0">
                <a:solidFill>
                  <a:srgbClr val="0000FF"/>
                </a:solidFill>
                <a:latin typeface="Calibri" panose="020F0502020204030204" pitchFamily="34" charset="0"/>
                <a:ea typeface="Times New Roman" panose="02020603050405020304" pitchFamily="18" charset="0"/>
              </a:rPr>
              <a:t>Project Owner (PO)</a:t>
            </a:r>
            <a:endParaRPr lang="it-IT" sz="1600" i="1" dirty="0">
              <a:solidFill>
                <a:srgbClr val="0000FF"/>
              </a:solidFill>
              <a:latin typeface="Times New Roman" panose="02020603050405020304" pitchFamily="18" charset="0"/>
              <a:ea typeface="Times New Roman" panose="02020603050405020304" pitchFamily="18" charset="0"/>
            </a:endParaRPr>
          </a:p>
          <a:p>
            <a:pPr marL="342900" lvl="0" indent="-342900">
              <a:spcAft>
                <a:spcPts val="200"/>
              </a:spcAft>
              <a:buFont typeface="Symbol" pitchFamily="2" charset="2"/>
              <a:buChar char=""/>
              <a:tabLst>
                <a:tab pos="228600" algn="l"/>
              </a:tabLst>
            </a:pPr>
            <a:r>
              <a:rPr lang="en-GB" sz="1400" dirty="0">
                <a:solidFill>
                  <a:srgbClr val="0000FF"/>
                </a:solidFill>
                <a:latin typeface="Calibri" panose="020F0502020204030204" pitchFamily="34" charset="0"/>
                <a:ea typeface="Times New Roman" panose="02020603050405020304" pitchFamily="18" charset="0"/>
              </a:rPr>
              <a:t>Business Manager (BM) </a:t>
            </a:r>
          </a:p>
          <a:p>
            <a:pPr marL="342900" indent="-342900">
              <a:spcAft>
                <a:spcPts val="200"/>
              </a:spcAft>
              <a:buFont typeface="Symbol" pitchFamily="2" charset="2"/>
              <a:buChar char=""/>
              <a:tabLst>
                <a:tab pos="228600" algn="l"/>
              </a:tabLst>
            </a:pPr>
            <a:r>
              <a:rPr lang="en-GB" sz="1400" dirty="0">
                <a:solidFill>
                  <a:srgbClr val="0000FF"/>
                </a:solidFill>
                <a:latin typeface="Calibri" panose="020F0502020204030204" pitchFamily="34" charset="0"/>
                <a:ea typeface="Times New Roman" panose="02020603050405020304" pitchFamily="18" charset="0"/>
              </a:rPr>
              <a:t>User Representatives (UR)</a:t>
            </a:r>
            <a:endParaRPr lang="it-IT" sz="1600" i="1" dirty="0">
              <a:solidFill>
                <a:srgbClr val="0000FF"/>
              </a:solidFill>
              <a:latin typeface="Times New Roman" panose="02020603050405020304" pitchFamily="18" charset="0"/>
              <a:ea typeface="Times New Roman" panose="02020603050405020304" pitchFamily="18" charset="0"/>
            </a:endParaRPr>
          </a:p>
          <a:p>
            <a:pPr marL="342900" lvl="0" indent="-342900">
              <a:spcAft>
                <a:spcPts val="200"/>
              </a:spcAft>
              <a:buFont typeface="Symbol" pitchFamily="2" charset="2"/>
              <a:buChar char=""/>
              <a:tabLst>
                <a:tab pos="228600" algn="l"/>
              </a:tabLst>
            </a:pPr>
            <a:r>
              <a:rPr lang="en-GB" sz="1400" dirty="0">
                <a:solidFill>
                  <a:srgbClr val="0000FF"/>
                </a:solidFill>
                <a:latin typeface="Calibri" panose="020F0502020204030204" pitchFamily="34" charset="0"/>
                <a:ea typeface="Times New Roman" panose="02020603050405020304" pitchFamily="18" charset="0"/>
              </a:rPr>
              <a:t>Solution Provider (SP)</a:t>
            </a:r>
            <a:endParaRPr lang="it-IT" sz="1600" i="1" dirty="0">
              <a:solidFill>
                <a:srgbClr val="0000FF"/>
              </a:solidFill>
              <a:latin typeface="Times New Roman" panose="02020603050405020304" pitchFamily="18" charset="0"/>
              <a:ea typeface="Times New Roman" panose="02020603050405020304" pitchFamily="18" charset="0"/>
            </a:endParaRPr>
          </a:p>
          <a:p>
            <a:pPr marL="342900" indent="-342900">
              <a:spcAft>
                <a:spcPts val="200"/>
              </a:spcAft>
              <a:buFont typeface="Symbol" pitchFamily="2" charset="2"/>
              <a:buChar char=""/>
              <a:tabLst>
                <a:tab pos="228600" algn="l"/>
              </a:tabLst>
            </a:pPr>
            <a:r>
              <a:rPr lang="en-GB" sz="1400" dirty="0">
                <a:solidFill>
                  <a:srgbClr val="0000FF"/>
                </a:solidFill>
                <a:latin typeface="Calibri" panose="020F0502020204030204" pitchFamily="34" charset="0"/>
                <a:ea typeface="Times New Roman" panose="02020603050405020304" pitchFamily="18" charset="0"/>
              </a:rPr>
              <a:t>Project manager (PM).</a:t>
            </a:r>
            <a:endParaRPr lang="it-IT" sz="1600" i="1" dirty="0">
              <a:solidFill>
                <a:srgbClr val="0000FF"/>
              </a:solidFill>
              <a:latin typeface="Times New Roman" panose="02020603050405020304" pitchFamily="18" charset="0"/>
              <a:ea typeface="Times New Roman" panose="02020603050405020304" pitchFamily="18" charset="0"/>
            </a:endParaRPr>
          </a:p>
          <a:p>
            <a:pPr marL="342900" indent="-342900">
              <a:spcAft>
                <a:spcPts val="200"/>
              </a:spcAft>
              <a:buFont typeface="Symbol" pitchFamily="2" charset="2"/>
              <a:buChar char=""/>
              <a:tabLst>
                <a:tab pos="228600" algn="l"/>
              </a:tabLst>
            </a:pPr>
            <a:r>
              <a:rPr lang="it-IT" sz="1400" dirty="0">
                <a:solidFill>
                  <a:srgbClr val="0000FF"/>
                </a:solidFill>
                <a:latin typeface="Calibri" panose="020F0502020204030204" pitchFamily="34" charset="0"/>
              </a:rPr>
              <a:t>Project Core Team (PCT</a:t>
            </a:r>
          </a:p>
        </p:txBody>
      </p:sp>
    </p:spTree>
    <p:extLst>
      <p:ext uri="{BB962C8B-B14F-4D97-AF65-F5344CB8AC3E}">
        <p14:creationId xmlns:p14="http://schemas.microsoft.com/office/powerpoint/2010/main" val="3744244111"/>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F128ED7-124F-A049-BC36-EC3821B50420}"/>
              </a:ext>
            </a:extLst>
          </p:cNvPr>
          <p:cNvSpPr>
            <a:spLocks noGrp="1"/>
          </p:cNvSpPr>
          <p:nvPr>
            <p:ph type="title"/>
          </p:nvPr>
        </p:nvSpPr>
        <p:spPr>
          <a:xfrm>
            <a:off x="125730" y="-22217"/>
            <a:ext cx="8938260" cy="800219"/>
          </a:xfrm>
        </p:spPr>
        <p:txBody>
          <a:bodyPr/>
          <a:lstStyle/>
          <a:p>
            <a:r>
              <a:rPr lang="it-IT" dirty="0"/>
              <a:t>Matrice di assegnazione di responsabilità consolidata </a:t>
            </a:r>
          </a:p>
        </p:txBody>
      </p:sp>
      <p:sp>
        <p:nvSpPr>
          <p:cNvPr id="6" name="Segnaposto numero diapositiva 5">
            <a:extLst>
              <a:ext uri="{FF2B5EF4-FFF2-40B4-BE49-F238E27FC236}">
                <a16:creationId xmlns:a16="http://schemas.microsoft.com/office/drawing/2014/main" xmlns="" id="{D50C604B-2B6A-464A-8C8F-7605C2323CC1}"/>
              </a:ext>
            </a:extLst>
          </p:cNvPr>
          <p:cNvSpPr>
            <a:spLocks noGrp="1"/>
          </p:cNvSpPr>
          <p:nvPr>
            <p:ph type="sldNum" sz="quarter" idx="4"/>
          </p:nvPr>
        </p:nvSpPr>
        <p:spPr/>
        <p:txBody>
          <a:bodyPr/>
          <a:lstStyle/>
          <a:p>
            <a:fld id="{02C7C199-0D0D-7840-A88D-785280B31CF7}" type="slidenum">
              <a:rPr lang="it-IT" smtClean="0"/>
              <a:t>54</a:t>
            </a:fld>
            <a:endParaRPr lang="it-IT"/>
          </a:p>
        </p:txBody>
      </p:sp>
      <p:grpSp>
        <p:nvGrpSpPr>
          <p:cNvPr id="8" name="Gruppo 7">
            <a:extLst>
              <a:ext uri="{FF2B5EF4-FFF2-40B4-BE49-F238E27FC236}">
                <a16:creationId xmlns:a16="http://schemas.microsoft.com/office/drawing/2014/main" xmlns="" id="{61F50F60-AD2D-0E4C-92EE-B0ED3DF441FF}"/>
              </a:ext>
            </a:extLst>
          </p:cNvPr>
          <p:cNvGrpSpPr/>
          <p:nvPr/>
        </p:nvGrpSpPr>
        <p:grpSpPr>
          <a:xfrm>
            <a:off x="0" y="778002"/>
            <a:ext cx="4951268" cy="4366738"/>
            <a:chOff x="2228850" y="-22217"/>
            <a:chExt cx="5671358" cy="5063325"/>
          </a:xfrm>
        </p:grpSpPr>
        <p:pic>
          <p:nvPicPr>
            <p:cNvPr id="4" name="Immagine 3">
              <a:extLst>
                <a:ext uri="{FF2B5EF4-FFF2-40B4-BE49-F238E27FC236}">
                  <a16:creationId xmlns:a16="http://schemas.microsoft.com/office/drawing/2014/main" xmlns="" id="{90FDCC2C-1CA6-0A4E-A28C-5E2297018BA2}"/>
                </a:ext>
              </a:extLst>
            </p:cNvPr>
            <p:cNvPicPr>
              <a:picLocks noChangeAspect="1"/>
            </p:cNvPicPr>
            <p:nvPr/>
          </p:nvPicPr>
          <p:blipFill>
            <a:blip r:embed="rId2"/>
            <a:stretch>
              <a:fillRect/>
            </a:stretch>
          </p:blipFill>
          <p:spPr>
            <a:xfrm>
              <a:off x="2228850" y="-22217"/>
              <a:ext cx="5671358" cy="4352438"/>
            </a:xfrm>
            <a:prstGeom prst="rect">
              <a:avLst/>
            </a:prstGeom>
          </p:spPr>
        </p:pic>
        <p:pic>
          <p:nvPicPr>
            <p:cNvPr id="5" name="Immagine 4">
              <a:extLst>
                <a:ext uri="{FF2B5EF4-FFF2-40B4-BE49-F238E27FC236}">
                  <a16:creationId xmlns:a16="http://schemas.microsoft.com/office/drawing/2014/main" xmlns="" id="{D941AAFF-6F43-DF4B-AE85-A2CBE4470472}"/>
                </a:ext>
              </a:extLst>
            </p:cNvPr>
            <p:cNvPicPr>
              <a:picLocks noChangeAspect="1"/>
            </p:cNvPicPr>
            <p:nvPr/>
          </p:nvPicPr>
          <p:blipFill>
            <a:blip r:embed="rId3"/>
            <a:stretch>
              <a:fillRect/>
            </a:stretch>
          </p:blipFill>
          <p:spPr>
            <a:xfrm>
              <a:off x="2228850" y="4309588"/>
              <a:ext cx="5608320" cy="731520"/>
            </a:xfrm>
            <a:prstGeom prst="rect">
              <a:avLst/>
            </a:prstGeom>
          </p:spPr>
        </p:pic>
      </p:grpSp>
      <p:sp>
        <p:nvSpPr>
          <p:cNvPr id="9" name="Rettangolo 8">
            <a:extLst>
              <a:ext uri="{FF2B5EF4-FFF2-40B4-BE49-F238E27FC236}">
                <a16:creationId xmlns:a16="http://schemas.microsoft.com/office/drawing/2014/main" xmlns="" id="{1A4C05FD-700C-804B-8A41-1674160F3460}"/>
              </a:ext>
            </a:extLst>
          </p:cNvPr>
          <p:cNvSpPr/>
          <p:nvPr/>
        </p:nvSpPr>
        <p:spPr>
          <a:xfrm>
            <a:off x="5065568" y="1013613"/>
            <a:ext cx="4572000" cy="2518638"/>
          </a:xfrm>
          <a:prstGeom prst="rect">
            <a:avLst/>
          </a:prstGeom>
        </p:spPr>
        <p:txBody>
          <a:bodyPr>
            <a:spAutoFit/>
          </a:bodyPr>
          <a:lstStyle/>
          <a:p>
            <a:pPr marL="342900" indent="-342900">
              <a:spcAft>
                <a:spcPts val="200"/>
              </a:spcAft>
              <a:buFont typeface="Symbol" pitchFamily="2" charset="2"/>
              <a:buChar char=""/>
              <a:tabLst>
                <a:tab pos="228600" algn="l"/>
              </a:tabLst>
            </a:pPr>
            <a:r>
              <a:rPr lang="en-GB" dirty="0">
                <a:solidFill>
                  <a:srgbClr val="0000FF"/>
                </a:solidFill>
                <a:latin typeface="Calibri" panose="020F0502020204030204" pitchFamily="34" charset="0"/>
                <a:ea typeface="Times New Roman" panose="02020603050405020304" pitchFamily="18" charset="0"/>
              </a:rPr>
              <a:t>Appropriate Governance Body (AGB)</a:t>
            </a:r>
            <a:endParaRPr lang="it-IT" sz="2000" i="1" dirty="0">
              <a:solidFill>
                <a:srgbClr val="0000FF"/>
              </a:solidFill>
              <a:latin typeface="Times New Roman" panose="02020603050405020304" pitchFamily="18" charset="0"/>
              <a:ea typeface="Times New Roman" panose="02020603050405020304" pitchFamily="18" charset="0"/>
            </a:endParaRPr>
          </a:p>
          <a:p>
            <a:pPr marL="342900" indent="-342900">
              <a:spcAft>
                <a:spcPts val="200"/>
              </a:spcAft>
              <a:buFont typeface="Symbol" pitchFamily="2" charset="2"/>
              <a:buChar char=""/>
              <a:tabLst>
                <a:tab pos="228600" algn="l"/>
              </a:tabLst>
            </a:pPr>
            <a:r>
              <a:rPr lang="en-GB" dirty="0">
                <a:solidFill>
                  <a:srgbClr val="0000FF"/>
                </a:solidFill>
                <a:latin typeface="Calibri" panose="020F0502020204030204" pitchFamily="34" charset="0"/>
                <a:ea typeface="Times New Roman" panose="02020603050405020304" pitchFamily="18" charset="0"/>
              </a:rPr>
              <a:t>Project Steering Committee (PSC)</a:t>
            </a:r>
          </a:p>
          <a:p>
            <a:pPr marL="342900" lvl="0" indent="-342900">
              <a:spcAft>
                <a:spcPts val="200"/>
              </a:spcAft>
              <a:buFont typeface="Symbol" pitchFamily="2" charset="2"/>
              <a:buChar char=""/>
              <a:tabLst>
                <a:tab pos="228600" algn="l"/>
              </a:tabLst>
            </a:pPr>
            <a:r>
              <a:rPr lang="en-GB" dirty="0">
                <a:solidFill>
                  <a:srgbClr val="0000FF"/>
                </a:solidFill>
                <a:latin typeface="Calibri" panose="020F0502020204030204" pitchFamily="34" charset="0"/>
                <a:ea typeface="Times New Roman" panose="02020603050405020304" pitchFamily="18" charset="0"/>
              </a:rPr>
              <a:t>Project Owner (PO)</a:t>
            </a:r>
            <a:endParaRPr lang="it-IT" sz="2000" i="1" dirty="0">
              <a:solidFill>
                <a:srgbClr val="0000FF"/>
              </a:solidFill>
              <a:latin typeface="Times New Roman" panose="02020603050405020304" pitchFamily="18" charset="0"/>
              <a:ea typeface="Times New Roman" panose="02020603050405020304" pitchFamily="18" charset="0"/>
            </a:endParaRPr>
          </a:p>
          <a:p>
            <a:pPr marL="342900" lvl="0" indent="-342900">
              <a:spcAft>
                <a:spcPts val="200"/>
              </a:spcAft>
              <a:buFont typeface="Symbol" pitchFamily="2" charset="2"/>
              <a:buChar char=""/>
              <a:tabLst>
                <a:tab pos="228600" algn="l"/>
              </a:tabLst>
            </a:pPr>
            <a:r>
              <a:rPr lang="en-GB" dirty="0">
                <a:solidFill>
                  <a:srgbClr val="0000FF"/>
                </a:solidFill>
                <a:latin typeface="Calibri" panose="020F0502020204030204" pitchFamily="34" charset="0"/>
                <a:ea typeface="Times New Roman" panose="02020603050405020304" pitchFamily="18" charset="0"/>
              </a:rPr>
              <a:t>Business Manager (BM) </a:t>
            </a:r>
          </a:p>
          <a:p>
            <a:pPr marL="342900" indent="-342900">
              <a:spcAft>
                <a:spcPts val="200"/>
              </a:spcAft>
              <a:buFont typeface="Symbol" pitchFamily="2" charset="2"/>
              <a:buChar char=""/>
              <a:tabLst>
                <a:tab pos="228600" algn="l"/>
              </a:tabLst>
            </a:pPr>
            <a:r>
              <a:rPr lang="en-GB" dirty="0">
                <a:solidFill>
                  <a:srgbClr val="0000FF"/>
                </a:solidFill>
                <a:latin typeface="Calibri" panose="020F0502020204030204" pitchFamily="34" charset="0"/>
                <a:ea typeface="Times New Roman" panose="02020603050405020304" pitchFamily="18" charset="0"/>
              </a:rPr>
              <a:t>User Representatives (UR)</a:t>
            </a:r>
            <a:endParaRPr lang="it-IT" sz="2000" i="1" dirty="0">
              <a:solidFill>
                <a:srgbClr val="0000FF"/>
              </a:solidFill>
              <a:latin typeface="Times New Roman" panose="02020603050405020304" pitchFamily="18" charset="0"/>
              <a:ea typeface="Times New Roman" panose="02020603050405020304" pitchFamily="18" charset="0"/>
            </a:endParaRPr>
          </a:p>
          <a:p>
            <a:pPr marL="342900" lvl="0" indent="-342900">
              <a:spcAft>
                <a:spcPts val="200"/>
              </a:spcAft>
              <a:buFont typeface="Symbol" pitchFamily="2" charset="2"/>
              <a:buChar char=""/>
              <a:tabLst>
                <a:tab pos="228600" algn="l"/>
              </a:tabLst>
            </a:pPr>
            <a:r>
              <a:rPr lang="en-GB" dirty="0">
                <a:solidFill>
                  <a:srgbClr val="0000FF"/>
                </a:solidFill>
                <a:latin typeface="Calibri" panose="020F0502020204030204" pitchFamily="34" charset="0"/>
                <a:ea typeface="Times New Roman" panose="02020603050405020304" pitchFamily="18" charset="0"/>
              </a:rPr>
              <a:t>Solution Provider (SP)</a:t>
            </a:r>
            <a:endParaRPr lang="it-IT" sz="2000" i="1" dirty="0">
              <a:solidFill>
                <a:srgbClr val="0000FF"/>
              </a:solidFill>
              <a:latin typeface="Times New Roman" panose="02020603050405020304" pitchFamily="18" charset="0"/>
              <a:ea typeface="Times New Roman" panose="02020603050405020304" pitchFamily="18" charset="0"/>
            </a:endParaRPr>
          </a:p>
          <a:p>
            <a:pPr marL="342900" indent="-342900">
              <a:spcAft>
                <a:spcPts val="200"/>
              </a:spcAft>
              <a:buFont typeface="Symbol" pitchFamily="2" charset="2"/>
              <a:buChar char=""/>
              <a:tabLst>
                <a:tab pos="228600" algn="l"/>
              </a:tabLst>
            </a:pPr>
            <a:r>
              <a:rPr lang="en-GB" dirty="0">
                <a:solidFill>
                  <a:srgbClr val="0000FF"/>
                </a:solidFill>
                <a:latin typeface="Calibri" panose="020F0502020204030204" pitchFamily="34" charset="0"/>
                <a:ea typeface="Times New Roman" panose="02020603050405020304" pitchFamily="18" charset="0"/>
              </a:rPr>
              <a:t>Project manager (PM).</a:t>
            </a:r>
            <a:endParaRPr lang="it-IT" sz="2000" i="1" dirty="0">
              <a:solidFill>
                <a:srgbClr val="0000FF"/>
              </a:solidFill>
              <a:latin typeface="Times New Roman" panose="02020603050405020304" pitchFamily="18" charset="0"/>
              <a:ea typeface="Times New Roman" panose="02020603050405020304" pitchFamily="18" charset="0"/>
            </a:endParaRPr>
          </a:p>
          <a:p>
            <a:pPr marL="342900" indent="-342900">
              <a:spcAft>
                <a:spcPts val="200"/>
              </a:spcAft>
              <a:buFont typeface="Symbol" pitchFamily="2" charset="2"/>
              <a:buChar char=""/>
              <a:tabLst>
                <a:tab pos="228600" algn="l"/>
              </a:tabLst>
            </a:pPr>
            <a:r>
              <a:rPr lang="it-IT" dirty="0">
                <a:solidFill>
                  <a:srgbClr val="0000FF"/>
                </a:solidFill>
                <a:latin typeface="Calibri" panose="020F0502020204030204" pitchFamily="34" charset="0"/>
              </a:rPr>
              <a:t>Project Core Team (PCT</a:t>
            </a:r>
          </a:p>
        </p:txBody>
      </p:sp>
    </p:spTree>
    <p:extLst>
      <p:ext uri="{BB962C8B-B14F-4D97-AF65-F5344CB8AC3E}">
        <p14:creationId xmlns:p14="http://schemas.microsoft.com/office/powerpoint/2010/main" val="1366894777"/>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DBEC3A74-4202-874D-8EDB-A4ED6A8CD30F}"/>
              </a:ext>
            </a:extLst>
          </p:cNvPr>
          <p:cNvSpPr>
            <a:spLocks noGrp="1"/>
          </p:cNvSpPr>
          <p:nvPr>
            <p:ph type="title"/>
          </p:nvPr>
        </p:nvSpPr>
        <p:spPr/>
        <p:txBody>
          <a:bodyPr/>
          <a:lstStyle/>
          <a:p>
            <a:r>
              <a:rPr lang="it-IT" dirty="0"/>
              <a:t>Le vostre risposte sulla matrice RASCI</a:t>
            </a:r>
          </a:p>
        </p:txBody>
      </p:sp>
      <p:sp>
        <p:nvSpPr>
          <p:cNvPr id="6" name="Segnaposto numero diapositiva 5">
            <a:extLst>
              <a:ext uri="{FF2B5EF4-FFF2-40B4-BE49-F238E27FC236}">
                <a16:creationId xmlns:a16="http://schemas.microsoft.com/office/drawing/2014/main" xmlns="" id="{05907ADC-F85A-A046-9E17-79BCB19BD739}"/>
              </a:ext>
            </a:extLst>
          </p:cNvPr>
          <p:cNvSpPr>
            <a:spLocks noGrp="1"/>
          </p:cNvSpPr>
          <p:nvPr>
            <p:ph type="sldNum" sz="quarter" idx="4"/>
          </p:nvPr>
        </p:nvSpPr>
        <p:spPr/>
        <p:txBody>
          <a:bodyPr/>
          <a:lstStyle/>
          <a:p>
            <a:fld id="{02C7C199-0D0D-7840-A88D-785280B31CF7}" type="slidenum">
              <a:rPr lang="it-IT" smtClean="0"/>
              <a:t>55</a:t>
            </a:fld>
            <a:endParaRPr lang="it-IT"/>
          </a:p>
        </p:txBody>
      </p:sp>
      <p:sp>
        <p:nvSpPr>
          <p:cNvPr id="7" name="Segnaposto piè di pagina 6">
            <a:extLst>
              <a:ext uri="{FF2B5EF4-FFF2-40B4-BE49-F238E27FC236}">
                <a16:creationId xmlns:a16="http://schemas.microsoft.com/office/drawing/2014/main" xmlns="" id="{1E21BBB8-C5A6-4C44-AF2D-13C6B5EDE3DF}"/>
              </a:ext>
            </a:extLst>
          </p:cNvPr>
          <p:cNvSpPr>
            <a:spLocks noGrp="1"/>
          </p:cNvSpPr>
          <p:nvPr>
            <p:ph type="ftr" sz="quarter" idx="3"/>
          </p:nvPr>
        </p:nvSpPr>
        <p:spPr/>
        <p:txBody>
          <a:bodyPr/>
          <a:lstStyle/>
          <a:p>
            <a:r>
              <a:rPr lang="it-IT"/>
              <a:t>Corso di Project Management: quarta parte</a:t>
            </a:r>
            <a:endParaRPr lang="it-IT" dirty="0"/>
          </a:p>
        </p:txBody>
      </p:sp>
      <p:pic>
        <p:nvPicPr>
          <p:cNvPr id="26626" name="Picture 2" descr="Grafico delle risposte di Moduli. Titolo della domanda: Ritenete utile avere una matrice RASCI per comprendere i ruoli all’interno di un team di lavoro?. Numero di risposte: 148 risposte.">
            <a:extLst>
              <a:ext uri="{FF2B5EF4-FFF2-40B4-BE49-F238E27FC236}">
                <a16:creationId xmlns:a16="http://schemas.microsoft.com/office/drawing/2014/main" xmlns="" id="{47300EB8-1E2D-D248-9FAE-BD3FA1DB1B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86" y="811915"/>
            <a:ext cx="9144000" cy="4346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2661158"/>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DBEC3A74-4202-874D-8EDB-A4ED6A8CD30F}"/>
              </a:ext>
            </a:extLst>
          </p:cNvPr>
          <p:cNvSpPr>
            <a:spLocks noGrp="1"/>
          </p:cNvSpPr>
          <p:nvPr>
            <p:ph type="title"/>
          </p:nvPr>
        </p:nvSpPr>
        <p:spPr/>
        <p:txBody>
          <a:bodyPr/>
          <a:lstStyle/>
          <a:p>
            <a:r>
              <a:rPr lang="it-IT" dirty="0"/>
              <a:t>Le vostre risposte sulla matrice RASCI</a:t>
            </a:r>
          </a:p>
        </p:txBody>
      </p:sp>
      <p:sp>
        <p:nvSpPr>
          <p:cNvPr id="6" name="Segnaposto numero diapositiva 5">
            <a:extLst>
              <a:ext uri="{FF2B5EF4-FFF2-40B4-BE49-F238E27FC236}">
                <a16:creationId xmlns:a16="http://schemas.microsoft.com/office/drawing/2014/main" xmlns="" id="{05907ADC-F85A-A046-9E17-79BCB19BD739}"/>
              </a:ext>
            </a:extLst>
          </p:cNvPr>
          <p:cNvSpPr>
            <a:spLocks noGrp="1"/>
          </p:cNvSpPr>
          <p:nvPr>
            <p:ph type="sldNum" sz="quarter" idx="4"/>
          </p:nvPr>
        </p:nvSpPr>
        <p:spPr/>
        <p:txBody>
          <a:bodyPr/>
          <a:lstStyle/>
          <a:p>
            <a:fld id="{02C7C199-0D0D-7840-A88D-785280B31CF7}" type="slidenum">
              <a:rPr lang="it-IT" smtClean="0"/>
              <a:t>56</a:t>
            </a:fld>
            <a:endParaRPr lang="it-IT"/>
          </a:p>
        </p:txBody>
      </p:sp>
      <p:sp>
        <p:nvSpPr>
          <p:cNvPr id="7" name="Segnaposto piè di pagina 6">
            <a:extLst>
              <a:ext uri="{FF2B5EF4-FFF2-40B4-BE49-F238E27FC236}">
                <a16:creationId xmlns:a16="http://schemas.microsoft.com/office/drawing/2014/main" xmlns="" id="{1E21BBB8-C5A6-4C44-AF2D-13C6B5EDE3DF}"/>
              </a:ext>
            </a:extLst>
          </p:cNvPr>
          <p:cNvSpPr>
            <a:spLocks noGrp="1"/>
          </p:cNvSpPr>
          <p:nvPr>
            <p:ph type="ftr" sz="quarter" idx="3"/>
          </p:nvPr>
        </p:nvSpPr>
        <p:spPr/>
        <p:txBody>
          <a:bodyPr/>
          <a:lstStyle/>
          <a:p>
            <a:r>
              <a:rPr lang="it-IT"/>
              <a:t>Corso di Project Management: quarta parte</a:t>
            </a:r>
            <a:endParaRPr lang="it-IT" dirty="0"/>
          </a:p>
        </p:txBody>
      </p:sp>
      <p:pic>
        <p:nvPicPr>
          <p:cNvPr id="27650" name="Picture 2" descr="Grafico delle risposte di Moduli. Titolo della domanda: Nelle vostre attività i ruoli sono ben definiti anche se non formalizzati?. Numero di risposte: 149 risposte.">
            <a:extLst>
              <a:ext uri="{FF2B5EF4-FFF2-40B4-BE49-F238E27FC236}">
                <a16:creationId xmlns:a16="http://schemas.microsoft.com/office/drawing/2014/main" xmlns="" id="{18BBA16F-EC62-FA4A-8BA7-747120F0CC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78523"/>
            <a:ext cx="9144000" cy="4346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4995221"/>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DBEC3A74-4202-874D-8EDB-A4ED6A8CD30F}"/>
              </a:ext>
            </a:extLst>
          </p:cNvPr>
          <p:cNvSpPr>
            <a:spLocks noGrp="1"/>
          </p:cNvSpPr>
          <p:nvPr>
            <p:ph type="title"/>
          </p:nvPr>
        </p:nvSpPr>
        <p:spPr/>
        <p:txBody>
          <a:bodyPr/>
          <a:lstStyle/>
          <a:p>
            <a:r>
              <a:rPr lang="it-IT" dirty="0"/>
              <a:t>Le vostre risposte sulla matrice RASCI</a:t>
            </a:r>
          </a:p>
        </p:txBody>
      </p:sp>
      <p:sp>
        <p:nvSpPr>
          <p:cNvPr id="6" name="Segnaposto numero diapositiva 5">
            <a:extLst>
              <a:ext uri="{FF2B5EF4-FFF2-40B4-BE49-F238E27FC236}">
                <a16:creationId xmlns:a16="http://schemas.microsoft.com/office/drawing/2014/main" xmlns="" id="{05907ADC-F85A-A046-9E17-79BCB19BD739}"/>
              </a:ext>
            </a:extLst>
          </p:cNvPr>
          <p:cNvSpPr>
            <a:spLocks noGrp="1"/>
          </p:cNvSpPr>
          <p:nvPr>
            <p:ph type="sldNum" sz="quarter" idx="4"/>
          </p:nvPr>
        </p:nvSpPr>
        <p:spPr/>
        <p:txBody>
          <a:bodyPr/>
          <a:lstStyle/>
          <a:p>
            <a:fld id="{02C7C199-0D0D-7840-A88D-785280B31CF7}" type="slidenum">
              <a:rPr lang="it-IT" smtClean="0"/>
              <a:t>57</a:t>
            </a:fld>
            <a:endParaRPr lang="it-IT"/>
          </a:p>
        </p:txBody>
      </p:sp>
      <p:pic>
        <p:nvPicPr>
          <p:cNvPr id="28674" name="Picture 2" descr="Grafico delle risposte di Moduli. Titolo della domanda: Nelle vostre attività i ruoli sono ben definiti e anche formalizzati?. Numero di risposte: 149 risposte.">
            <a:extLst>
              <a:ext uri="{FF2B5EF4-FFF2-40B4-BE49-F238E27FC236}">
                <a16:creationId xmlns:a16="http://schemas.microsoft.com/office/drawing/2014/main" xmlns="" id="{B676CB5A-8452-4A48-8F25-C730C49321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6925"/>
            <a:ext cx="9144000" cy="4346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3662968"/>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DBEC3A74-4202-874D-8EDB-A4ED6A8CD30F}"/>
              </a:ext>
            </a:extLst>
          </p:cNvPr>
          <p:cNvSpPr>
            <a:spLocks noGrp="1"/>
          </p:cNvSpPr>
          <p:nvPr>
            <p:ph type="title"/>
          </p:nvPr>
        </p:nvSpPr>
        <p:spPr/>
        <p:txBody>
          <a:bodyPr/>
          <a:lstStyle/>
          <a:p>
            <a:r>
              <a:rPr lang="it-IT" dirty="0"/>
              <a:t>Le vostre risposte sulla matrice RASCI</a:t>
            </a:r>
          </a:p>
        </p:txBody>
      </p:sp>
      <p:sp>
        <p:nvSpPr>
          <p:cNvPr id="6" name="Segnaposto numero diapositiva 5">
            <a:extLst>
              <a:ext uri="{FF2B5EF4-FFF2-40B4-BE49-F238E27FC236}">
                <a16:creationId xmlns:a16="http://schemas.microsoft.com/office/drawing/2014/main" xmlns="" id="{05907ADC-F85A-A046-9E17-79BCB19BD739}"/>
              </a:ext>
            </a:extLst>
          </p:cNvPr>
          <p:cNvSpPr>
            <a:spLocks noGrp="1"/>
          </p:cNvSpPr>
          <p:nvPr>
            <p:ph type="sldNum" sz="quarter" idx="4"/>
          </p:nvPr>
        </p:nvSpPr>
        <p:spPr/>
        <p:txBody>
          <a:bodyPr/>
          <a:lstStyle/>
          <a:p>
            <a:fld id="{02C7C199-0D0D-7840-A88D-785280B31CF7}" type="slidenum">
              <a:rPr lang="it-IT" smtClean="0"/>
              <a:t>58</a:t>
            </a:fld>
            <a:endParaRPr lang="it-IT"/>
          </a:p>
        </p:txBody>
      </p:sp>
      <p:sp>
        <p:nvSpPr>
          <p:cNvPr id="7" name="Segnaposto piè di pagina 6">
            <a:extLst>
              <a:ext uri="{FF2B5EF4-FFF2-40B4-BE49-F238E27FC236}">
                <a16:creationId xmlns:a16="http://schemas.microsoft.com/office/drawing/2014/main" xmlns="" id="{1E21BBB8-C5A6-4C44-AF2D-13C6B5EDE3DF}"/>
              </a:ext>
            </a:extLst>
          </p:cNvPr>
          <p:cNvSpPr>
            <a:spLocks noGrp="1"/>
          </p:cNvSpPr>
          <p:nvPr>
            <p:ph type="ftr" sz="quarter" idx="3"/>
          </p:nvPr>
        </p:nvSpPr>
        <p:spPr/>
        <p:txBody>
          <a:bodyPr/>
          <a:lstStyle/>
          <a:p>
            <a:r>
              <a:rPr lang="it-IT"/>
              <a:t>Corso di Project Management: quarta parte</a:t>
            </a:r>
            <a:endParaRPr lang="it-IT" dirty="0"/>
          </a:p>
        </p:txBody>
      </p:sp>
      <p:pic>
        <p:nvPicPr>
          <p:cNvPr id="29698" name="Picture 2" descr="Grafico delle risposte di Moduli. Titolo della domanda: Nelle vostre attività i ruoli non sono definiti e nemmeno formalizzati?. Numero di risposte: 149 risposte.">
            <a:extLst>
              <a:ext uri="{FF2B5EF4-FFF2-40B4-BE49-F238E27FC236}">
                <a16:creationId xmlns:a16="http://schemas.microsoft.com/office/drawing/2014/main" xmlns="" id="{607997DC-AB64-0D40-869A-5CCB474D1D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94533"/>
            <a:ext cx="9144000" cy="4346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365215"/>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DBEC3A74-4202-874D-8EDB-A4ED6A8CD30F}"/>
              </a:ext>
            </a:extLst>
          </p:cNvPr>
          <p:cNvSpPr>
            <a:spLocks noGrp="1"/>
          </p:cNvSpPr>
          <p:nvPr>
            <p:ph type="title"/>
          </p:nvPr>
        </p:nvSpPr>
        <p:spPr/>
        <p:txBody>
          <a:bodyPr/>
          <a:lstStyle/>
          <a:p>
            <a:r>
              <a:rPr lang="it-IT" dirty="0"/>
              <a:t>Le vostre risposte sulla matrice RASCI</a:t>
            </a:r>
          </a:p>
        </p:txBody>
      </p:sp>
      <p:sp>
        <p:nvSpPr>
          <p:cNvPr id="6" name="Segnaposto numero diapositiva 5">
            <a:extLst>
              <a:ext uri="{FF2B5EF4-FFF2-40B4-BE49-F238E27FC236}">
                <a16:creationId xmlns:a16="http://schemas.microsoft.com/office/drawing/2014/main" xmlns="" id="{05907ADC-F85A-A046-9E17-79BCB19BD739}"/>
              </a:ext>
            </a:extLst>
          </p:cNvPr>
          <p:cNvSpPr>
            <a:spLocks noGrp="1"/>
          </p:cNvSpPr>
          <p:nvPr>
            <p:ph type="sldNum" sz="quarter" idx="4"/>
          </p:nvPr>
        </p:nvSpPr>
        <p:spPr/>
        <p:txBody>
          <a:bodyPr/>
          <a:lstStyle/>
          <a:p>
            <a:fld id="{02C7C199-0D0D-7840-A88D-785280B31CF7}" type="slidenum">
              <a:rPr lang="it-IT" smtClean="0"/>
              <a:t>59</a:t>
            </a:fld>
            <a:endParaRPr lang="it-IT"/>
          </a:p>
        </p:txBody>
      </p:sp>
      <p:sp>
        <p:nvSpPr>
          <p:cNvPr id="7" name="Segnaposto piè di pagina 6">
            <a:extLst>
              <a:ext uri="{FF2B5EF4-FFF2-40B4-BE49-F238E27FC236}">
                <a16:creationId xmlns:a16="http://schemas.microsoft.com/office/drawing/2014/main" xmlns="" id="{1E21BBB8-C5A6-4C44-AF2D-13C6B5EDE3DF}"/>
              </a:ext>
            </a:extLst>
          </p:cNvPr>
          <p:cNvSpPr>
            <a:spLocks noGrp="1"/>
          </p:cNvSpPr>
          <p:nvPr>
            <p:ph type="ftr" sz="quarter" idx="3"/>
          </p:nvPr>
        </p:nvSpPr>
        <p:spPr/>
        <p:txBody>
          <a:bodyPr/>
          <a:lstStyle/>
          <a:p>
            <a:r>
              <a:rPr lang="it-IT"/>
              <a:t>Corso di Project Management: quarta parte</a:t>
            </a:r>
            <a:endParaRPr lang="it-IT" dirty="0"/>
          </a:p>
        </p:txBody>
      </p:sp>
      <p:pic>
        <p:nvPicPr>
          <p:cNvPr id="30722" name="Picture 2" descr="Grafico delle risposte di Moduli. Titolo della domanda: Nelle vostre attività i ruoli sono formalizzati ma le attività sono svolte da altri che non hanno il ruolo?. Numero di risposte: 149 risposte.">
            <a:extLst>
              <a:ext uri="{FF2B5EF4-FFF2-40B4-BE49-F238E27FC236}">
                <a16:creationId xmlns:a16="http://schemas.microsoft.com/office/drawing/2014/main" xmlns="" id="{81CE8119-D9B8-EE46-97A5-BACF08E3BE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7948"/>
            <a:ext cx="9144000" cy="4646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389633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4182DAEE-EBFC-5B41-89B0-B0A795D616FA}"/>
              </a:ext>
            </a:extLst>
          </p:cNvPr>
          <p:cNvSpPr>
            <a:spLocks noGrp="1"/>
          </p:cNvSpPr>
          <p:nvPr>
            <p:ph type="title"/>
          </p:nvPr>
        </p:nvSpPr>
        <p:spPr/>
        <p:txBody>
          <a:bodyPr/>
          <a:lstStyle/>
          <a:p>
            <a:r>
              <a:rPr lang="it-IT" dirty="0"/>
              <a:t>Le vostre risposte sul business case</a:t>
            </a:r>
          </a:p>
        </p:txBody>
      </p:sp>
      <p:sp>
        <p:nvSpPr>
          <p:cNvPr id="6" name="Segnaposto numero diapositiva 5">
            <a:extLst>
              <a:ext uri="{FF2B5EF4-FFF2-40B4-BE49-F238E27FC236}">
                <a16:creationId xmlns:a16="http://schemas.microsoft.com/office/drawing/2014/main" xmlns="" id="{A8C29724-269C-AC4A-BB72-F1C5BA3AEA8B}"/>
              </a:ext>
            </a:extLst>
          </p:cNvPr>
          <p:cNvSpPr>
            <a:spLocks noGrp="1"/>
          </p:cNvSpPr>
          <p:nvPr>
            <p:ph type="sldNum" sz="quarter" idx="4"/>
          </p:nvPr>
        </p:nvSpPr>
        <p:spPr/>
        <p:txBody>
          <a:bodyPr/>
          <a:lstStyle/>
          <a:p>
            <a:fld id="{02C7C199-0D0D-7840-A88D-785280B31CF7}" type="slidenum">
              <a:rPr lang="it-IT" smtClean="0"/>
              <a:t>6</a:t>
            </a:fld>
            <a:endParaRPr lang="it-IT"/>
          </a:p>
        </p:txBody>
      </p:sp>
      <p:pic>
        <p:nvPicPr>
          <p:cNvPr id="19458" name="Picture 2" descr="Grafico delle risposte di Moduli. Titolo della domanda: Ritenete utile sviluppare dei business case per migliorare la trasferibilità dei risultati?. Numero di risposte: 150 risposte.">
            <a:extLst>
              <a:ext uri="{FF2B5EF4-FFF2-40B4-BE49-F238E27FC236}">
                <a16:creationId xmlns:a16="http://schemas.microsoft.com/office/drawing/2014/main" xmlns="" id="{2828C98E-8DC7-6448-A500-23CE4DD964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7700"/>
            <a:ext cx="9144000" cy="3848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1448684"/>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F128ED7-124F-A049-BC36-EC3821B50420}"/>
              </a:ext>
            </a:extLst>
          </p:cNvPr>
          <p:cNvSpPr>
            <a:spLocks noGrp="1"/>
          </p:cNvSpPr>
          <p:nvPr>
            <p:ph type="title"/>
          </p:nvPr>
        </p:nvSpPr>
        <p:spPr>
          <a:xfrm>
            <a:off x="148590" y="193226"/>
            <a:ext cx="8995410" cy="369332"/>
          </a:xfrm>
        </p:spPr>
        <p:txBody>
          <a:bodyPr/>
          <a:lstStyle/>
          <a:p>
            <a:r>
              <a:rPr lang="it-IT" sz="2400" dirty="0"/>
              <a:t>Descrizione dei ruoli e delle responsabilità del progetto</a:t>
            </a:r>
          </a:p>
        </p:txBody>
      </p:sp>
      <p:sp>
        <p:nvSpPr>
          <p:cNvPr id="4" name="Segnaposto testo 3">
            <a:extLst>
              <a:ext uri="{FF2B5EF4-FFF2-40B4-BE49-F238E27FC236}">
                <a16:creationId xmlns:a16="http://schemas.microsoft.com/office/drawing/2014/main" xmlns="" id="{74112BEA-FA73-A742-915D-AC9A9B77D329}"/>
              </a:ext>
            </a:extLst>
          </p:cNvPr>
          <p:cNvSpPr>
            <a:spLocks noGrp="1"/>
          </p:cNvSpPr>
          <p:nvPr>
            <p:ph type="body" sz="quarter" idx="14"/>
          </p:nvPr>
        </p:nvSpPr>
        <p:spPr>
          <a:xfrm>
            <a:off x="457201" y="886124"/>
            <a:ext cx="8481059" cy="4154984"/>
          </a:xfrm>
        </p:spPr>
        <p:txBody>
          <a:bodyPr/>
          <a:lstStyle/>
          <a:p>
            <a:pPr marL="0" indent="0">
              <a:buNone/>
            </a:pPr>
            <a:r>
              <a:rPr lang="it-IT" dirty="0"/>
              <a:t>Ruolo del Gruppo di coordinamento del progetto Project </a:t>
            </a:r>
            <a:r>
              <a:rPr lang="it-IT" dirty="0" err="1"/>
              <a:t>Steering</a:t>
            </a:r>
            <a:r>
              <a:rPr lang="it-IT" dirty="0"/>
              <a:t> </a:t>
            </a:r>
            <a:r>
              <a:rPr lang="it-IT" dirty="0" err="1"/>
              <a:t>Committee</a:t>
            </a:r>
            <a:r>
              <a:rPr lang="it-IT" dirty="0"/>
              <a:t> (PSC)</a:t>
            </a:r>
          </a:p>
          <a:p>
            <a:pPr marL="0" indent="0">
              <a:buNone/>
            </a:pPr>
            <a:r>
              <a:rPr lang="it-IT" dirty="0"/>
              <a:t>I membri permanenti del coordinamento di progetto sono: </a:t>
            </a:r>
            <a:endParaRPr lang="it-IT" i="1" dirty="0"/>
          </a:p>
          <a:p>
            <a:pPr lvl="0"/>
            <a:r>
              <a:rPr lang="it-IT" dirty="0"/>
              <a:t>Il Project </a:t>
            </a:r>
            <a:r>
              <a:rPr lang="it-IT" dirty="0" err="1"/>
              <a:t>Owner</a:t>
            </a:r>
            <a:r>
              <a:rPr lang="it-IT" dirty="0"/>
              <a:t> (PO) che presiede il comitato è il responsabile delle decisioni chiave e responsabile del successo del progetto.</a:t>
            </a:r>
            <a:endParaRPr lang="it-IT" i="1" dirty="0"/>
          </a:p>
          <a:p>
            <a:pPr lvl="0"/>
            <a:r>
              <a:rPr lang="it-IT" dirty="0"/>
              <a:t>Business Manager (BM) che è un delegato del Project </a:t>
            </a:r>
            <a:r>
              <a:rPr lang="it-IT" dirty="0" err="1"/>
              <a:t>Owner</a:t>
            </a:r>
            <a:r>
              <a:rPr lang="it-IT" dirty="0"/>
              <a:t> (PO) e collabora strettamente con il Project Manager (PM).</a:t>
            </a:r>
            <a:endParaRPr lang="it-IT" i="1" dirty="0"/>
          </a:p>
          <a:p>
            <a:pPr lvl="0"/>
            <a:r>
              <a:rPr lang="it-IT" dirty="0"/>
              <a:t>Solution Provider (SP) che assume la responsabilità generale per i risultati del progetto.</a:t>
            </a:r>
            <a:endParaRPr lang="it-IT" i="1" dirty="0"/>
          </a:p>
          <a:p>
            <a:pPr lvl="0"/>
            <a:r>
              <a:rPr lang="it-IT" dirty="0"/>
              <a:t>Project Manager (PM) che è responsabile dell'intero progetto e dei suoi risultati.</a:t>
            </a:r>
            <a:endParaRPr lang="it-IT" i="1" dirty="0"/>
          </a:p>
          <a:p>
            <a:endParaRPr lang="it-IT" dirty="0"/>
          </a:p>
        </p:txBody>
      </p:sp>
      <p:sp>
        <p:nvSpPr>
          <p:cNvPr id="6" name="Segnaposto numero diapositiva 5">
            <a:extLst>
              <a:ext uri="{FF2B5EF4-FFF2-40B4-BE49-F238E27FC236}">
                <a16:creationId xmlns:a16="http://schemas.microsoft.com/office/drawing/2014/main" xmlns="" id="{D50C604B-2B6A-464A-8C8F-7605C2323CC1}"/>
              </a:ext>
            </a:extLst>
          </p:cNvPr>
          <p:cNvSpPr>
            <a:spLocks noGrp="1"/>
          </p:cNvSpPr>
          <p:nvPr>
            <p:ph type="sldNum" sz="quarter" idx="4"/>
          </p:nvPr>
        </p:nvSpPr>
        <p:spPr/>
        <p:txBody>
          <a:bodyPr/>
          <a:lstStyle/>
          <a:p>
            <a:fld id="{02C7C199-0D0D-7840-A88D-785280B31CF7}" type="slidenum">
              <a:rPr lang="it-IT" smtClean="0"/>
              <a:t>60</a:t>
            </a:fld>
            <a:endParaRPr lang="it-IT"/>
          </a:p>
        </p:txBody>
      </p:sp>
    </p:spTree>
    <p:extLst>
      <p:ext uri="{BB962C8B-B14F-4D97-AF65-F5344CB8AC3E}">
        <p14:creationId xmlns:p14="http://schemas.microsoft.com/office/powerpoint/2010/main" val="3358244213"/>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testo 3">
            <a:extLst>
              <a:ext uri="{FF2B5EF4-FFF2-40B4-BE49-F238E27FC236}">
                <a16:creationId xmlns:a16="http://schemas.microsoft.com/office/drawing/2014/main" xmlns="" id="{74112BEA-FA73-A742-915D-AC9A9B77D329}"/>
              </a:ext>
            </a:extLst>
          </p:cNvPr>
          <p:cNvSpPr>
            <a:spLocks noGrp="1"/>
          </p:cNvSpPr>
          <p:nvPr>
            <p:ph type="body" sz="quarter" idx="14"/>
          </p:nvPr>
        </p:nvSpPr>
        <p:spPr>
          <a:xfrm>
            <a:off x="0" y="760001"/>
            <a:ext cx="9018270" cy="3927229"/>
          </a:xfrm>
        </p:spPr>
        <p:txBody>
          <a:bodyPr/>
          <a:lstStyle/>
          <a:p>
            <a:pPr lvl="0"/>
            <a:r>
              <a:rPr lang="it-IT" sz="1400" dirty="0"/>
              <a:t>Supporta  il progetto e aumenta la consapevolezza a livello senior.</a:t>
            </a:r>
            <a:endParaRPr lang="it-IT" sz="1400" i="1" dirty="0"/>
          </a:p>
          <a:p>
            <a:pPr lvl="0"/>
            <a:r>
              <a:rPr lang="it-IT" sz="1400" dirty="0"/>
              <a:t>Guida e promuove la corretta esecuzione del progetto a livello strategico, mantenendo il progetto focalizzato verso il suo scopo.</a:t>
            </a:r>
            <a:endParaRPr lang="it-IT" sz="1400" i="1" dirty="0"/>
          </a:p>
          <a:p>
            <a:pPr lvl="0"/>
            <a:r>
              <a:rPr lang="it-IT" sz="1400" dirty="0"/>
              <a:t>Garantisce l'adesione alle politiche e alle indicazioni dell'organizzazione.</a:t>
            </a:r>
            <a:endParaRPr lang="it-IT" sz="1400" i="1" dirty="0"/>
          </a:p>
          <a:p>
            <a:pPr lvl="0"/>
            <a:r>
              <a:rPr lang="it-IT" sz="1400" dirty="0"/>
              <a:t>Fornisce monitoraggio e controllo di alto livello del progetto.</a:t>
            </a:r>
            <a:endParaRPr lang="it-IT" sz="1400" i="1" dirty="0"/>
          </a:p>
          <a:p>
            <a:pPr lvl="0"/>
            <a:r>
              <a:rPr lang="it-IT" sz="1400" dirty="0"/>
              <a:t>Al termine della fase di avvio, autorizza il proseguimento del progetto, in base al caso aziendale del progetto e alla Carta del progetto, a meno che ciò non sia eseguito dall'Appropriate </a:t>
            </a:r>
            <a:r>
              <a:rPr lang="it-IT" sz="1400" dirty="0" err="1"/>
              <a:t>Governance</a:t>
            </a:r>
            <a:r>
              <a:rPr lang="it-IT" sz="1400" dirty="0"/>
              <a:t> Body (AGB).</a:t>
            </a:r>
            <a:endParaRPr lang="it-IT" sz="1400" i="1" dirty="0"/>
          </a:p>
          <a:p>
            <a:pPr lvl="0"/>
            <a:r>
              <a:rPr lang="it-IT" sz="1400" dirty="0"/>
              <a:t>Al termine della fase di pianificazione, autorizza il progetto a proseguire nella fase di esecuzione, in base al Manuale del progetto e al Piano di lavoro del progetto.</a:t>
            </a:r>
            <a:endParaRPr lang="it-IT" sz="1400" i="1" dirty="0"/>
          </a:p>
          <a:p>
            <a:pPr lvl="0"/>
            <a:r>
              <a:rPr lang="it-IT" sz="1400" dirty="0"/>
              <a:t>Autorizza le deviazioni del piano, le modifiche dell'ambito con un forte impatto sul progetto e decide sulle raccomandazioni.</a:t>
            </a:r>
            <a:endParaRPr lang="it-IT" sz="1400" i="1" dirty="0"/>
          </a:p>
          <a:p>
            <a:pPr lvl="0"/>
            <a:r>
              <a:rPr lang="it-IT" sz="1400" dirty="0"/>
              <a:t>Arbitra sui conflitti e negozia soluzioni a problemi crescenti.</a:t>
            </a:r>
            <a:endParaRPr lang="it-IT" sz="1400" i="1" dirty="0"/>
          </a:p>
          <a:p>
            <a:pPr lvl="0"/>
            <a:r>
              <a:rPr lang="it-IT" sz="1400" dirty="0"/>
              <a:t>Guida e gestisce i cambiamenti nell'organizzazione causati dal progetto.</a:t>
            </a:r>
            <a:endParaRPr lang="it-IT" sz="1400" i="1" dirty="0"/>
          </a:p>
          <a:p>
            <a:r>
              <a:rPr lang="it-IT" sz="1400" i="1" dirty="0"/>
              <a:t>Approva e firma i documenti gestionali relativi a qualità, consegna e chiusura (Business Case, Project Charter, Project Work Plan, ecc.)</a:t>
            </a:r>
            <a:r>
              <a:rPr lang="it-IT" sz="1400" dirty="0"/>
              <a:t> </a:t>
            </a:r>
          </a:p>
        </p:txBody>
      </p:sp>
      <p:sp>
        <p:nvSpPr>
          <p:cNvPr id="6" name="Segnaposto numero diapositiva 5">
            <a:extLst>
              <a:ext uri="{FF2B5EF4-FFF2-40B4-BE49-F238E27FC236}">
                <a16:creationId xmlns:a16="http://schemas.microsoft.com/office/drawing/2014/main" xmlns="" id="{D50C604B-2B6A-464A-8C8F-7605C2323CC1}"/>
              </a:ext>
            </a:extLst>
          </p:cNvPr>
          <p:cNvSpPr>
            <a:spLocks noGrp="1"/>
          </p:cNvSpPr>
          <p:nvPr>
            <p:ph type="sldNum" sz="quarter" idx="4"/>
          </p:nvPr>
        </p:nvSpPr>
        <p:spPr/>
        <p:txBody>
          <a:bodyPr/>
          <a:lstStyle/>
          <a:p>
            <a:fld id="{02C7C199-0D0D-7840-A88D-785280B31CF7}" type="slidenum">
              <a:rPr lang="it-IT" smtClean="0"/>
              <a:t>61</a:t>
            </a:fld>
            <a:endParaRPr lang="it-IT"/>
          </a:p>
        </p:txBody>
      </p:sp>
      <p:sp>
        <p:nvSpPr>
          <p:cNvPr id="8" name="Titolo 1">
            <a:extLst>
              <a:ext uri="{FF2B5EF4-FFF2-40B4-BE49-F238E27FC236}">
                <a16:creationId xmlns:a16="http://schemas.microsoft.com/office/drawing/2014/main" xmlns="" id="{2FFD1001-AF0F-D44E-B3F2-E62A710FC4F6}"/>
              </a:ext>
            </a:extLst>
          </p:cNvPr>
          <p:cNvSpPr txBox="1">
            <a:spLocks/>
          </p:cNvSpPr>
          <p:nvPr/>
        </p:nvSpPr>
        <p:spPr>
          <a:xfrm>
            <a:off x="148590" y="138076"/>
            <a:ext cx="8995410" cy="369332"/>
          </a:xfrm>
          <a:prstGeom prst="rect">
            <a:avLst/>
          </a:prstGeom>
        </p:spPr>
        <p:txBody>
          <a:bodyPr vert="horz" lIns="91440" tIns="0" rIns="91440" bIns="0" rtlCol="0" anchor="ctr" anchorCtr="0">
            <a:spAutoFit/>
          </a:bodyPr>
          <a:lstStyle>
            <a:lvl1pPr algn="l" defTabSz="457200" rtl="0" eaLnBrk="1" latinLnBrk="0" hangingPunct="1">
              <a:spcBef>
                <a:spcPct val="0"/>
              </a:spcBef>
              <a:buNone/>
              <a:defRPr sz="2600" b="1" kern="1200">
                <a:solidFill>
                  <a:srgbClr val="FFFFFF"/>
                </a:solidFill>
                <a:latin typeface="+mj-lt"/>
                <a:ea typeface="+mj-ea"/>
                <a:cs typeface="+mj-cs"/>
              </a:defRPr>
            </a:lvl1pPr>
          </a:lstStyle>
          <a:p>
            <a:r>
              <a:rPr lang="it-IT" sz="2400" dirty="0"/>
              <a:t>Descrizione delle responsabilità del PSC</a:t>
            </a:r>
          </a:p>
        </p:txBody>
      </p:sp>
    </p:spTree>
    <p:extLst>
      <p:ext uri="{BB962C8B-B14F-4D97-AF65-F5344CB8AC3E}">
        <p14:creationId xmlns:p14="http://schemas.microsoft.com/office/powerpoint/2010/main" val="1985610648"/>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F128ED7-124F-A049-BC36-EC3821B50420}"/>
              </a:ext>
            </a:extLst>
          </p:cNvPr>
          <p:cNvSpPr>
            <a:spLocks noGrp="1"/>
          </p:cNvSpPr>
          <p:nvPr>
            <p:ph type="title"/>
          </p:nvPr>
        </p:nvSpPr>
        <p:spPr>
          <a:xfrm>
            <a:off x="413414" y="-22216"/>
            <a:ext cx="8229600" cy="800219"/>
          </a:xfrm>
        </p:spPr>
        <p:txBody>
          <a:bodyPr/>
          <a:lstStyle/>
          <a:p>
            <a:r>
              <a:rPr lang="it-IT" dirty="0"/>
              <a:t>Descrizione e responsabilità dei proprietari del progetto (PO)</a:t>
            </a:r>
          </a:p>
        </p:txBody>
      </p:sp>
      <p:sp>
        <p:nvSpPr>
          <p:cNvPr id="6" name="Segnaposto numero diapositiva 5">
            <a:extLst>
              <a:ext uri="{FF2B5EF4-FFF2-40B4-BE49-F238E27FC236}">
                <a16:creationId xmlns:a16="http://schemas.microsoft.com/office/drawing/2014/main" xmlns="" id="{D50C604B-2B6A-464A-8C8F-7605C2323CC1}"/>
              </a:ext>
            </a:extLst>
          </p:cNvPr>
          <p:cNvSpPr>
            <a:spLocks noGrp="1"/>
          </p:cNvSpPr>
          <p:nvPr>
            <p:ph type="sldNum" sz="quarter" idx="4"/>
          </p:nvPr>
        </p:nvSpPr>
        <p:spPr/>
        <p:txBody>
          <a:bodyPr/>
          <a:lstStyle/>
          <a:p>
            <a:fld id="{02C7C199-0D0D-7840-A88D-785280B31CF7}" type="slidenum">
              <a:rPr lang="it-IT" smtClean="0"/>
              <a:t>62</a:t>
            </a:fld>
            <a:endParaRPr lang="it-IT"/>
          </a:p>
        </p:txBody>
      </p:sp>
      <p:graphicFrame>
        <p:nvGraphicFramePr>
          <p:cNvPr id="3" name="Tabella 2">
            <a:extLst>
              <a:ext uri="{FF2B5EF4-FFF2-40B4-BE49-F238E27FC236}">
                <a16:creationId xmlns:a16="http://schemas.microsoft.com/office/drawing/2014/main" xmlns="" id="{949E4523-01A4-1842-9F2C-941F73FCAFB0}"/>
              </a:ext>
            </a:extLst>
          </p:cNvPr>
          <p:cNvGraphicFramePr>
            <a:graphicFrameLocks noGrp="1"/>
          </p:cNvGraphicFramePr>
          <p:nvPr>
            <p:extLst>
              <p:ext uri="{D42A27DB-BD31-4B8C-83A1-F6EECF244321}">
                <p14:modId xmlns:p14="http://schemas.microsoft.com/office/powerpoint/2010/main" val="1231278057"/>
              </p:ext>
            </p:extLst>
          </p:nvPr>
        </p:nvGraphicFramePr>
        <p:xfrm>
          <a:off x="182882" y="778003"/>
          <a:ext cx="8460132" cy="4181731"/>
        </p:xfrm>
        <a:graphic>
          <a:graphicData uri="http://schemas.openxmlformats.org/drawingml/2006/table">
            <a:tbl>
              <a:tblPr firstRow="1" firstCol="1" bandRow="1">
                <a:tableStyleId>{5C22544A-7EE6-4342-B048-85BDC9FD1C3A}</a:tableStyleId>
              </a:tblPr>
              <a:tblGrid>
                <a:gridCol w="8460132">
                  <a:extLst>
                    <a:ext uri="{9D8B030D-6E8A-4147-A177-3AD203B41FA5}">
                      <a16:colId xmlns:a16="http://schemas.microsoft.com/office/drawing/2014/main" xmlns="" val="1824897613"/>
                    </a:ext>
                  </a:extLst>
                </a:gridCol>
              </a:tblGrid>
              <a:tr h="260582">
                <a:tc>
                  <a:txBody>
                    <a:bodyPr/>
                    <a:lstStyle/>
                    <a:p>
                      <a:pPr algn="l">
                        <a:spcAft>
                          <a:spcPts val="600"/>
                        </a:spcAft>
                      </a:pPr>
                      <a:r>
                        <a:rPr lang="it-IT" sz="1600" b="1" dirty="0">
                          <a:solidFill>
                            <a:schemeClr val="tx1"/>
                          </a:solidFill>
                          <a:effectLst/>
                        </a:rPr>
                        <a:t>Descrizione</a:t>
                      </a:r>
                      <a:endParaRPr lang="it-IT" sz="1600" b="1" dirty="0">
                        <a:solidFill>
                          <a:schemeClr val="tx1"/>
                        </a:solidFill>
                        <a:effectLst/>
                        <a:latin typeface="Times New Roman" panose="02020603050405020304" pitchFamily="18" charset="0"/>
                        <a:ea typeface="Times New Roman" panose="02020603050405020304" pitchFamily="18" charset="0"/>
                      </a:endParaRPr>
                    </a:p>
                  </a:txBody>
                  <a:tcPr marL="40761" marR="40761" marT="0" marB="0" anchor="ctr">
                    <a:noFill/>
                  </a:tcPr>
                </a:tc>
                <a:extLst>
                  <a:ext uri="{0D108BD9-81ED-4DB2-BD59-A6C34878D82A}">
                    <a16:rowId xmlns:a16="http://schemas.microsoft.com/office/drawing/2014/main" xmlns="" val="4157743950"/>
                  </a:ext>
                </a:extLst>
              </a:tr>
              <a:tr h="223357">
                <a:tc>
                  <a:txBody>
                    <a:bodyPr/>
                    <a:lstStyle/>
                    <a:p>
                      <a:pPr marL="685800" indent="-228600" algn="just">
                        <a:spcAft>
                          <a:spcPts val="200"/>
                        </a:spcAft>
                      </a:pPr>
                      <a:r>
                        <a:rPr lang="it-IT" sz="1400" b="0">
                          <a:solidFill>
                            <a:schemeClr val="tx1"/>
                          </a:solidFill>
                          <a:effectLst/>
                        </a:rPr>
                        <a:t>È il decisore chiave del progetto e responsabile del successo del progetto.</a:t>
                      </a:r>
                      <a:endParaRPr lang="it-IT" sz="1400" b="0">
                        <a:solidFill>
                          <a:schemeClr val="tx1"/>
                        </a:solidFill>
                        <a:effectLst/>
                        <a:latin typeface="Calibri" panose="020F0502020204030204" pitchFamily="34" charset="0"/>
                        <a:ea typeface="PMingLiU" panose="02020500000000000000" pitchFamily="18" charset="-120"/>
                        <a:cs typeface="Calibri" panose="020F0502020204030204" pitchFamily="34" charset="0"/>
                      </a:endParaRPr>
                    </a:p>
                  </a:txBody>
                  <a:tcPr marL="40761" marR="40761" marT="0" marB="0">
                    <a:noFill/>
                  </a:tcPr>
                </a:tc>
                <a:extLst>
                  <a:ext uri="{0D108BD9-81ED-4DB2-BD59-A6C34878D82A}">
                    <a16:rowId xmlns:a16="http://schemas.microsoft.com/office/drawing/2014/main" xmlns="" val="1782477369"/>
                  </a:ext>
                </a:extLst>
              </a:tr>
              <a:tr h="260582">
                <a:tc>
                  <a:txBody>
                    <a:bodyPr/>
                    <a:lstStyle/>
                    <a:p>
                      <a:pPr algn="l">
                        <a:spcAft>
                          <a:spcPts val="600"/>
                        </a:spcAft>
                      </a:pPr>
                      <a:r>
                        <a:rPr lang="it-IT" sz="1600" b="1" dirty="0">
                          <a:solidFill>
                            <a:schemeClr val="tx1"/>
                          </a:solidFill>
                          <a:effectLst/>
                        </a:rPr>
                        <a:t>Responsabilità</a:t>
                      </a:r>
                      <a:endParaRPr lang="it-IT" sz="1600" b="1" dirty="0">
                        <a:solidFill>
                          <a:schemeClr val="tx1"/>
                        </a:solidFill>
                        <a:effectLst/>
                        <a:latin typeface="Times New Roman" panose="02020603050405020304" pitchFamily="18" charset="0"/>
                        <a:ea typeface="Times New Roman" panose="02020603050405020304" pitchFamily="18" charset="0"/>
                      </a:endParaRPr>
                    </a:p>
                  </a:txBody>
                  <a:tcPr marL="40761" marR="40761" marT="0" marB="0">
                    <a:noFill/>
                  </a:tcPr>
                </a:tc>
                <a:extLst>
                  <a:ext uri="{0D108BD9-81ED-4DB2-BD59-A6C34878D82A}">
                    <a16:rowId xmlns:a16="http://schemas.microsoft.com/office/drawing/2014/main" xmlns="" val="3427497744"/>
                  </a:ext>
                </a:extLst>
              </a:tr>
              <a:tr h="3437210">
                <a:tc>
                  <a:txBody>
                    <a:bodyPr/>
                    <a:lstStyle/>
                    <a:p>
                      <a:pPr marL="342900" lvl="0" indent="-342900" algn="just">
                        <a:spcAft>
                          <a:spcPts val="200"/>
                        </a:spcAft>
                        <a:buFont typeface="Symbol" pitchFamily="2" charset="2"/>
                        <a:buChar char=""/>
                        <a:tabLst>
                          <a:tab pos="228600" algn="l"/>
                        </a:tabLst>
                      </a:pPr>
                      <a:r>
                        <a:rPr lang="it-IT" sz="1400" b="0" dirty="0">
                          <a:solidFill>
                            <a:schemeClr val="tx1"/>
                          </a:solidFill>
                          <a:effectLst/>
                        </a:rPr>
                        <a:t>Funge da campione del progetto promuovendo il successo del progetto.</a:t>
                      </a:r>
                    </a:p>
                    <a:p>
                      <a:pPr marL="342900" lvl="0" indent="-342900" algn="just">
                        <a:spcAft>
                          <a:spcPts val="200"/>
                        </a:spcAft>
                        <a:buFont typeface="Symbol" pitchFamily="2" charset="2"/>
                        <a:buChar char=""/>
                        <a:tabLst>
                          <a:tab pos="228600" algn="l"/>
                        </a:tabLst>
                      </a:pPr>
                      <a:r>
                        <a:rPr lang="it-IT" sz="1400" b="0" dirty="0">
                          <a:solidFill>
                            <a:schemeClr val="tx1"/>
                          </a:solidFill>
                          <a:effectLst/>
                        </a:rPr>
                        <a:t>Presiede il Project </a:t>
                      </a:r>
                      <a:r>
                        <a:rPr lang="it-IT" sz="1400" b="0" dirty="0" err="1">
                          <a:solidFill>
                            <a:schemeClr val="tx1"/>
                          </a:solidFill>
                          <a:effectLst/>
                        </a:rPr>
                        <a:t>Steering</a:t>
                      </a:r>
                      <a:r>
                        <a:rPr lang="it-IT" sz="1400" b="0" dirty="0">
                          <a:solidFill>
                            <a:schemeClr val="tx1"/>
                          </a:solidFill>
                          <a:effectLst/>
                        </a:rPr>
                        <a:t> </a:t>
                      </a:r>
                      <a:r>
                        <a:rPr lang="it-IT" sz="1400" b="0" dirty="0" err="1">
                          <a:solidFill>
                            <a:schemeClr val="tx1"/>
                          </a:solidFill>
                          <a:effectLst/>
                        </a:rPr>
                        <a:t>Committee</a:t>
                      </a:r>
                      <a:r>
                        <a:rPr lang="it-IT" sz="1400" b="0" dirty="0">
                          <a:solidFill>
                            <a:schemeClr val="tx1"/>
                          </a:solidFill>
                          <a:effectLst/>
                        </a:rPr>
                        <a:t> (PSC).</a:t>
                      </a:r>
                    </a:p>
                    <a:p>
                      <a:pPr marL="342900" lvl="0" indent="-342900" algn="just">
                        <a:spcAft>
                          <a:spcPts val="200"/>
                        </a:spcAft>
                        <a:buFont typeface="Symbol" pitchFamily="2" charset="2"/>
                        <a:buChar char=""/>
                        <a:tabLst>
                          <a:tab pos="228600" algn="l"/>
                        </a:tabLst>
                      </a:pPr>
                      <a:r>
                        <a:rPr lang="it-IT" sz="1400" b="0" dirty="0">
                          <a:solidFill>
                            <a:schemeClr val="tx1"/>
                          </a:solidFill>
                          <a:effectLst/>
                        </a:rPr>
                        <a:t>Fornisce leadership e direzione strategica al Business Manager (BM) e al Project Manager (PM).</a:t>
                      </a:r>
                    </a:p>
                    <a:p>
                      <a:pPr marL="342900" lvl="0" indent="-342900" algn="just">
                        <a:spcAft>
                          <a:spcPts val="200"/>
                        </a:spcAft>
                        <a:buFont typeface="Symbol" pitchFamily="2" charset="2"/>
                        <a:buChar char=""/>
                        <a:tabLst>
                          <a:tab pos="228600" algn="l"/>
                        </a:tabLst>
                      </a:pPr>
                      <a:r>
                        <a:rPr lang="it-IT" sz="1400" b="0" dirty="0">
                          <a:solidFill>
                            <a:schemeClr val="tx1"/>
                          </a:solidFill>
                          <a:effectLst/>
                        </a:rPr>
                        <a:t>Imposta l'obiettivo aziendale e definisce il Business Case per il progetto.</a:t>
                      </a:r>
                    </a:p>
                    <a:p>
                      <a:pPr marL="342900" lvl="0" indent="-342900" algn="just">
                        <a:spcAft>
                          <a:spcPts val="200"/>
                        </a:spcAft>
                        <a:buFont typeface="Symbol" pitchFamily="2" charset="2"/>
                        <a:buChar char=""/>
                        <a:tabLst>
                          <a:tab pos="228600" algn="l"/>
                        </a:tabLst>
                      </a:pPr>
                      <a:r>
                        <a:rPr lang="it-IT" sz="1400" b="0" dirty="0">
                          <a:solidFill>
                            <a:schemeClr val="tx1"/>
                          </a:solidFill>
                          <a:effectLst/>
                        </a:rPr>
                        <a:t>Controlla i rischi del progetto e assicura che i risultati del progetto siano in linea con gli obiettivi e le priorità aziendali.</a:t>
                      </a:r>
                    </a:p>
                    <a:p>
                      <a:pPr marL="342900" lvl="0" indent="-342900" algn="just">
                        <a:spcAft>
                          <a:spcPts val="200"/>
                        </a:spcAft>
                        <a:buFont typeface="Symbol" pitchFamily="2" charset="2"/>
                        <a:buChar char=""/>
                        <a:tabLst>
                          <a:tab pos="228600" algn="l"/>
                        </a:tabLst>
                      </a:pPr>
                      <a:r>
                        <a:rPr lang="it-IT" sz="1400" b="0" dirty="0">
                          <a:solidFill>
                            <a:schemeClr val="tx1"/>
                          </a:solidFill>
                          <a:effectLst/>
                        </a:rPr>
                        <a:t>Mobilita le risorse necessarie per il progetto secondo il budget.</a:t>
                      </a:r>
                    </a:p>
                    <a:p>
                      <a:pPr marL="342900" lvl="0" indent="-342900" algn="just">
                        <a:spcAft>
                          <a:spcPts val="200"/>
                        </a:spcAft>
                        <a:buFont typeface="Symbol" pitchFamily="2" charset="2"/>
                        <a:buChar char=""/>
                        <a:tabLst>
                          <a:tab pos="228600" algn="l"/>
                        </a:tabLst>
                      </a:pPr>
                      <a:r>
                        <a:rPr lang="it-IT" sz="1400" b="0" dirty="0">
                          <a:solidFill>
                            <a:schemeClr val="tx1"/>
                          </a:solidFill>
                          <a:effectLst/>
                        </a:rPr>
                        <a:t>Monitora regolarmente l'avanzamento del progetto.</a:t>
                      </a:r>
                    </a:p>
                    <a:p>
                      <a:pPr marL="342900" lvl="0" indent="-342900" algn="just">
                        <a:spcAft>
                          <a:spcPts val="200"/>
                        </a:spcAft>
                        <a:buFont typeface="Symbol" pitchFamily="2" charset="2"/>
                        <a:buChar char=""/>
                        <a:tabLst>
                          <a:tab pos="228600" algn="l"/>
                        </a:tabLst>
                      </a:pPr>
                      <a:r>
                        <a:rPr lang="it-IT" sz="1400" b="0" dirty="0">
                          <a:solidFill>
                            <a:schemeClr val="tx1"/>
                          </a:solidFill>
                          <a:effectLst/>
                        </a:rPr>
                        <a:t>Coordina la risoluzione di problemi e conflitti.</a:t>
                      </a:r>
                    </a:p>
                    <a:p>
                      <a:pPr marL="342900" lvl="0" indent="-342900" algn="just">
                        <a:spcAft>
                          <a:spcPts val="200"/>
                        </a:spcAft>
                        <a:buFont typeface="Symbol" pitchFamily="2" charset="2"/>
                        <a:buChar char=""/>
                        <a:tabLst>
                          <a:tab pos="228600" algn="l"/>
                        </a:tabLst>
                      </a:pPr>
                      <a:r>
                        <a:rPr lang="it-IT" sz="1400" b="0" dirty="0">
                          <a:solidFill>
                            <a:schemeClr val="tx1"/>
                          </a:solidFill>
                          <a:effectLst/>
                        </a:rPr>
                        <a:t>Garantisce che il risultato del progetto soddisfi le aspettative aziendali.</a:t>
                      </a:r>
                    </a:p>
                    <a:p>
                      <a:pPr marL="342900" lvl="0" indent="-342900" algn="just">
                        <a:spcAft>
                          <a:spcPts val="200"/>
                        </a:spcAft>
                        <a:buFont typeface="Symbol" pitchFamily="2" charset="2"/>
                        <a:buChar char=""/>
                        <a:tabLst>
                          <a:tab pos="228600" algn="l"/>
                        </a:tabLst>
                      </a:pPr>
                      <a:r>
                        <a:rPr lang="it-IT" sz="1400" b="0" dirty="0">
                          <a:solidFill>
                            <a:schemeClr val="tx1"/>
                          </a:solidFill>
                          <a:effectLst/>
                        </a:rPr>
                        <a:t>Favorisce il cambiamento organizzativo e controlla la corretta evoluzione e l'implementazione del cambiamento.</a:t>
                      </a:r>
                    </a:p>
                    <a:p>
                      <a:pPr marL="342900" lvl="0" indent="-342900" algn="just">
                        <a:spcAft>
                          <a:spcPts val="200"/>
                        </a:spcAft>
                        <a:buFont typeface="Symbol" pitchFamily="2" charset="2"/>
                        <a:buChar char=""/>
                        <a:tabLst>
                          <a:tab pos="228600" algn="l"/>
                        </a:tabLst>
                      </a:pPr>
                      <a:r>
                        <a:rPr lang="it-IT" sz="1400" b="0" dirty="0">
                          <a:solidFill>
                            <a:schemeClr val="tx1"/>
                          </a:solidFill>
                          <a:effectLst/>
                        </a:rPr>
                        <a:t>Approva e firma tutti i documenti chiave del management (Manuale del progetto, Piani di gestione del progetto, Piano di attuazione aziendale, ecc.).</a:t>
                      </a:r>
                      <a:endParaRPr lang="it-IT" sz="1400" b="0" dirty="0">
                        <a:solidFill>
                          <a:schemeClr val="tx1"/>
                        </a:solidFill>
                        <a:effectLst/>
                        <a:latin typeface="Calibri" panose="020F0502020204030204" pitchFamily="34" charset="0"/>
                        <a:ea typeface="PMingLiU" panose="02020500000000000000" pitchFamily="18" charset="-120"/>
                        <a:cs typeface="Calibri" panose="020F0502020204030204" pitchFamily="34" charset="0"/>
                      </a:endParaRPr>
                    </a:p>
                  </a:txBody>
                  <a:tcPr marL="40761" marR="40761" marT="0" marB="0">
                    <a:noFill/>
                  </a:tcPr>
                </a:tc>
                <a:extLst>
                  <a:ext uri="{0D108BD9-81ED-4DB2-BD59-A6C34878D82A}">
                    <a16:rowId xmlns:a16="http://schemas.microsoft.com/office/drawing/2014/main" xmlns="" val="1975771352"/>
                  </a:ext>
                </a:extLst>
              </a:tr>
            </a:tbl>
          </a:graphicData>
        </a:graphic>
      </p:graphicFrame>
    </p:spTree>
    <p:extLst>
      <p:ext uri="{BB962C8B-B14F-4D97-AF65-F5344CB8AC3E}">
        <p14:creationId xmlns:p14="http://schemas.microsoft.com/office/powerpoint/2010/main" val="192200333"/>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F128ED7-124F-A049-BC36-EC3821B50420}"/>
              </a:ext>
            </a:extLst>
          </p:cNvPr>
          <p:cNvSpPr>
            <a:spLocks noGrp="1"/>
          </p:cNvSpPr>
          <p:nvPr>
            <p:ph type="title"/>
          </p:nvPr>
        </p:nvSpPr>
        <p:spPr>
          <a:xfrm>
            <a:off x="413414" y="-22216"/>
            <a:ext cx="8229600" cy="800219"/>
          </a:xfrm>
        </p:spPr>
        <p:txBody>
          <a:bodyPr/>
          <a:lstStyle/>
          <a:p>
            <a:r>
              <a:rPr lang="it-IT" dirty="0"/>
              <a:t>Descrizione e responsabilità Fornitore della soluzione Solution Provider (SP)</a:t>
            </a:r>
          </a:p>
        </p:txBody>
      </p:sp>
      <p:sp>
        <p:nvSpPr>
          <p:cNvPr id="6" name="Segnaposto numero diapositiva 5">
            <a:extLst>
              <a:ext uri="{FF2B5EF4-FFF2-40B4-BE49-F238E27FC236}">
                <a16:creationId xmlns:a16="http://schemas.microsoft.com/office/drawing/2014/main" xmlns="" id="{D50C604B-2B6A-464A-8C8F-7605C2323CC1}"/>
              </a:ext>
            </a:extLst>
          </p:cNvPr>
          <p:cNvSpPr>
            <a:spLocks noGrp="1"/>
          </p:cNvSpPr>
          <p:nvPr>
            <p:ph type="sldNum" sz="quarter" idx="4"/>
          </p:nvPr>
        </p:nvSpPr>
        <p:spPr/>
        <p:txBody>
          <a:bodyPr/>
          <a:lstStyle/>
          <a:p>
            <a:fld id="{02C7C199-0D0D-7840-A88D-785280B31CF7}" type="slidenum">
              <a:rPr lang="it-IT" smtClean="0"/>
              <a:t>63</a:t>
            </a:fld>
            <a:endParaRPr lang="it-IT"/>
          </a:p>
        </p:txBody>
      </p:sp>
      <p:graphicFrame>
        <p:nvGraphicFramePr>
          <p:cNvPr id="3" name="Tabella 2">
            <a:extLst>
              <a:ext uri="{FF2B5EF4-FFF2-40B4-BE49-F238E27FC236}">
                <a16:creationId xmlns:a16="http://schemas.microsoft.com/office/drawing/2014/main" xmlns="" id="{9D1D8536-A93D-6C44-98B8-A707F3932F1F}"/>
              </a:ext>
            </a:extLst>
          </p:cNvPr>
          <p:cNvGraphicFramePr>
            <a:graphicFrameLocks noGrp="1"/>
          </p:cNvGraphicFramePr>
          <p:nvPr>
            <p:extLst>
              <p:ext uri="{D42A27DB-BD31-4B8C-83A1-F6EECF244321}">
                <p14:modId xmlns:p14="http://schemas.microsoft.com/office/powerpoint/2010/main" val="1916722006"/>
              </p:ext>
            </p:extLst>
          </p:nvPr>
        </p:nvGraphicFramePr>
        <p:xfrm>
          <a:off x="413414" y="868680"/>
          <a:ext cx="8273386" cy="3897792"/>
        </p:xfrm>
        <a:graphic>
          <a:graphicData uri="http://schemas.openxmlformats.org/drawingml/2006/table">
            <a:tbl>
              <a:tblPr firstRow="1" firstCol="1" bandRow="1">
                <a:tableStyleId>{5C22544A-7EE6-4342-B048-85BDC9FD1C3A}</a:tableStyleId>
              </a:tblPr>
              <a:tblGrid>
                <a:gridCol w="8273386">
                  <a:extLst>
                    <a:ext uri="{9D8B030D-6E8A-4147-A177-3AD203B41FA5}">
                      <a16:colId xmlns:a16="http://schemas.microsoft.com/office/drawing/2014/main" xmlns="" val="2331608889"/>
                    </a:ext>
                  </a:extLst>
                </a:gridCol>
              </a:tblGrid>
              <a:tr h="448960">
                <a:tc>
                  <a:txBody>
                    <a:bodyPr/>
                    <a:lstStyle/>
                    <a:p>
                      <a:pPr algn="l">
                        <a:spcAft>
                          <a:spcPts val="600"/>
                        </a:spcAft>
                      </a:pPr>
                      <a:r>
                        <a:rPr lang="it-IT" sz="1800">
                          <a:solidFill>
                            <a:schemeClr val="tx1"/>
                          </a:solidFill>
                          <a:effectLst/>
                        </a:rPr>
                        <a:t>Descrizione</a:t>
                      </a:r>
                      <a:endParaRPr lang="it-IT"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noFill/>
                  </a:tcPr>
                </a:tc>
                <a:extLst>
                  <a:ext uri="{0D108BD9-81ED-4DB2-BD59-A6C34878D82A}">
                    <a16:rowId xmlns:a16="http://schemas.microsoft.com/office/drawing/2014/main" xmlns="" val="551455970"/>
                  </a:ext>
                </a:extLst>
              </a:tr>
              <a:tr h="428554">
                <a:tc>
                  <a:txBody>
                    <a:bodyPr/>
                    <a:lstStyle/>
                    <a:p>
                      <a:pPr marL="685800" indent="-228600" algn="just">
                        <a:spcAft>
                          <a:spcPts val="200"/>
                        </a:spcAft>
                      </a:pPr>
                      <a:r>
                        <a:rPr lang="it-IT" sz="1600" b="0" dirty="0">
                          <a:solidFill>
                            <a:schemeClr val="tx1"/>
                          </a:solidFill>
                          <a:effectLst/>
                        </a:rPr>
                        <a:t>Assume la responsabilità globale per i risultati del progetto</a:t>
                      </a:r>
                      <a:r>
                        <a:rPr lang="it-IT" sz="1600" dirty="0">
                          <a:solidFill>
                            <a:schemeClr val="tx1"/>
                          </a:solidFill>
                          <a:effectLst/>
                        </a:rPr>
                        <a:t>.</a:t>
                      </a:r>
                      <a:endParaRPr lang="it-IT" sz="1600" dirty="0">
                        <a:solidFill>
                          <a:schemeClr val="tx1"/>
                        </a:solidFill>
                        <a:effectLst/>
                        <a:latin typeface="Calibri" panose="020F0502020204030204" pitchFamily="34" charset="0"/>
                        <a:ea typeface="PMingLiU" panose="02020500000000000000" pitchFamily="18" charset="-120"/>
                        <a:cs typeface="Calibri" panose="020F0502020204030204" pitchFamily="34" charset="0"/>
                      </a:endParaRPr>
                    </a:p>
                  </a:txBody>
                  <a:tcPr marL="68580" marR="68580" marT="0" marB="0">
                    <a:noFill/>
                  </a:tcPr>
                </a:tc>
                <a:extLst>
                  <a:ext uri="{0D108BD9-81ED-4DB2-BD59-A6C34878D82A}">
                    <a16:rowId xmlns:a16="http://schemas.microsoft.com/office/drawing/2014/main" xmlns="" val="1420886969"/>
                  </a:ext>
                </a:extLst>
              </a:tr>
              <a:tr h="448960">
                <a:tc>
                  <a:txBody>
                    <a:bodyPr/>
                    <a:lstStyle/>
                    <a:p>
                      <a:pPr algn="l">
                        <a:spcAft>
                          <a:spcPts val="600"/>
                        </a:spcAft>
                      </a:pPr>
                      <a:r>
                        <a:rPr lang="it-IT" sz="1800" dirty="0" err="1">
                          <a:solidFill>
                            <a:schemeClr val="tx1"/>
                          </a:solidFill>
                          <a:effectLst/>
                        </a:rPr>
                        <a:t>Responsibilità</a:t>
                      </a:r>
                      <a:endParaRPr lang="it-IT"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extLst>
                  <a:ext uri="{0D108BD9-81ED-4DB2-BD59-A6C34878D82A}">
                    <a16:rowId xmlns:a16="http://schemas.microsoft.com/office/drawing/2014/main" xmlns="" val="798810527"/>
                  </a:ext>
                </a:extLst>
              </a:tr>
              <a:tr h="2571318">
                <a:tc>
                  <a:txBody>
                    <a:bodyPr/>
                    <a:lstStyle/>
                    <a:p>
                      <a:pPr marL="342900" lvl="0" indent="-342900" algn="just">
                        <a:spcAft>
                          <a:spcPts val="0"/>
                        </a:spcAft>
                        <a:buFont typeface="Symbol" pitchFamily="2" charset="2"/>
                        <a:buChar char=""/>
                        <a:tabLst>
                          <a:tab pos="228600" algn="l"/>
                        </a:tabLst>
                      </a:pPr>
                      <a:r>
                        <a:rPr lang="it-IT" sz="1600" b="0" dirty="0">
                          <a:solidFill>
                            <a:schemeClr val="tx1"/>
                          </a:solidFill>
                          <a:effectLst/>
                        </a:rPr>
                        <a:t>Rappresenta gli interessi di coloro che progettano, consegnano, acquistano e implementano i risultati del progetto.</a:t>
                      </a:r>
                    </a:p>
                    <a:p>
                      <a:pPr marL="342900" lvl="0" indent="-342900" algn="just">
                        <a:spcAft>
                          <a:spcPts val="0"/>
                        </a:spcAft>
                        <a:buFont typeface="Symbol" pitchFamily="2" charset="2"/>
                        <a:buChar char=""/>
                        <a:tabLst>
                          <a:tab pos="228600" algn="l"/>
                        </a:tabLst>
                      </a:pPr>
                      <a:r>
                        <a:rPr lang="it-IT" sz="1600" b="0" dirty="0">
                          <a:solidFill>
                            <a:schemeClr val="tx1"/>
                          </a:solidFill>
                          <a:effectLst/>
                        </a:rPr>
                        <a:t>Può aiutare il Project </a:t>
                      </a:r>
                      <a:r>
                        <a:rPr lang="it-IT" sz="1600" b="0" dirty="0" err="1">
                          <a:solidFill>
                            <a:schemeClr val="tx1"/>
                          </a:solidFill>
                          <a:effectLst/>
                        </a:rPr>
                        <a:t>Owner</a:t>
                      </a:r>
                      <a:r>
                        <a:rPr lang="it-IT" sz="1600" b="0" dirty="0">
                          <a:solidFill>
                            <a:schemeClr val="tx1"/>
                          </a:solidFill>
                          <a:effectLst/>
                        </a:rPr>
                        <a:t> (PO) a definire il Business Case e lo scopo, i risultati finali, le </a:t>
                      </a:r>
                      <a:r>
                        <a:rPr lang="it-IT" sz="1600" b="0" dirty="0" err="1">
                          <a:solidFill>
                            <a:schemeClr val="tx1"/>
                          </a:solidFill>
                          <a:effectLst/>
                        </a:rPr>
                        <a:t>milestone</a:t>
                      </a:r>
                      <a:r>
                        <a:rPr lang="it-IT" sz="1600" b="0" dirty="0">
                          <a:solidFill>
                            <a:schemeClr val="tx1"/>
                          </a:solidFill>
                          <a:effectLst/>
                        </a:rPr>
                        <a:t> e il budget richiesti per il progetto.</a:t>
                      </a:r>
                    </a:p>
                    <a:p>
                      <a:pPr marL="342900" lvl="0" indent="-342900" algn="just">
                        <a:spcAft>
                          <a:spcPts val="0"/>
                        </a:spcAft>
                        <a:buFont typeface="Symbol" pitchFamily="2" charset="2"/>
                        <a:buChar char=""/>
                        <a:tabLst>
                          <a:tab pos="228600" algn="l"/>
                        </a:tabLst>
                      </a:pPr>
                      <a:r>
                        <a:rPr lang="it-IT" sz="1600" b="0" dirty="0">
                          <a:solidFill>
                            <a:schemeClr val="tx1"/>
                          </a:solidFill>
                          <a:effectLst/>
                        </a:rPr>
                        <a:t>Concorda gli obiettivi per le attività del fornitore e approva i risultati del contraente per il progetto (se applicabile).</a:t>
                      </a:r>
                    </a:p>
                    <a:p>
                      <a:pPr marL="342900" lvl="0" indent="-342900" algn="just">
                        <a:spcAft>
                          <a:spcPts val="0"/>
                        </a:spcAft>
                        <a:buFont typeface="Symbol" pitchFamily="2" charset="2"/>
                        <a:buChar char=""/>
                        <a:tabLst>
                          <a:tab pos="228600" algn="l"/>
                        </a:tabLst>
                      </a:pPr>
                      <a:r>
                        <a:rPr lang="it-IT" sz="1600" b="0" dirty="0">
                          <a:solidFill>
                            <a:schemeClr val="tx1"/>
                          </a:solidFill>
                          <a:effectLst/>
                        </a:rPr>
                        <a:t>Assume la responsabilità globale per i risultati e i servizi del progetto richiesti dal proprietario del progetto (PO). </a:t>
                      </a:r>
                    </a:p>
                    <a:p>
                      <a:pPr marL="342900" lvl="0" indent="-342900" algn="just">
                        <a:spcAft>
                          <a:spcPts val="0"/>
                        </a:spcAft>
                        <a:buFont typeface="Symbol" pitchFamily="2" charset="2"/>
                        <a:buChar char=""/>
                        <a:tabLst>
                          <a:tab pos="228600" algn="l"/>
                        </a:tabLst>
                      </a:pPr>
                      <a:r>
                        <a:rPr lang="it-IT" sz="1600" b="0" dirty="0">
                          <a:solidFill>
                            <a:schemeClr val="tx1"/>
                          </a:solidFill>
                          <a:effectLst/>
                        </a:rPr>
                        <a:t>Mobilita le risorse richieste dal lato fornitore e nomina il Project Manager (PM)</a:t>
                      </a:r>
                      <a:endParaRPr lang="it-IT" sz="1600" b="0" dirty="0">
                        <a:solidFill>
                          <a:schemeClr val="tx1"/>
                        </a:solidFill>
                        <a:effectLst/>
                        <a:latin typeface="Calibri" panose="020F0502020204030204" pitchFamily="34" charset="0"/>
                        <a:ea typeface="PMingLiU" panose="02020500000000000000" pitchFamily="18" charset="-120"/>
                        <a:cs typeface="Calibri" panose="020F0502020204030204" pitchFamily="34" charset="0"/>
                      </a:endParaRPr>
                    </a:p>
                  </a:txBody>
                  <a:tcPr marL="68580" marR="68580" marT="0" marB="0">
                    <a:noFill/>
                  </a:tcPr>
                </a:tc>
                <a:extLst>
                  <a:ext uri="{0D108BD9-81ED-4DB2-BD59-A6C34878D82A}">
                    <a16:rowId xmlns:a16="http://schemas.microsoft.com/office/drawing/2014/main" xmlns="" val="84090387"/>
                  </a:ext>
                </a:extLst>
              </a:tr>
            </a:tbl>
          </a:graphicData>
        </a:graphic>
      </p:graphicFrame>
    </p:spTree>
    <p:extLst>
      <p:ext uri="{BB962C8B-B14F-4D97-AF65-F5344CB8AC3E}">
        <p14:creationId xmlns:p14="http://schemas.microsoft.com/office/powerpoint/2010/main" val="3898645115"/>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F128ED7-124F-A049-BC36-EC3821B50420}"/>
              </a:ext>
            </a:extLst>
          </p:cNvPr>
          <p:cNvSpPr>
            <a:spLocks noGrp="1"/>
          </p:cNvSpPr>
          <p:nvPr>
            <p:ph type="title"/>
          </p:nvPr>
        </p:nvSpPr>
        <p:spPr>
          <a:xfrm>
            <a:off x="413414" y="-52993"/>
            <a:ext cx="8229600" cy="861774"/>
          </a:xfrm>
        </p:spPr>
        <p:txBody>
          <a:bodyPr/>
          <a:lstStyle/>
          <a:p>
            <a:r>
              <a:rPr lang="it-IT" dirty="0"/>
              <a:t>Descrizione e responsabilità del</a:t>
            </a:r>
            <a:r>
              <a:rPr lang="it-IT" dirty="0">
                <a:solidFill>
                  <a:schemeClr val="bg1"/>
                </a:solidFill>
              </a:rPr>
              <a:t> </a:t>
            </a:r>
            <a:r>
              <a:rPr lang="it-IT" altLang="it-IT" sz="2800" b="0" i="1" dirty="0">
                <a:solidFill>
                  <a:schemeClr val="bg1"/>
                </a:solidFill>
                <a:latin typeface="Calibri" panose="020F0502020204030204" pitchFamily="34" charset="0"/>
              </a:rPr>
              <a:t>Business Manager (BM)</a:t>
            </a:r>
            <a:endParaRPr lang="it-IT" dirty="0">
              <a:solidFill>
                <a:schemeClr val="bg1"/>
              </a:solidFill>
            </a:endParaRPr>
          </a:p>
        </p:txBody>
      </p:sp>
      <p:sp>
        <p:nvSpPr>
          <p:cNvPr id="6" name="Segnaposto numero diapositiva 5">
            <a:extLst>
              <a:ext uri="{FF2B5EF4-FFF2-40B4-BE49-F238E27FC236}">
                <a16:creationId xmlns:a16="http://schemas.microsoft.com/office/drawing/2014/main" xmlns="" id="{D50C604B-2B6A-464A-8C8F-7605C2323CC1}"/>
              </a:ext>
            </a:extLst>
          </p:cNvPr>
          <p:cNvSpPr>
            <a:spLocks noGrp="1"/>
          </p:cNvSpPr>
          <p:nvPr>
            <p:ph type="sldNum" sz="quarter" idx="4"/>
          </p:nvPr>
        </p:nvSpPr>
        <p:spPr/>
        <p:txBody>
          <a:bodyPr/>
          <a:lstStyle/>
          <a:p>
            <a:fld id="{02C7C199-0D0D-7840-A88D-785280B31CF7}" type="slidenum">
              <a:rPr lang="it-IT" smtClean="0"/>
              <a:t>64</a:t>
            </a:fld>
            <a:endParaRPr lang="it-IT"/>
          </a:p>
        </p:txBody>
      </p:sp>
      <p:graphicFrame>
        <p:nvGraphicFramePr>
          <p:cNvPr id="3" name="Tabella 2">
            <a:extLst>
              <a:ext uri="{FF2B5EF4-FFF2-40B4-BE49-F238E27FC236}">
                <a16:creationId xmlns:a16="http://schemas.microsoft.com/office/drawing/2014/main" xmlns="" id="{6AD17401-1AB3-1347-8A4D-7813223EB594}"/>
              </a:ext>
            </a:extLst>
          </p:cNvPr>
          <p:cNvGraphicFramePr>
            <a:graphicFrameLocks noGrp="1"/>
          </p:cNvGraphicFramePr>
          <p:nvPr>
            <p:extLst>
              <p:ext uri="{D42A27DB-BD31-4B8C-83A1-F6EECF244321}">
                <p14:modId xmlns:p14="http://schemas.microsoft.com/office/powerpoint/2010/main" val="3840921785"/>
              </p:ext>
            </p:extLst>
          </p:nvPr>
        </p:nvGraphicFramePr>
        <p:xfrm>
          <a:off x="310544" y="902255"/>
          <a:ext cx="8229600" cy="4241245"/>
        </p:xfrm>
        <a:graphic>
          <a:graphicData uri="http://schemas.openxmlformats.org/drawingml/2006/table">
            <a:tbl>
              <a:tblPr firstRow="1" firstCol="1" bandRow="1">
                <a:tableStyleId>{5C22544A-7EE6-4342-B048-85BDC9FD1C3A}</a:tableStyleId>
              </a:tblPr>
              <a:tblGrid>
                <a:gridCol w="8229600">
                  <a:extLst>
                    <a:ext uri="{9D8B030D-6E8A-4147-A177-3AD203B41FA5}">
                      <a16:colId xmlns:a16="http://schemas.microsoft.com/office/drawing/2014/main" xmlns="" val="2452840301"/>
                    </a:ext>
                  </a:extLst>
                </a:gridCol>
              </a:tblGrid>
              <a:tr h="213495">
                <a:tc>
                  <a:txBody>
                    <a:bodyPr/>
                    <a:lstStyle/>
                    <a:p>
                      <a:pPr algn="l">
                        <a:spcAft>
                          <a:spcPts val="600"/>
                        </a:spcAft>
                      </a:pPr>
                      <a:r>
                        <a:rPr lang="it-IT" sz="1200">
                          <a:solidFill>
                            <a:schemeClr val="tx1"/>
                          </a:solidFill>
                          <a:effectLst/>
                        </a:rPr>
                        <a:t>Descrizione</a:t>
                      </a:r>
                      <a:endParaRPr lang="it-IT" sz="1200">
                        <a:solidFill>
                          <a:schemeClr val="tx1"/>
                        </a:solidFill>
                        <a:effectLst/>
                        <a:latin typeface="Times New Roman" panose="02020603050405020304" pitchFamily="18" charset="0"/>
                        <a:ea typeface="Times New Roman" panose="02020603050405020304" pitchFamily="18" charset="0"/>
                      </a:endParaRPr>
                    </a:p>
                  </a:txBody>
                  <a:tcPr marL="57102" marR="57102" marT="0" marB="0">
                    <a:noFill/>
                  </a:tcPr>
                </a:tc>
                <a:extLst>
                  <a:ext uri="{0D108BD9-81ED-4DB2-BD59-A6C34878D82A}">
                    <a16:rowId xmlns:a16="http://schemas.microsoft.com/office/drawing/2014/main" xmlns="" val="492561754"/>
                  </a:ext>
                </a:extLst>
              </a:tr>
              <a:tr h="419581">
                <a:tc>
                  <a:txBody>
                    <a:bodyPr/>
                    <a:lstStyle/>
                    <a:p>
                      <a:pPr marL="685800" indent="-228600" algn="just">
                        <a:spcAft>
                          <a:spcPts val="200"/>
                        </a:spcAft>
                      </a:pPr>
                      <a:r>
                        <a:rPr lang="it-IT" sz="1200" b="0" dirty="0">
                          <a:solidFill>
                            <a:schemeClr val="tx1"/>
                          </a:solidFill>
                          <a:effectLst/>
                        </a:rPr>
                        <a:t>Rappresenta il Project </a:t>
                      </a:r>
                      <a:r>
                        <a:rPr lang="it-IT" sz="1200" b="0" dirty="0" err="1">
                          <a:solidFill>
                            <a:schemeClr val="tx1"/>
                          </a:solidFill>
                          <a:effectLst/>
                        </a:rPr>
                        <a:t>Owner</a:t>
                      </a:r>
                      <a:r>
                        <a:rPr lang="it-IT" sz="1200" b="0" dirty="0">
                          <a:solidFill>
                            <a:schemeClr val="tx1"/>
                          </a:solidFill>
                          <a:effectLst/>
                        </a:rPr>
                        <a:t> (PO) su base giornaliera all'interno del progetto e collabora strettamente con il Project Manager (PM).</a:t>
                      </a:r>
                      <a:endParaRPr lang="it-IT" sz="1200" b="0" dirty="0">
                        <a:solidFill>
                          <a:schemeClr val="tx1"/>
                        </a:solidFill>
                        <a:effectLst/>
                        <a:latin typeface="Calibri" panose="020F0502020204030204" pitchFamily="34" charset="0"/>
                        <a:ea typeface="PMingLiU" panose="02020500000000000000" pitchFamily="18" charset="-120"/>
                        <a:cs typeface="Calibri" panose="020F0502020204030204" pitchFamily="34" charset="0"/>
                      </a:endParaRPr>
                    </a:p>
                  </a:txBody>
                  <a:tcPr marL="57102" marR="57102" marT="0" marB="0">
                    <a:noFill/>
                  </a:tcPr>
                </a:tc>
                <a:extLst>
                  <a:ext uri="{0D108BD9-81ED-4DB2-BD59-A6C34878D82A}">
                    <a16:rowId xmlns:a16="http://schemas.microsoft.com/office/drawing/2014/main" xmlns="" val="1391336185"/>
                  </a:ext>
                </a:extLst>
              </a:tr>
              <a:tr h="213495">
                <a:tc>
                  <a:txBody>
                    <a:bodyPr/>
                    <a:lstStyle/>
                    <a:p>
                      <a:pPr algn="l">
                        <a:spcAft>
                          <a:spcPts val="600"/>
                        </a:spcAft>
                      </a:pPr>
                      <a:r>
                        <a:rPr lang="it-IT" sz="1200">
                          <a:solidFill>
                            <a:schemeClr val="tx1"/>
                          </a:solidFill>
                          <a:effectLst/>
                        </a:rPr>
                        <a:t>Responsibilità</a:t>
                      </a:r>
                      <a:endParaRPr lang="it-IT" sz="1200">
                        <a:solidFill>
                          <a:schemeClr val="tx1"/>
                        </a:solidFill>
                        <a:effectLst/>
                        <a:latin typeface="Times New Roman" panose="02020603050405020304" pitchFamily="18" charset="0"/>
                        <a:ea typeface="Times New Roman" panose="02020603050405020304" pitchFamily="18" charset="0"/>
                      </a:endParaRPr>
                    </a:p>
                  </a:txBody>
                  <a:tcPr marL="57102" marR="57102" marT="0" marB="0">
                    <a:noFill/>
                  </a:tcPr>
                </a:tc>
                <a:extLst>
                  <a:ext uri="{0D108BD9-81ED-4DB2-BD59-A6C34878D82A}">
                    <a16:rowId xmlns:a16="http://schemas.microsoft.com/office/drawing/2014/main" xmlns="" val="2871915763"/>
                  </a:ext>
                </a:extLst>
              </a:tr>
              <a:tr h="3394674">
                <a:tc>
                  <a:txBody>
                    <a:bodyPr/>
                    <a:lstStyle/>
                    <a:p>
                      <a:pPr marL="342900" lvl="0" indent="-342900" algn="just">
                        <a:spcAft>
                          <a:spcPts val="0"/>
                        </a:spcAft>
                        <a:buFont typeface="Symbol" pitchFamily="2" charset="2"/>
                        <a:buChar char=""/>
                        <a:tabLst>
                          <a:tab pos="228600" algn="l"/>
                        </a:tabLst>
                      </a:pPr>
                      <a:r>
                        <a:rPr lang="it-IT" sz="1200" b="0" dirty="0">
                          <a:solidFill>
                            <a:schemeClr val="tx1"/>
                          </a:solidFill>
                          <a:effectLst/>
                        </a:rPr>
                        <a:t>Aiuta il proprietario del progetto (PO) nella specifica del progetto e nei principali obiettivi aziendali.</a:t>
                      </a:r>
                    </a:p>
                    <a:p>
                      <a:pPr marL="342900" lvl="0" indent="-342900" algn="just">
                        <a:spcAft>
                          <a:spcPts val="0"/>
                        </a:spcAft>
                        <a:buFont typeface="Symbol" pitchFamily="2" charset="2"/>
                        <a:buChar char=""/>
                        <a:tabLst>
                          <a:tab pos="228600" algn="l"/>
                        </a:tabLst>
                      </a:pPr>
                      <a:r>
                        <a:rPr lang="it-IT" sz="1200" b="0" dirty="0">
                          <a:solidFill>
                            <a:schemeClr val="tx1"/>
                          </a:solidFill>
                          <a:effectLst/>
                        </a:rPr>
                        <a:t>Stabilisce e garantisce un efficiente canale di collaborazione e comunicazione con il Project Manager (PM).</a:t>
                      </a:r>
                    </a:p>
                    <a:p>
                      <a:pPr marL="342900" lvl="0" indent="-342900" algn="just">
                        <a:spcAft>
                          <a:spcPts val="0"/>
                        </a:spcAft>
                        <a:buFont typeface="Symbol" pitchFamily="2" charset="2"/>
                        <a:buChar char=""/>
                        <a:tabLst>
                          <a:tab pos="228600" algn="l"/>
                        </a:tabLst>
                      </a:pPr>
                      <a:r>
                        <a:rPr lang="it-IT" sz="1200" b="0" dirty="0">
                          <a:solidFill>
                            <a:schemeClr val="tx1"/>
                          </a:solidFill>
                          <a:effectLst/>
                        </a:rPr>
                        <a:t>Coordina il Business </a:t>
                      </a:r>
                      <a:r>
                        <a:rPr lang="it-IT" sz="1200" b="0" dirty="0" err="1">
                          <a:solidFill>
                            <a:schemeClr val="tx1"/>
                          </a:solidFill>
                          <a:effectLst/>
                        </a:rPr>
                        <a:t>Implementation</a:t>
                      </a:r>
                      <a:r>
                        <a:rPr lang="it-IT" sz="1200" b="0" dirty="0">
                          <a:solidFill>
                            <a:schemeClr val="tx1"/>
                          </a:solidFill>
                          <a:effectLst/>
                        </a:rPr>
                        <a:t> Group (BIG) e funge da collegamento tra i rappresentanti degli utenti (UR) e l'organizzazione del fornitore.</a:t>
                      </a:r>
                    </a:p>
                    <a:p>
                      <a:pPr marL="342900" lvl="0" indent="-342900" algn="just">
                        <a:spcAft>
                          <a:spcPts val="0"/>
                        </a:spcAft>
                        <a:buFont typeface="Symbol" pitchFamily="2" charset="2"/>
                        <a:buChar char=""/>
                        <a:tabLst>
                          <a:tab pos="228600" algn="l"/>
                        </a:tabLst>
                      </a:pPr>
                      <a:r>
                        <a:rPr lang="it-IT" sz="1200" b="0" dirty="0">
                          <a:solidFill>
                            <a:schemeClr val="tx1"/>
                          </a:solidFill>
                          <a:effectLst/>
                        </a:rPr>
                        <a:t>È responsabile della richiesta di avvio del progetto, del caso aziendale e del piano di attuazione aziendale.</a:t>
                      </a:r>
                    </a:p>
                    <a:p>
                      <a:pPr marL="342900" lvl="0" indent="-342900" algn="just">
                        <a:spcAft>
                          <a:spcPts val="0"/>
                        </a:spcAft>
                        <a:buFont typeface="Symbol" pitchFamily="2" charset="2"/>
                        <a:buChar char=""/>
                        <a:tabLst>
                          <a:tab pos="228600" algn="l"/>
                        </a:tabLst>
                      </a:pPr>
                      <a:r>
                        <a:rPr lang="it-IT" sz="1200" b="0" dirty="0">
                          <a:solidFill>
                            <a:schemeClr val="tx1"/>
                          </a:solidFill>
                          <a:effectLst/>
                        </a:rPr>
                        <a:t>Garantisce che i prodotti consegnati dal progetto soddisfino le esigenze dell'utente</a:t>
                      </a:r>
                    </a:p>
                    <a:p>
                      <a:pPr marL="342900" lvl="0" indent="-342900" algn="just">
                        <a:spcAft>
                          <a:spcPts val="0"/>
                        </a:spcAft>
                        <a:buFont typeface="Symbol" pitchFamily="2" charset="2"/>
                        <a:buChar char=""/>
                        <a:tabLst>
                          <a:tab pos="228600" algn="l"/>
                        </a:tabLst>
                      </a:pPr>
                      <a:r>
                        <a:rPr lang="it-IT" sz="1200" b="0" dirty="0">
                          <a:solidFill>
                            <a:schemeClr val="tx1"/>
                          </a:solidFill>
                          <a:effectLst/>
                        </a:rPr>
                        <a:t>Gestisce le attività dal lato delle attività del progetto e assicura che le risorse aziendali richieste siano rese disponibili.</a:t>
                      </a:r>
                    </a:p>
                    <a:p>
                      <a:pPr marL="342900" lvl="0" indent="-342900" algn="just">
                        <a:spcAft>
                          <a:spcPts val="0"/>
                        </a:spcAft>
                        <a:buFont typeface="Symbol" pitchFamily="2" charset="2"/>
                        <a:buChar char=""/>
                        <a:tabLst>
                          <a:tab pos="228600" algn="l"/>
                        </a:tabLst>
                      </a:pPr>
                      <a:r>
                        <a:rPr lang="it-IT" sz="1200" b="0" dirty="0">
                          <a:solidFill>
                            <a:schemeClr val="tx1"/>
                          </a:solidFill>
                          <a:effectLst/>
                        </a:rPr>
                        <a:t>Crea la migliore traccia per il cambiamento aziendale o le azioni di reingegnerizzazione, quando necessario.</a:t>
                      </a:r>
                    </a:p>
                    <a:p>
                      <a:pPr marL="342900" lvl="0" indent="-342900" algn="just">
                        <a:spcAft>
                          <a:spcPts val="0"/>
                        </a:spcAft>
                        <a:buFont typeface="Symbol" pitchFamily="2" charset="2"/>
                        <a:buChar char=""/>
                        <a:tabLst>
                          <a:tab pos="228600" algn="l"/>
                        </a:tabLst>
                      </a:pPr>
                      <a:r>
                        <a:rPr lang="it-IT" sz="1200" b="0" dirty="0">
                          <a:solidFill>
                            <a:schemeClr val="tx1"/>
                          </a:solidFill>
                          <a:effectLst/>
                        </a:rPr>
                        <a:t>Assicura che l'organizzazione aziendale sia pronta ad accogliere i risultati del progetto quando resi disponibili dall'organizzazione del fornitore.</a:t>
                      </a:r>
                    </a:p>
                    <a:p>
                      <a:pPr marL="342900" lvl="0" indent="-342900" algn="just">
                        <a:spcAft>
                          <a:spcPts val="0"/>
                        </a:spcAft>
                        <a:buFont typeface="Symbol" pitchFamily="2" charset="2"/>
                        <a:buChar char=""/>
                        <a:tabLst>
                          <a:tab pos="228600" algn="l"/>
                        </a:tabLst>
                      </a:pPr>
                      <a:r>
                        <a:rPr lang="it-IT" sz="1200" b="0" dirty="0">
                          <a:solidFill>
                            <a:schemeClr val="tx1"/>
                          </a:solidFill>
                          <a:effectLst/>
                        </a:rPr>
                        <a:t>Guida l'implementazione dei cambiamenti aziendali all'interno dell'organizzazione degli utenti.</a:t>
                      </a:r>
                    </a:p>
                    <a:p>
                      <a:pPr marL="342900" lvl="0" indent="-342900" algn="just">
                        <a:spcAft>
                          <a:spcPts val="0"/>
                        </a:spcAft>
                        <a:buFont typeface="Symbol" pitchFamily="2" charset="2"/>
                        <a:buChar char=""/>
                        <a:tabLst>
                          <a:tab pos="228600" algn="l"/>
                        </a:tabLst>
                      </a:pPr>
                      <a:r>
                        <a:rPr lang="it-IT" sz="1200" b="0" dirty="0">
                          <a:solidFill>
                            <a:schemeClr val="tx1"/>
                          </a:solidFill>
                          <a:effectLst/>
                        </a:rPr>
                        <a:t>Coordina il programma e la consegna della formazione dell'utente (e la produzione del materiale di supporto utente necessario).</a:t>
                      </a:r>
                      <a:endParaRPr lang="it-IT" sz="1200" b="0" dirty="0">
                        <a:solidFill>
                          <a:schemeClr val="tx1"/>
                        </a:solidFill>
                        <a:effectLst/>
                        <a:latin typeface="Calibri" panose="020F0502020204030204" pitchFamily="34" charset="0"/>
                        <a:ea typeface="PMingLiU" panose="02020500000000000000" pitchFamily="18" charset="-120"/>
                        <a:cs typeface="Calibri" panose="020F0502020204030204" pitchFamily="34" charset="0"/>
                      </a:endParaRPr>
                    </a:p>
                  </a:txBody>
                  <a:tcPr marL="57102" marR="57102" marT="0" marB="0">
                    <a:noFill/>
                  </a:tcPr>
                </a:tc>
                <a:extLst>
                  <a:ext uri="{0D108BD9-81ED-4DB2-BD59-A6C34878D82A}">
                    <a16:rowId xmlns:a16="http://schemas.microsoft.com/office/drawing/2014/main" xmlns="" val="856633440"/>
                  </a:ext>
                </a:extLst>
              </a:tr>
            </a:tbl>
          </a:graphicData>
        </a:graphic>
      </p:graphicFrame>
    </p:spTree>
    <p:extLst>
      <p:ext uri="{BB962C8B-B14F-4D97-AF65-F5344CB8AC3E}">
        <p14:creationId xmlns:p14="http://schemas.microsoft.com/office/powerpoint/2010/main" val="2339323153"/>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F128ED7-124F-A049-BC36-EC3821B50420}"/>
              </a:ext>
            </a:extLst>
          </p:cNvPr>
          <p:cNvSpPr>
            <a:spLocks noGrp="1"/>
          </p:cNvSpPr>
          <p:nvPr>
            <p:ph type="title"/>
          </p:nvPr>
        </p:nvSpPr>
        <p:spPr>
          <a:xfrm>
            <a:off x="91440" y="-22216"/>
            <a:ext cx="8926830" cy="800219"/>
          </a:xfrm>
        </p:spPr>
        <p:txBody>
          <a:bodyPr/>
          <a:lstStyle/>
          <a:p>
            <a:r>
              <a:rPr lang="it-IT" dirty="0"/>
              <a:t>Descrizione e responsabilità del Project Manager (PM)</a:t>
            </a:r>
          </a:p>
        </p:txBody>
      </p:sp>
      <p:sp>
        <p:nvSpPr>
          <p:cNvPr id="6" name="Segnaposto numero diapositiva 5">
            <a:extLst>
              <a:ext uri="{FF2B5EF4-FFF2-40B4-BE49-F238E27FC236}">
                <a16:creationId xmlns:a16="http://schemas.microsoft.com/office/drawing/2014/main" xmlns="" id="{D50C604B-2B6A-464A-8C8F-7605C2323CC1}"/>
              </a:ext>
            </a:extLst>
          </p:cNvPr>
          <p:cNvSpPr>
            <a:spLocks noGrp="1"/>
          </p:cNvSpPr>
          <p:nvPr>
            <p:ph type="sldNum" sz="quarter" idx="4"/>
          </p:nvPr>
        </p:nvSpPr>
        <p:spPr/>
        <p:txBody>
          <a:bodyPr/>
          <a:lstStyle/>
          <a:p>
            <a:fld id="{02C7C199-0D0D-7840-A88D-785280B31CF7}" type="slidenum">
              <a:rPr lang="it-IT" smtClean="0"/>
              <a:t>65</a:t>
            </a:fld>
            <a:endParaRPr lang="it-IT"/>
          </a:p>
        </p:txBody>
      </p:sp>
      <p:graphicFrame>
        <p:nvGraphicFramePr>
          <p:cNvPr id="3" name="Tabella 2">
            <a:extLst>
              <a:ext uri="{FF2B5EF4-FFF2-40B4-BE49-F238E27FC236}">
                <a16:creationId xmlns:a16="http://schemas.microsoft.com/office/drawing/2014/main" xmlns="" id="{7C162A6B-FF1B-7E4C-AEAA-FE8586E3A5AA}"/>
              </a:ext>
            </a:extLst>
          </p:cNvPr>
          <p:cNvGraphicFramePr>
            <a:graphicFrameLocks noGrp="1"/>
          </p:cNvGraphicFramePr>
          <p:nvPr>
            <p:extLst>
              <p:ext uri="{D42A27DB-BD31-4B8C-83A1-F6EECF244321}">
                <p14:modId xmlns:p14="http://schemas.microsoft.com/office/powerpoint/2010/main" val="3339780108"/>
              </p:ext>
            </p:extLst>
          </p:nvPr>
        </p:nvGraphicFramePr>
        <p:xfrm>
          <a:off x="228600" y="778002"/>
          <a:ext cx="8789670" cy="3839718"/>
        </p:xfrm>
        <a:graphic>
          <a:graphicData uri="http://schemas.openxmlformats.org/drawingml/2006/table">
            <a:tbl>
              <a:tblPr firstRow="1" firstCol="1" bandRow="1">
                <a:tableStyleId>{5C22544A-7EE6-4342-B048-85BDC9FD1C3A}</a:tableStyleId>
              </a:tblPr>
              <a:tblGrid>
                <a:gridCol w="8789670">
                  <a:extLst>
                    <a:ext uri="{9D8B030D-6E8A-4147-A177-3AD203B41FA5}">
                      <a16:colId xmlns:a16="http://schemas.microsoft.com/office/drawing/2014/main" xmlns="" val="3557191126"/>
                    </a:ext>
                  </a:extLst>
                </a:gridCol>
              </a:tblGrid>
              <a:tr h="227188">
                <a:tc>
                  <a:txBody>
                    <a:bodyPr/>
                    <a:lstStyle/>
                    <a:p>
                      <a:pPr algn="l">
                        <a:spcAft>
                          <a:spcPts val="600"/>
                        </a:spcAft>
                      </a:pPr>
                      <a:r>
                        <a:rPr lang="it-IT" sz="1400">
                          <a:solidFill>
                            <a:schemeClr val="tx1"/>
                          </a:solidFill>
                          <a:effectLst/>
                        </a:rPr>
                        <a:t>Descrizione</a:t>
                      </a:r>
                      <a:endParaRPr lang="it-IT" sz="1400">
                        <a:solidFill>
                          <a:schemeClr val="tx1"/>
                        </a:solidFill>
                        <a:effectLst/>
                        <a:latin typeface="Times New Roman" panose="02020603050405020304" pitchFamily="18" charset="0"/>
                        <a:ea typeface="Times New Roman" panose="02020603050405020304" pitchFamily="18" charset="0"/>
                      </a:endParaRPr>
                    </a:p>
                  </a:txBody>
                  <a:tcPr marL="47081" marR="47081" marT="0" marB="0" anchor="ctr">
                    <a:noFill/>
                  </a:tcPr>
                </a:tc>
                <a:extLst>
                  <a:ext uri="{0D108BD9-81ED-4DB2-BD59-A6C34878D82A}">
                    <a16:rowId xmlns:a16="http://schemas.microsoft.com/office/drawing/2014/main" xmlns="" val="801319740"/>
                  </a:ext>
                </a:extLst>
              </a:tr>
              <a:tr h="204707">
                <a:tc>
                  <a:txBody>
                    <a:bodyPr/>
                    <a:lstStyle/>
                    <a:p>
                      <a:pPr marL="685800" indent="-228600" algn="just">
                        <a:spcAft>
                          <a:spcPts val="200"/>
                        </a:spcAft>
                      </a:pPr>
                      <a:r>
                        <a:rPr lang="it-IT" sz="1200" b="0" dirty="0">
                          <a:solidFill>
                            <a:schemeClr val="tx1"/>
                          </a:solidFill>
                          <a:effectLst/>
                        </a:rPr>
                        <a:t>Gestisce il progetto su base giornaliera ed è responsabile della consegna qualitativa del prodotto nei limiti imposti.</a:t>
                      </a:r>
                      <a:endParaRPr lang="it-IT" sz="1200" b="0" dirty="0">
                        <a:solidFill>
                          <a:schemeClr val="tx1"/>
                        </a:solidFill>
                        <a:effectLst/>
                        <a:latin typeface="Calibri" panose="020F0502020204030204" pitchFamily="34" charset="0"/>
                        <a:ea typeface="PMingLiU" panose="02020500000000000000" pitchFamily="18" charset="-120"/>
                        <a:cs typeface="Calibri" panose="020F0502020204030204" pitchFamily="34" charset="0"/>
                      </a:endParaRPr>
                    </a:p>
                  </a:txBody>
                  <a:tcPr marL="47081" marR="47081" marT="0" marB="0">
                    <a:noFill/>
                  </a:tcPr>
                </a:tc>
                <a:extLst>
                  <a:ext uri="{0D108BD9-81ED-4DB2-BD59-A6C34878D82A}">
                    <a16:rowId xmlns:a16="http://schemas.microsoft.com/office/drawing/2014/main" xmlns="" val="110640045"/>
                  </a:ext>
                </a:extLst>
              </a:tr>
              <a:tr h="227188">
                <a:tc>
                  <a:txBody>
                    <a:bodyPr/>
                    <a:lstStyle/>
                    <a:p>
                      <a:pPr algn="l">
                        <a:spcAft>
                          <a:spcPts val="600"/>
                        </a:spcAft>
                      </a:pPr>
                      <a:r>
                        <a:rPr lang="it-IT" sz="1400">
                          <a:solidFill>
                            <a:schemeClr val="tx1"/>
                          </a:solidFill>
                          <a:effectLst/>
                        </a:rPr>
                        <a:t>Responsibilità</a:t>
                      </a:r>
                      <a:endParaRPr lang="it-IT" sz="1400">
                        <a:solidFill>
                          <a:schemeClr val="tx1"/>
                        </a:solidFill>
                        <a:effectLst/>
                        <a:latin typeface="Times New Roman" panose="02020603050405020304" pitchFamily="18" charset="0"/>
                        <a:ea typeface="Times New Roman" panose="02020603050405020304" pitchFamily="18" charset="0"/>
                      </a:endParaRPr>
                    </a:p>
                  </a:txBody>
                  <a:tcPr marL="47081" marR="47081" marT="0" marB="0">
                    <a:noFill/>
                  </a:tcPr>
                </a:tc>
                <a:extLst>
                  <a:ext uri="{0D108BD9-81ED-4DB2-BD59-A6C34878D82A}">
                    <a16:rowId xmlns:a16="http://schemas.microsoft.com/office/drawing/2014/main" xmlns="" val="3964601231"/>
                  </a:ext>
                </a:extLst>
              </a:tr>
              <a:tr h="3180635">
                <a:tc>
                  <a:txBody>
                    <a:bodyPr/>
                    <a:lstStyle/>
                    <a:p>
                      <a:pPr marL="342900" lvl="0" indent="-342900" algn="just">
                        <a:spcAft>
                          <a:spcPts val="0"/>
                        </a:spcAft>
                        <a:buFont typeface="Symbol" pitchFamily="2" charset="2"/>
                        <a:buChar char=""/>
                        <a:tabLst>
                          <a:tab pos="228600" algn="l"/>
                        </a:tabLst>
                      </a:pPr>
                      <a:r>
                        <a:rPr lang="it-IT" sz="1200" b="0" dirty="0">
                          <a:solidFill>
                            <a:schemeClr val="tx1"/>
                          </a:solidFill>
                          <a:effectLst/>
                        </a:rPr>
                        <a:t>Propone ed esegue i piani di progetto approvati dal Project </a:t>
                      </a:r>
                      <a:r>
                        <a:rPr lang="it-IT" sz="1200" b="0" dirty="0" err="1">
                          <a:solidFill>
                            <a:schemeClr val="tx1"/>
                          </a:solidFill>
                          <a:effectLst/>
                        </a:rPr>
                        <a:t>Steering</a:t>
                      </a:r>
                      <a:r>
                        <a:rPr lang="it-IT" sz="1200" b="0" dirty="0">
                          <a:solidFill>
                            <a:schemeClr val="tx1"/>
                          </a:solidFill>
                          <a:effectLst/>
                        </a:rPr>
                        <a:t> </a:t>
                      </a:r>
                      <a:r>
                        <a:rPr lang="it-IT" sz="1200" b="0" dirty="0" err="1">
                          <a:solidFill>
                            <a:schemeClr val="tx1"/>
                          </a:solidFill>
                          <a:effectLst/>
                        </a:rPr>
                        <a:t>Committee</a:t>
                      </a:r>
                      <a:r>
                        <a:rPr lang="it-IT" sz="1200" b="0" dirty="0">
                          <a:solidFill>
                            <a:schemeClr val="tx1"/>
                          </a:solidFill>
                          <a:effectLst/>
                        </a:rPr>
                        <a:t> (PSC).</a:t>
                      </a:r>
                    </a:p>
                    <a:p>
                      <a:pPr marL="342900" lvl="0" indent="-342900" algn="just">
                        <a:spcAft>
                          <a:spcPts val="0"/>
                        </a:spcAft>
                        <a:buFont typeface="Symbol" pitchFamily="2" charset="2"/>
                        <a:buChar char=""/>
                        <a:tabLst>
                          <a:tab pos="228600" algn="l"/>
                        </a:tabLst>
                      </a:pPr>
                      <a:r>
                        <a:rPr lang="it-IT" sz="1200" b="0" dirty="0">
                          <a:solidFill>
                            <a:schemeClr val="tx1"/>
                          </a:solidFill>
                          <a:effectLst/>
                        </a:rPr>
                        <a:t>Gestisce e coordina quotidianamente le attività del Project Core Team (PCT), sfruttando in modo ottimale le risorse allocate.</a:t>
                      </a:r>
                    </a:p>
                    <a:p>
                      <a:pPr marL="342900" lvl="0" indent="-342900" algn="just">
                        <a:spcAft>
                          <a:spcPts val="0"/>
                        </a:spcAft>
                        <a:buFont typeface="Symbol" pitchFamily="2" charset="2"/>
                        <a:buChar char=""/>
                        <a:tabLst>
                          <a:tab pos="228600" algn="l"/>
                        </a:tabLst>
                      </a:pPr>
                      <a:r>
                        <a:rPr lang="it-IT" sz="1200" b="0" dirty="0">
                          <a:solidFill>
                            <a:schemeClr val="tx1"/>
                          </a:solidFill>
                          <a:effectLst/>
                        </a:rPr>
                        <a:t>Garantisce che l'ambito del progetto sia realizzato entro i limiti di qualità, tempo e costi, adottando misure preventive o correttive ove necessario.</a:t>
                      </a:r>
                    </a:p>
                    <a:p>
                      <a:pPr marL="342900" lvl="0" indent="-342900" algn="just">
                        <a:spcAft>
                          <a:spcPts val="0"/>
                        </a:spcAft>
                        <a:buFont typeface="Symbol" pitchFamily="2" charset="2"/>
                        <a:buChar char=""/>
                        <a:tabLst>
                          <a:tab pos="228600" algn="l"/>
                        </a:tabLst>
                      </a:pPr>
                      <a:r>
                        <a:rPr lang="it-IT" sz="1200" b="0" dirty="0">
                          <a:solidFill>
                            <a:schemeClr val="tx1"/>
                          </a:solidFill>
                          <a:effectLst/>
                        </a:rPr>
                        <a:t>Gestisce le aspettative degli stakeholder.</a:t>
                      </a:r>
                    </a:p>
                    <a:p>
                      <a:pPr marL="342900" lvl="0" indent="-342900" algn="just">
                        <a:spcAft>
                          <a:spcPts val="0"/>
                        </a:spcAft>
                        <a:buFont typeface="Symbol" pitchFamily="2" charset="2"/>
                        <a:buChar char=""/>
                        <a:tabLst>
                          <a:tab pos="228600" algn="l"/>
                        </a:tabLst>
                      </a:pPr>
                      <a:r>
                        <a:rPr lang="it-IT" sz="1200" b="0" dirty="0">
                          <a:solidFill>
                            <a:schemeClr val="tx1"/>
                          </a:solidFill>
                          <a:effectLst/>
                        </a:rPr>
                        <a:t>È responsabile della creazione di tutti i manufatti di gestione (tranne la richiesta di avvio del progetto, il caso aziendale e il piano di attuazione aziendale) e li propone per l'approvazione al proprietario del progetto (PO) o al comitato direttivo del progetto (PSC).</a:t>
                      </a:r>
                    </a:p>
                    <a:p>
                      <a:pPr marL="342900" lvl="0" indent="-342900" algn="just">
                        <a:spcAft>
                          <a:spcPts val="0"/>
                        </a:spcAft>
                        <a:buFont typeface="Symbol" pitchFamily="2" charset="2"/>
                        <a:buChar char=""/>
                        <a:tabLst>
                          <a:tab pos="228600" algn="l"/>
                        </a:tabLst>
                      </a:pPr>
                      <a:r>
                        <a:rPr lang="it-IT" sz="1200" b="0" dirty="0">
                          <a:solidFill>
                            <a:schemeClr val="tx1"/>
                          </a:solidFill>
                          <a:effectLst/>
                        </a:rPr>
                        <a:t>Garantisce un'evoluzione controllata dei prodotti sotto il controllo della versione, implementando il piano di gestione delle modifiche del progetto.</a:t>
                      </a:r>
                    </a:p>
                    <a:p>
                      <a:pPr marL="342900" lvl="0" indent="-342900" algn="just">
                        <a:spcAft>
                          <a:spcPts val="0"/>
                        </a:spcAft>
                        <a:buFont typeface="Symbol" pitchFamily="2" charset="2"/>
                        <a:buChar char=""/>
                        <a:tabLst>
                          <a:tab pos="228600" algn="l"/>
                        </a:tabLst>
                      </a:pPr>
                      <a:r>
                        <a:rPr lang="it-IT" sz="1200" b="0" dirty="0">
                          <a:solidFill>
                            <a:schemeClr val="tx1"/>
                          </a:solidFill>
                          <a:effectLst/>
                        </a:rPr>
                        <a:t>Confronta i risultati e le spese del progetto con quanto pianificato e riporta i progressi del progetto di conseguenza al Project </a:t>
                      </a:r>
                      <a:r>
                        <a:rPr lang="it-IT" sz="1200" b="0" dirty="0" err="1">
                          <a:solidFill>
                            <a:schemeClr val="tx1"/>
                          </a:solidFill>
                          <a:effectLst/>
                        </a:rPr>
                        <a:t>Steering</a:t>
                      </a:r>
                      <a:r>
                        <a:rPr lang="it-IT" sz="1200" b="0" dirty="0">
                          <a:solidFill>
                            <a:schemeClr val="tx1"/>
                          </a:solidFill>
                          <a:effectLst/>
                        </a:rPr>
                        <a:t> </a:t>
                      </a:r>
                      <a:r>
                        <a:rPr lang="it-IT" sz="1200" b="0" dirty="0" err="1">
                          <a:solidFill>
                            <a:schemeClr val="tx1"/>
                          </a:solidFill>
                          <a:effectLst/>
                        </a:rPr>
                        <a:t>Committee</a:t>
                      </a:r>
                      <a:r>
                        <a:rPr lang="it-IT" sz="1200" b="0" dirty="0">
                          <a:solidFill>
                            <a:schemeClr val="tx1"/>
                          </a:solidFill>
                          <a:effectLst/>
                        </a:rPr>
                        <a:t> (PSC).</a:t>
                      </a:r>
                    </a:p>
                    <a:p>
                      <a:pPr marL="342900" lvl="0" indent="-342900" algn="just">
                        <a:spcAft>
                          <a:spcPts val="0"/>
                        </a:spcAft>
                        <a:buFont typeface="Symbol" pitchFamily="2" charset="2"/>
                        <a:buChar char=""/>
                        <a:tabLst>
                          <a:tab pos="228600" algn="l"/>
                        </a:tabLst>
                      </a:pPr>
                      <a:r>
                        <a:rPr lang="it-IT" sz="1200" b="0" dirty="0">
                          <a:solidFill>
                            <a:schemeClr val="tx1"/>
                          </a:solidFill>
                          <a:effectLst/>
                        </a:rPr>
                        <a:t>Esegue la gestione dei rischi per i rischi relativi al progetto.</a:t>
                      </a:r>
                    </a:p>
                    <a:p>
                      <a:pPr marL="342900" lvl="0" indent="-342900" algn="just">
                        <a:spcAft>
                          <a:spcPts val="0"/>
                        </a:spcAft>
                        <a:buFont typeface="Symbol" pitchFamily="2" charset="2"/>
                        <a:buChar char=""/>
                        <a:tabLst>
                          <a:tab pos="228600" algn="l"/>
                        </a:tabLst>
                      </a:pPr>
                      <a:r>
                        <a:rPr lang="it-IT" sz="1200" b="0" dirty="0">
                          <a:solidFill>
                            <a:schemeClr val="tx1"/>
                          </a:solidFill>
                          <a:effectLst/>
                        </a:rPr>
                        <a:t>Inoltra le questioni irrisolvibili del progetto al Project </a:t>
                      </a:r>
                      <a:r>
                        <a:rPr lang="it-IT" sz="1200" b="0" dirty="0" err="1">
                          <a:solidFill>
                            <a:schemeClr val="tx1"/>
                          </a:solidFill>
                          <a:effectLst/>
                        </a:rPr>
                        <a:t>Steering</a:t>
                      </a:r>
                      <a:r>
                        <a:rPr lang="it-IT" sz="1200" b="0" dirty="0">
                          <a:solidFill>
                            <a:schemeClr val="tx1"/>
                          </a:solidFill>
                          <a:effectLst/>
                        </a:rPr>
                        <a:t> </a:t>
                      </a:r>
                      <a:r>
                        <a:rPr lang="it-IT" sz="1200" b="0" dirty="0" err="1">
                          <a:solidFill>
                            <a:schemeClr val="tx1"/>
                          </a:solidFill>
                          <a:effectLst/>
                        </a:rPr>
                        <a:t>Committee</a:t>
                      </a:r>
                      <a:r>
                        <a:rPr lang="it-IT" sz="1200" b="0" dirty="0">
                          <a:solidFill>
                            <a:schemeClr val="tx1"/>
                          </a:solidFill>
                          <a:effectLst/>
                        </a:rPr>
                        <a:t> (PSC)</a:t>
                      </a:r>
                    </a:p>
                    <a:p>
                      <a:pPr marL="342900" lvl="0" indent="-342900" algn="just">
                        <a:spcAft>
                          <a:spcPts val="0"/>
                        </a:spcAft>
                        <a:buFont typeface="Symbol" pitchFamily="2" charset="2"/>
                        <a:buChar char=""/>
                        <a:tabLst>
                          <a:tab pos="228600" algn="l"/>
                        </a:tabLst>
                      </a:pPr>
                      <a:r>
                        <a:rPr lang="it-IT" sz="1200" b="0" dirty="0">
                          <a:solidFill>
                            <a:schemeClr val="tx1"/>
                          </a:solidFill>
                          <a:effectLst/>
                        </a:rPr>
                        <a:t>Collabora tra i livelli di regia e di esecuzione del progetto.</a:t>
                      </a:r>
                      <a:endParaRPr lang="it-IT" sz="1200" b="0" dirty="0">
                        <a:solidFill>
                          <a:schemeClr val="tx1"/>
                        </a:solidFill>
                        <a:effectLst/>
                        <a:latin typeface="Calibri" panose="020F0502020204030204" pitchFamily="34" charset="0"/>
                        <a:ea typeface="PMingLiU" panose="02020500000000000000" pitchFamily="18" charset="-120"/>
                        <a:cs typeface="Calibri" panose="020F0502020204030204" pitchFamily="34" charset="0"/>
                      </a:endParaRPr>
                    </a:p>
                  </a:txBody>
                  <a:tcPr marL="47081" marR="47081" marT="0" marB="0">
                    <a:noFill/>
                  </a:tcPr>
                </a:tc>
                <a:extLst>
                  <a:ext uri="{0D108BD9-81ED-4DB2-BD59-A6C34878D82A}">
                    <a16:rowId xmlns:a16="http://schemas.microsoft.com/office/drawing/2014/main" xmlns="" val="1160317154"/>
                  </a:ext>
                </a:extLst>
              </a:tr>
            </a:tbl>
          </a:graphicData>
        </a:graphic>
      </p:graphicFrame>
    </p:spTree>
    <p:extLst>
      <p:ext uri="{BB962C8B-B14F-4D97-AF65-F5344CB8AC3E}">
        <p14:creationId xmlns:p14="http://schemas.microsoft.com/office/powerpoint/2010/main" val="1855760146"/>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F128ED7-124F-A049-BC36-EC3821B50420}"/>
              </a:ext>
            </a:extLst>
          </p:cNvPr>
          <p:cNvSpPr>
            <a:spLocks noGrp="1"/>
          </p:cNvSpPr>
          <p:nvPr>
            <p:ph type="title"/>
          </p:nvPr>
        </p:nvSpPr>
        <p:spPr>
          <a:xfrm>
            <a:off x="169516" y="0"/>
            <a:ext cx="8517284" cy="738664"/>
          </a:xfrm>
        </p:spPr>
        <p:txBody>
          <a:bodyPr/>
          <a:lstStyle/>
          <a:p>
            <a:r>
              <a:rPr lang="it-IT" sz="2400" dirty="0"/>
              <a:t>Descrizione e responsabilità di </a:t>
            </a:r>
            <a:r>
              <a:rPr lang="it-IT" altLang="it-IT" sz="2400" b="0" i="1" u="sng" dirty="0">
                <a:solidFill>
                  <a:schemeClr val="bg1"/>
                </a:solidFill>
                <a:latin typeface="Calibri" panose="020F0502020204030204" pitchFamily="34" charset="0"/>
              </a:rPr>
              <a:t>Gruppo di implementazione aziendale Business </a:t>
            </a:r>
            <a:r>
              <a:rPr lang="it-IT" altLang="it-IT" sz="2400" b="0" i="1" u="sng" dirty="0" err="1">
                <a:solidFill>
                  <a:schemeClr val="bg1"/>
                </a:solidFill>
                <a:latin typeface="Calibri" panose="020F0502020204030204" pitchFamily="34" charset="0"/>
              </a:rPr>
              <a:t>Implementation</a:t>
            </a:r>
            <a:r>
              <a:rPr lang="it-IT" altLang="it-IT" sz="2400" b="0" i="1" u="sng" dirty="0">
                <a:solidFill>
                  <a:schemeClr val="bg1"/>
                </a:solidFill>
                <a:latin typeface="Calibri" panose="020F0502020204030204" pitchFamily="34" charset="0"/>
              </a:rPr>
              <a:t> Group (BIG)</a:t>
            </a:r>
            <a:endParaRPr lang="it-IT" sz="2400" dirty="0">
              <a:solidFill>
                <a:schemeClr val="bg1"/>
              </a:solidFill>
            </a:endParaRPr>
          </a:p>
        </p:txBody>
      </p:sp>
      <p:sp>
        <p:nvSpPr>
          <p:cNvPr id="6" name="Segnaposto numero diapositiva 5">
            <a:extLst>
              <a:ext uri="{FF2B5EF4-FFF2-40B4-BE49-F238E27FC236}">
                <a16:creationId xmlns:a16="http://schemas.microsoft.com/office/drawing/2014/main" xmlns="" id="{D50C604B-2B6A-464A-8C8F-7605C2323CC1}"/>
              </a:ext>
            </a:extLst>
          </p:cNvPr>
          <p:cNvSpPr>
            <a:spLocks noGrp="1"/>
          </p:cNvSpPr>
          <p:nvPr>
            <p:ph type="sldNum" sz="quarter" idx="4"/>
          </p:nvPr>
        </p:nvSpPr>
        <p:spPr/>
        <p:txBody>
          <a:bodyPr/>
          <a:lstStyle/>
          <a:p>
            <a:fld id="{02C7C199-0D0D-7840-A88D-785280B31CF7}" type="slidenum">
              <a:rPr lang="it-IT" smtClean="0"/>
              <a:t>66</a:t>
            </a:fld>
            <a:endParaRPr lang="it-IT"/>
          </a:p>
        </p:txBody>
      </p:sp>
      <p:graphicFrame>
        <p:nvGraphicFramePr>
          <p:cNvPr id="3" name="Tabella 2">
            <a:extLst>
              <a:ext uri="{FF2B5EF4-FFF2-40B4-BE49-F238E27FC236}">
                <a16:creationId xmlns:a16="http://schemas.microsoft.com/office/drawing/2014/main" xmlns="" id="{B7A6D07A-27BA-714F-940C-7343304EA0F4}"/>
              </a:ext>
            </a:extLst>
          </p:cNvPr>
          <p:cNvGraphicFramePr>
            <a:graphicFrameLocks noGrp="1"/>
          </p:cNvGraphicFramePr>
          <p:nvPr>
            <p:extLst>
              <p:ext uri="{D42A27DB-BD31-4B8C-83A1-F6EECF244321}">
                <p14:modId xmlns:p14="http://schemas.microsoft.com/office/powerpoint/2010/main" val="136431066"/>
              </p:ext>
            </p:extLst>
          </p:nvPr>
        </p:nvGraphicFramePr>
        <p:xfrm>
          <a:off x="169516" y="899932"/>
          <a:ext cx="8883044" cy="3936206"/>
        </p:xfrm>
        <a:graphic>
          <a:graphicData uri="http://schemas.openxmlformats.org/drawingml/2006/table">
            <a:tbl>
              <a:tblPr firstRow="1" firstCol="1" bandRow="1">
                <a:tableStyleId>{5C22544A-7EE6-4342-B048-85BDC9FD1C3A}</a:tableStyleId>
              </a:tblPr>
              <a:tblGrid>
                <a:gridCol w="8883044">
                  <a:extLst>
                    <a:ext uri="{9D8B030D-6E8A-4147-A177-3AD203B41FA5}">
                      <a16:colId xmlns:a16="http://schemas.microsoft.com/office/drawing/2014/main" xmlns="" val="278829509"/>
                    </a:ext>
                  </a:extLst>
                </a:gridCol>
              </a:tblGrid>
              <a:tr h="266420">
                <a:tc>
                  <a:txBody>
                    <a:bodyPr/>
                    <a:lstStyle/>
                    <a:p>
                      <a:pPr algn="l">
                        <a:spcAft>
                          <a:spcPts val="600"/>
                        </a:spcAft>
                      </a:pPr>
                      <a:r>
                        <a:rPr lang="it-IT" sz="1400">
                          <a:solidFill>
                            <a:schemeClr val="tx1"/>
                          </a:solidFill>
                          <a:effectLst/>
                        </a:rPr>
                        <a:t>Descrizione</a:t>
                      </a:r>
                      <a:endParaRPr lang="it-IT" sz="1400">
                        <a:solidFill>
                          <a:schemeClr val="tx1"/>
                        </a:solidFill>
                        <a:effectLst/>
                        <a:latin typeface="Times New Roman" panose="02020603050405020304" pitchFamily="18" charset="0"/>
                        <a:ea typeface="Times New Roman" panose="02020603050405020304" pitchFamily="18" charset="0"/>
                      </a:endParaRPr>
                    </a:p>
                  </a:txBody>
                  <a:tcPr marL="57102" marR="57102" marT="0" marB="0" anchor="ctr">
                    <a:noFill/>
                  </a:tcPr>
                </a:tc>
                <a:extLst>
                  <a:ext uri="{0D108BD9-81ED-4DB2-BD59-A6C34878D82A}">
                    <a16:rowId xmlns:a16="http://schemas.microsoft.com/office/drawing/2014/main" xmlns="" val="1993325205"/>
                  </a:ext>
                </a:extLst>
              </a:tr>
              <a:tr h="785392">
                <a:tc>
                  <a:txBody>
                    <a:bodyPr/>
                    <a:lstStyle/>
                    <a:p>
                      <a:pPr marL="498475" indent="-41275" algn="just">
                        <a:spcAft>
                          <a:spcPts val="200"/>
                        </a:spcAft>
                        <a:tabLst/>
                      </a:pPr>
                      <a:r>
                        <a:rPr lang="it-IT" sz="1400" b="0" dirty="0">
                          <a:solidFill>
                            <a:schemeClr val="tx1"/>
                          </a:solidFill>
                          <a:effectLst/>
                        </a:rPr>
                        <a:t>È composto da rappresentanti delle aziende e dei gruppi di utenti. Il Business </a:t>
                      </a:r>
                      <a:r>
                        <a:rPr lang="it-IT" sz="1400" b="0" dirty="0" err="1">
                          <a:solidFill>
                            <a:schemeClr val="tx1"/>
                          </a:solidFill>
                          <a:effectLst/>
                        </a:rPr>
                        <a:t>Implementation</a:t>
                      </a:r>
                      <a:r>
                        <a:rPr lang="it-IT" sz="1400" b="0" dirty="0">
                          <a:solidFill>
                            <a:schemeClr val="tx1"/>
                          </a:solidFill>
                          <a:effectLst/>
                        </a:rPr>
                        <a:t> Group (BIG) è responsabile dell'implementazione dei cambiamenti aziendali che devono essere in atto affinché l'organizzazione sia in grado di integrare efficacemente i risultati del progetto nel lavoro quotidiano.</a:t>
                      </a:r>
                      <a:endParaRPr lang="it-IT" sz="1400" b="0" dirty="0">
                        <a:solidFill>
                          <a:schemeClr val="tx1"/>
                        </a:solidFill>
                        <a:effectLst/>
                        <a:latin typeface="Calibri" panose="020F0502020204030204" pitchFamily="34" charset="0"/>
                        <a:ea typeface="PMingLiU" panose="02020500000000000000" pitchFamily="18" charset="-120"/>
                        <a:cs typeface="Calibri" panose="020F0502020204030204" pitchFamily="34" charset="0"/>
                      </a:endParaRPr>
                    </a:p>
                  </a:txBody>
                  <a:tcPr marL="57102" marR="57102" marT="0" marB="0">
                    <a:noFill/>
                  </a:tcPr>
                </a:tc>
                <a:extLst>
                  <a:ext uri="{0D108BD9-81ED-4DB2-BD59-A6C34878D82A}">
                    <a16:rowId xmlns:a16="http://schemas.microsoft.com/office/drawing/2014/main" xmlns="" val="453949386"/>
                  </a:ext>
                </a:extLst>
              </a:tr>
              <a:tr h="266420">
                <a:tc>
                  <a:txBody>
                    <a:bodyPr/>
                    <a:lstStyle/>
                    <a:p>
                      <a:pPr algn="l">
                        <a:spcAft>
                          <a:spcPts val="600"/>
                        </a:spcAft>
                      </a:pPr>
                      <a:r>
                        <a:rPr lang="it-IT" sz="1400">
                          <a:solidFill>
                            <a:schemeClr val="tx1"/>
                          </a:solidFill>
                          <a:effectLst/>
                        </a:rPr>
                        <a:t>Responsibilità</a:t>
                      </a:r>
                      <a:endParaRPr lang="it-IT" sz="1400">
                        <a:solidFill>
                          <a:schemeClr val="tx1"/>
                        </a:solidFill>
                        <a:effectLst/>
                        <a:latin typeface="Times New Roman" panose="02020603050405020304" pitchFamily="18" charset="0"/>
                        <a:ea typeface="Times New Roman" panose="02020603050405020304" pitchFamily="18" charset="0"/>
                      </a:endParaRPr>
                    </a:p>
                  </a:txBody>
                  <a:tcPr marL="57102" marR="57102" marT="0" marB="0">
                    <a:noFill/>
                  </a:tcPr>
                </a:tc>
                <a:extLst>
                  <a:ext uri="{0D108BD9-81ED-4DB2-BD59-A6C34878D82A}">
                    <a16:rowId xmlns:a16="http://schemas.microsoft.com/office/drawing/2014/main" xmlns="" val="445084046"/>
                  </a:ext>
                </a:extLst>
              </a:tr>
              <a:tr h="2617974">
                <a:tc>
                  <a:txBody>
                    <a:bodyPr/>
                    <a:lstStyle/>
                    <a:p>
                      <a:pPr marL="342900" lvl="0" indent="-342900" algn="just">
                        <a:spcAft>
                          <a:spcPts val="0"/>
                        </a:spcAft>
                        <a:buFont typeface="Symbol" pitchFamily="2" charset="2"/>
                        <a:buChar char=""/>
                        <a:tabLst>
                          <a:tab pos="228600" algn="l"/>
                        </a:tabLst>
                      </a:pPr>
                      <a:r>
                        <a:rPr lang="it-IT" sz="1400" b="0" dirty="0">
                          <a:solidFill>
                            <a:schemeClr val="tx1"/>
                          </a:solidFill>
                          <a:effectLst/>
                        </a:rPr>
                        <a:t>Sotto il coordinamento del Business Manager (BM), il Business </a:t>
                      </a:r>
                      <a:r>
                        <a:rPr lang="it-IT" sz="1400" b="0" dirty="0" err="1">
                          <a:solidFill>
                            <a:schemeClr val="tx1"/>
                          </a:solidFill>
                          <a:effectLst/>
                        </a:rPr>
                        <a:t>Implementation</a:t>
                      </a:r>
                      <a:r>
                        <a:rPr lang="it-IT" sz="1400" b="0" dirty="0">
                          <a:solidFill>
                            <a:schemeClr val="tx1"/>
                          </a:solidFill>
                          <a:effectLst/>
                        </a:rPr>
                        <a:t> Group (BIG) pianifica e implementa le attività necessarie per ottenere i cambiamenti aziendali desiderati come descritto nel Business Case e nel Business </a:t>
                      </a:r>
                      <a:r>
                        <a:rPr lang="it-IT" sz="1400" b="0" dirty="0" err="1">
                          <a:solidFill>
                            <a:schemeClr val="tx1"/>
                          </a:solidFill>
                          <a:effectLst/>
                        </a:rPr>
                        <a:t>Implementation</a:t>
                      </a:r>
                      <a:r>
                        <a:rPr lang="it-IT" sz="1400" b="0" dirty="0">
                          <a:solidFill>
                            <a:schemeClr val="tx1"/>
                          </a:solidFill>
                          <a:effectLst/>
                        </a:rPr>
                        <a:t> Plan.</a:t>
                      </a:r>
                    </a:p>
                    <a:p>
                      <a:pPr marL="342900" lvl="0" indent="-342900" algn="just">
                        <a:spcAft>
                          <a:spcPts val="0"/>
                        </a:spcAft>
                        <a:buFont typeface="Symbol" pitchFamily="2" charset="2"/>
                        <a:buChar char=""/>
                        <a:tabLst>
                          <a:tab pos="228600" algn="l"/>
                        </a:tabLst>
                      </a:pPr>
                      <a:r>
                        <a:rPr lang="it-IT" sz="1400" b="0" dirty="0">
                          <a:solidFill>
                            <a:schemeClr val="tx1"/>
                          </a:solidFill>
                          <a:effectLst/>
                        </a:rPr>
                        <a:t>Analizza l'impatto dell'attuazione del progetto sulle operazioni in corso e sui processi aziendali esistenti, sulle persone e sulla cultura dell'organizzazione.</a:t>
                      </a:r>
                    </a:p>
                    <a:p>
                      <a:pPr marL="342900" lvl="0" indent="-342900" algn="just">
                        <a:spcAft>
                          <a:spcPts val="0"/>
                        </a:spcAft>
                        <a:buFont typeface="Symbol" pitchFamily="2" charset="2"/>
                        <a:buChar char=""/>
                        <a:tabLst>
                          <a:tab pos="228600" algn="l"/>
                        </a:tabLst>
                      </a:pPr>
                      <a:r>
                        <a:rPr lang="it-IT" sz="1400" b="0" dirty="0">
                          <a:solidFill>
                            <a:schemeClr val="tx1"/>
                          </a:solidFill>
                          <a:effectLst/>
                        </a:rPr>
                        <a:t>Partecipa alla progettazione o all'aggiornamento di tutti i processi aziendali interessati.</a:t>
                      </a:r>
                    </a:p>
                    <a:p>
                      <a:pPr marL="342900" lvl="0" indent="-342900" algn="just">
                        <a:spcAft>
                          <a:spcPts val="0"/>
                        </a:spcAft>
                        <a:buFont typeface="Symbol" pitchFamily="2" charset="2"/>
                        <a:buChar char=""/>
                        <a:tabLst>
                          <a:tab pos="228600" algn="l"/>
                        </a:tabLst>
                      </a:pPr>
                      <a:r>
                        <a:rPr lang="it-IT" sz="1400" b="0" dirty="0">
                          <a:solidFill>
                            <a:schemeClr val="tx1"/>
                          </a:solidFill>
                          <a:effectLst/>
                        </a:rPr>
                        <a:t>Prepara l'area di business interessata per l'imminente modifica</a:t>
                      </a:r>
                    </a:p>
                    <a:p>
                      <a:pPr marL="342900" lvl="0" indent="-342900" algn="just">
                        <a:spcAft>
                          <a:spcPts val="0"/>
                        </a:spcAft>
                        <a:buFont typeface="Symbol" pitchFamily="2" charset="2"/>
                        <a:buChar char=""/>
                        <a:tabLst>
                          <a:tab pos="228600" algn="l"/>
                        </a:tabLst>
                      </a:pPr>
                      <a:r>
                        <a:rPr lang="it-IT" sz="1400" b="0" dirty="0">
                          <a:solidFill>
                            <a:schemeClr val="tx1"/>
                          </a:solidFill>
                          <a:effectLst/>
                        </a:rPr>
                        <a:t>Fornisce consulenza al Business Manager (BM) in merito alla disponibilità dell'organizzazione a cambiare</a:t>
                      </a:r>
                    </a:p>
                    <a:p>
                      <a:pPr marL="342900" lvl="0" indent="-342900" algn="just">
                        <a:spcAft>
                          <a:spcPts val="0"/>
                        </a:spcAft>
                        <a:buFont typeface="Symbol" pitchFamily="2" charset="2"/>
                        <a:buChar char=""/>
                        <a:tabLst>
                          <a:tab pos="228600" algn="l"/>
                        </a:tabLst>
                      </a:pPr>
                      <a:r>
                        <a:rPr lang="it-IT" sz="1400" b="0" dirty="0">
                          <a:solidFill>
                            <a:schemeClr val="tx1"/>
                          </a:solidFill>
                          <a:effectLst/>
                        </a:rPr>
                        <a:t>Incorpora i risultati del progetto nelle operazioni aziendali e implementa le attività di cambiamento organizzativo che rientrano nell'ambito del progetto.</a:t>
                      </a:r>
                      <a:endParaRPr lang="it-IT" sz="1400" b="0" dirty="0">
                        <a:solidFill>
                          <a:schemeClr val="tx1"/>
                        </a:solidFill>
                        <a:effectLst/>
                        <a:latin typeface="Calibri" panose="020F0502020204030204" pitchFamily="34" charset="0"/>
                        <a:ea typeface="PMingLiU" panose="02020500000000000000" pitchFamily="18" charset="-120"/>
                        <a:cs typeface="Calibri" panose="020F0502020204030204" pitchFamily="34" charset="0"/>
                      </a:endParaRPr>
                    </a:p>
                  </a:txBody>
                  <a:tcPr marL="57102" marR="57102" marT="0" marB="0">
                    <a:noFill/>
                  </a:tcPr>
                </a:tc>
                <a:extLst>
                  <a:ext uri="{0D108BD9-81ED-4DB2-BD59-A6C34878D82A}">
                    <a16:rowId xmlns:a16="http://schemas.microsoft.com/office/drawing/2014/main" xmlns="" val="3378745143"/>
                  </a:ext>
                </a:extLst>
              </a:tr>
            </a:tbl>
          </a:graphicData>
        </a:graphic>
      </p:graphicFrame>
    </p:spTree>
    <p:extLst>
      <p:ext uri="{BB962C8B-B14F-4D97-AF65-F5344CB8AC3E}">
        <p14:creationId xmlns:p14="http://schemas.microsoft.com/office/powerpoint/2010/main" val="653486239"/>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F128ED7-124F-A049-BC36-EC3821B50420}"/>
              </a:ext>
            </a:extLst>
          </p:cNvPr>
          <p:cNvSpPr>
            <a:spLocks noGrp="1"/>
          </p:cNvSpPr>
          <p:nvPr>
            <p:ph type="title"/>
          </p:nvPr>
        </p:nvSpPr>
        <p:spPr>
          <a:xfrm>
            <a:off x="413414" y="-22216"/>
            <a:ext cx="8229600" cy="800219"/>
          </a:xfrm>
        </p:spPr>
        <p:txBody>
          <a:bodyPr/>
          <a:lstStyle/>
          <a:p>
            <a:r>
              <a:rPr lang="it-IT" dirty="0"/>
              <a:t>Descrizione e responsabilità della </a:t>
            </a:r>
            <a:r>
              <a:rPr lang="it-IT" altLang="it-IT" dirty="0"/>
              <a:t>Rappresentanza degli Utenti User </a:t>
            </a:r>
            <a:r>
              <a:rPr lang="it-IT" altLang="it-IT" dirty="0" err="1"/>
              <a:t>Representatives</a:t>
            </a:r>
            <a:r>
              <a:rPr lang="it-IT" altLang="it-IT" dirty="0"/>
              <a:t> (</a:t>
            </a:r>
            <a:r>
              <a:rPr lang="it-IT" altLang="it-IT" dirty="0" err="1"/>
              <a:t>URs</a:t>
            </a:r>
            <a:r>
              <a:rPr lang="it-IT" altLang="it-IT" dirty="0"/>
              <a:t>)</a:t>
            </a:r>
            <a:endParaRPr lang="it-IT" dirty="0"/>
          </a:p>
        </p:txBody>
      </p:sp>
      <p:sp>
        <p:nvSpPr>
          <p:cNvPr id="6" name="Segnaposto numero diapositiva 5">
            <a:extLst>
              <a:ext uri="{FF2B5EF4-FFF2-40B4-BE49-F238E27FC236}">
                <a16:creationId xmlns:a16="http://schemas.microsoft.com/office/drawing/2014/main" xmlns="" id="{D50C604B-2B6A-464A-8C8F-7605C2323CC1}"/>
              </a:ext>
            </a:extLst>
          </p:cNvPr>
          <p:cNvSpPr>
            <a:spLocks noGrp="1"/>
          </p:cNvSpPr>
          <p:nvPr>
            <p:ph type="sldNum" sz="quarter" idx="4"/>
          </p:nvPr>
        </p:nvSpPr>
        <p:spPr/>
        <p:txBody>
          <a:bodyPr/>
          <a:lstStyle/>
          <a:p>
            <a:fld id="{02C7C199-0D0D-7840-A88D-785280B31CF7}" type="slidenum">
              <a:rPr lang="it-IT" smtClean="0"/>
              <a:t>67</a:t>
            </a:fld>
            <a:endParaRPr lang="it-IT"/>
          </a:p>
        </p:txBody>
      </p:sp>
      <p:graphicFrame>
        <p:nvGraphicFramePr>
          <p:cNvPr id="3" name="Tabella 2">
            <a:extLst>
              <a:ext uri="{FF2B5EF4-FFF2-40B4-BE49-F238E27FC236}">
                <a16:creationId xmlns:a16="http://schemas.microsoft.com/office/drawing/2014/main" xmlns="" id="{7672E048-B9D5-F147-8BCC-5ECA38EE057C}"/>
              </a:ext>
            </a:extLst>
          </p:cNvPr>
          <p:cNvGraphicFramePr>
            <a:graphicFrameLocks noGrp="1"/>
          </p:cNvGraphicFramePr>
          <p:nvPr>
            <p:extLst>
              <p:ext uri="{D42A27DB-BD31-4B8C-83A1-F6EECF244321}">
                <p14:modId xmlns:p14="http://schemas.microsoft.com/office/powerpoint/2010/main" val="4018771512"/>
              </p:ext>
            </p:extLst>
          </p:nvPr>
        </p:nvGraphicFramePr>
        <p:xfrm>
          <a:off x="240030" y="778003"/>
          <a:ext cx="8663939" cy="3862577"/>
        </p:xfrm>
        <a:graphic>
          <a:graphicData uri="http://schemas.openxmlformats.org/drawingml/2006/table">
            <a:tbl>
              <a:tblPr firstRow="1" firstCol="1" bandRow="1">
                <a:tableStyleId>{5C22544A-7EE6-4342-B048-85BDC9FD1C3A}</a:tableStyleId>
              </a:tblPr>
              <a:tblGrid>
                <a:gridCol w="8663939">
                  <a:extLst>
                    <a:ext uri="{9D8B030D-6E8A-4147-A177-3AD203B41FA5}">
                      <a16:colId xmlns:a16="http://schemas.microsoft.com/office/drawing/2014/main" xmlns="" val="631329293"/>
                    </a:ext>
                  </a:extLst>
                </a:gridCol>
              </a:tblGrid>
              <a:tr h="261437">
                <a:tc>
                  <a:txBody>
                    <a:bodyPr/>
                    <a:lstStyle/>
                    <a:p>
                      <a:pPr algn="l">
                        <a:spcAft>
                          <a:spcPts val="600"/>
                        </a:spcAft>
                      </a:pPr>
                      <a:r>
                        <a:rPr lang="it-IT" sz="1400">
                          <a:solidFill>
                            <a:schemeClr val="tx1"/>
                          </a:solidFill>
                          <a:effectLst/>
                        </a:rPr>
                        <a:t>Descrizione</a:t>
                      </a:r>
                      <a:endParaRPr lang="it-IT" sz="1400">
                        <a:solidFill>
                          <a:schemeClr val="tx1"/>
                        </a:solidFill>
                        <a:effectLst/>
                        <a:latin typeface="Times New Roman" panose="02020603050405020304" pitchFamily="18" charset="0"/>
                        <a:ea typeface="Times New Roman" panose="02020603050405020304" pitchFamily="18" charset="0"/>
                      </a:endParaRPr>
                    </a:p>
                  </a:txBody>
                  <a:tcPr marL="57102" marR="57102" marT="0" marB="0" anchor="ctr">
                    <a:noFill/>
                  </a:tcPr>
                </a:tc>
                <a:extLst>
                  <a:ext uri="{0D108BD9-81ED-4DB2-BD59-A6C34878D82A}">
                    <a16:rowId xmlns:a16="http://schemas.microsoft.com/office/drawing/2014/main" xmlns="" val="3596168398"/>
                  </a:ext>
                </a:extLst>
              </a:tr>
              <a:tr h="1027601">
                <a:tc>
                  <a:txBody>
                    <a:bodyPr/>
                    <a:lstStyle/>
                    <a:p>
                      <a:pPr marL="452438" indent="4763" algn="just">
                        <a:spcAft>
                          <a:spcPts val="200"/>
                        </a:spcAft>
                        <a:tabLst/>
                      </a:pPr>
                      <a:r>
                        <a:rPr lang="it-IT" sz="1400" b="0" dirty="0">
                          <a:solidFill>
                            <a:schemeClr val="tx1"/>
                          </a:solidFill>
                          <a:effectLst/>
                        </a:rPr>
                        <a:t>Rappresenta gli interessi degli utenti finali nel progetto. I rappresentanti degli utenti (UR) fanno parte del Business </a:t>
                      </a:r>
                      <a:r>
                        <a:rPr lang="it-IT" sz="1400" b="0" dirty="0" err="1">
                          <a:solidFill>
                            <a:schemeClr val="tx1"/>
                          </a:solidFill>
                          <a:effectLst/>
                        </a:rPr>
                        <a:t>Implementation</a:t>
                      </a:r>
                      <a:r>
                        <a:rPr lang="it-IT" sz="1400" b="0" dirty="0">
                          <a:solidFill>
                            <a:schemeClr val="tx1"/>
                          </a:solidFill>
                          <a:effectLst/>
                        </a:rPr>
                        <a:t> Group (BIG). Coinvolgere i rappresentanti degli utenti (UR) in tutto il progetto è importante, poiché si ottiene visibilità delle attività del progetto, un senso di proprietà e motivazione, che garantisce che i risultati finali siano adatti allo scopo aziendale</a:t>
                      </a:r>
                      <a:r>
                        <a:rPr lang="it-IT" sz="1400" dirty="0">
                          <a:solidFill>
                            <a:schemeClr val="tx1"/>
                          </a:solidFill>
                          <a:effectLst/>
                        </a:rPr>
                        <a:t>.</a:t>
                      </a:r>
                      <a:endParaRPr lang="it-IT" sz="1400" dirty="0">
                        <a:solidFill>
                          <a:schemeClr val="tx1"/>
                        </a:solidFill>
                        <a:effectLst/>
                        <a:latin typeface="Calibri" panose="020F0502020204030204" pitchFamily="34" charset="0"/>
                        <a:ea typeface="PMingLiU" panose="02020500000000000000" pitchFamily="18" charset="-120"/>
                        <a:cs typeface="Calibri" panose="020F0502020204030204" pitchFamily="34" charset="0"/>
                      </a:endParaRPr>
                    </a:p>
                  </a:txBody>
                  <a:tcPr marL="57102" marR="57102" marT="0" marB="0">
                    <a:noFill/>
                  </a:tcPr>
                </a:tc>
                <a:extLst>
                  <a:ext uri="{0D108BD9-81ED-4DB2-BD59-A6C34878D82A}">
                    <a16:rowId xmlns:a16="http://schemas.microsoft.com/office/drawing/2014/main" xmlns="" val="1895469002"/>
                  </a:ext>
                </a:extLst>
              </a:tr>
              <a:tr h="261437">
                <a:tc>
                  <a:txBody>
                    <a:bodyPr/>
                    <a:lstStyle/>
                    <a:p>
                      <a:pPr algn="l">
                        <a:spcAft>
                          <a:spcPts val="600"/>
                        </a:spcAft>
                      </a:pPr>
                      <a:r>
                        <a:rPr lang="it-IT" sz="1400" dirty="0">
                          <a:solidFill>
                            <a:schemeClr val="tx1"/>
                          </a:solidFill>
                          <a:effectLst/>
                        </a:rPr>
                        <a:t>Responsabilità</a:t>
                      </a:r>
                      <a:endParaRPr lang="it-IT" sz="1400" dirty="0">
                        <a:solidFill>
                          <a:schemeClr val="tx1"/>
                        </a:solidFill>
                        <a:effectLst/>
                        <a:latin typeface="Times New Roman" panose="02020603050405020304" pitchFamily="18" charset="0"/>
                        <a:ea typeface="Times New Roman" panose="02020603050405020304" pitchFamily="18" charset="0"/>
                      </a:endParaRPr>
                    </a:p>
                  </a:txBody>
                  <a:tcPr marL="57102" marR="57102" marT="0" marB="0">
                    <a:noFill/>
                  </a:tcPr>
                </a:tc>
                <a:extLst>
                  <a:ext uri="{0D108BD9-81ED-4DB2-BD59-A6C34878D82A}">
                    <a16:rowId xmlns:a16="http://schemas.microsoft.com/office/drawing/2014/main" xmlns="" val="493850512"/>
                  </a:ext>
                </a:extLst>
              </a:tr>
              <a:tr h="2312102">
                <a:tc>
                  <a:txBody>
                    <a:bodyPr/>
                    <a:lstStyle/>
                    <a:p>
                      <a:pPr marL="342900" lvl="0" indent="-342900" algn="just">
                        <a:spcAft>
                          <a:spcPts val="0"/>
                        </a:spcAft>
                        <a:buFont typeface="Symbol" pitchFamily="2" charset="2"/>
                        <a:buChar char=""/>
                        <a:tabLst>
                          <a:tab pos="228600" algn="l"/>
                        </a:tabLst>
                      </a:pPr>
                      <a:r>
                        <a:rPr lang="it-IT" sz="1400" b="0" dirty="0">
                          <a:solidFill>
                            <a:schemeClr val="tx1"/>
                          </a:solidFill>
                          <a:effectLst/>
                        </a:rPr>
                        <a:t>Aiuta a definire le esigenze e i requisiti aziendali.</a:t>
                      </a:r>
                    </a:p>
                    <a:p>
                      <a:pPr marL="342900" lvl="0" indent="-342900" algn="just">
                        <a:spcAft>
                          <a:spcPts val="0"/>
                        </a:spcAft>
                        <a:buFont typeface="Symbol" pitchFamily="2" charset="2"/>
                        <a:buChar char=""/>
                        <a:tabLst>
                          <a:tab pos="228600" algn="l"/>
                        </a:tabLst>
                      </a:pPr>
                      <a:r>
                        <a:rPr lang="it-IT" sz="1400" b="0" dirty="0">
                          <a:solidFill>
                            <a:schemeClr val="tx1"/>
                          </a:solidFill>
                          <a:effectLst/>
                        </a:rPr>
                        <a:t>Garantisce che le specifiche e i risultati del progetto soddisfino le esigenze di tutti gli utenti.</a:t>
                      </a:r>
                    </a:p>
                    <a:p>
                      <a:pPr marL="342900" lvl="0" indent="-342900" algn="just">
                        <a:spcAft>
                          <a:spcPts val="0"/>
                        </a:spcAft>
                        <a:buFont typeface="Symbol" pitchFamily="2" charset="2"/>
                        <a:buChar char=""/>
                        <a:tabLst>
                          <a:tab pos="228600" algn="l"/>
                        </a:tabLst>
                      </a:pPr>
                      <a:r>
                        <a:rPr lang="it-IT" sz="1400" b="0" dirty="0">
                          <a:solidFill>
                            <a:schemeClr val="tx1"/>
                          </a:solidFill>
                          <a:effectLst/>
                        </a:rPr>
                        <a:t>Approva a nome degli utenti le specifiche del progetto e i criteri di accettazione.</a:t>
                      </a:r>
                    </a:p>
                    <a:p>
                      <a:pPr marL="342900" lvl="0" indent="-342900" algn="just">
                        <a:spcAft>
                          <a:spcPts val="0"/>
                        </a:spcAft>
                        <a:buFont typeface="Symbol" pitchFamily="2" charset="2"/>
                        <a:buChar char=""/>
                        <a:tabLst>
                          <a:tab pos="228600" algn="l"/>
                        </a:tabLst>
                      </a:pPr>
                      <a:r>
                        <a:rPr lang="it-IT" sz="1400" b="0" dirty="0">
                          <a:solidFill>
                            <a:schemeClr val="tx1"/>
                          </a:solidFill>
                          <a:effectLst/>
                        </a:rPr>
                        <a:t>Comunica e assegna le priorità alle opinioni degli utenti nelle decisioni del comitato direttivo di progetto (PSC) sull'opportunità di attuare raccomandazioni sulle modifiche proposte.</a:t>
                      </a:r>
                    </a:p>
                    <a:p>
                      <a:pPr marL="342900" lvl="0" indent="-342900" algn="just">
                        <a:spcAft>
                          <a:spcPts val="0"/>
                        </a:spcAft>
                        <a:buFont typeface="Symbol" pitchFamily="2" charset="2"/>
                        <a:buChar char=""/>
                        <a:tabLst>
                          <a:tab pos="228600" algn="l"/>
                        </a:tabLst>
                      </a:pPr>
                      <a:r>
                        <a:rPr lang="it-IT" sz="1400" b="0" dirty="0">
                          <a:solidFill>
                            <a:schemeClr val="tx1"/>
                          </a:solidFill>
                          <a:effectLst/>
                        </a:rPr>
                        <a:t>Partecipa a dimostrazioni e fasi pilota secondo necessità.</a:t>
                      </a:r>
                    </a:p>
                    <a:p>
                      <a:pPr marL="342900" lvl="0" indent="-342900" algn="just">
                        <a:spcAft>
                          <a:spcPts val="0"/>
                        </a:spcAft>
                        <a:buFont typeface="Symbol" pitchFamily="2" charset="2"/>
                        <a:buChar char=""/>
                        <a:tabLst>
                          <a:tab pos="228600" algn="l"/>
                        </a:tabLst>
                      </a:pPr>
                      <a:r>
                        <a:rPr lang="it-IT" sz="1400" b="0" dirty="0">
                          <a:solidFill>
                            <a:schemeClr val="tx1"/>
                          </a:solidFill>
                          <a:effectLst/>
                        </a:rPr>
                        <a:t>Esegue i test di accettazione dei </a:t>
                      </a:r>
                      <a:r>
                        <a:rPr lang="it-IT" sz="1400" b="0" dirty="0" err="1">
                          <a:solidFill>
                            <a:schemeClr val="tx1"/>
                          </a:solidFill>
                          <a:effectLst/>
                        </a:rPr>
                        <a:t>deliverable</a:t>
                      </a:r>
                      <a:r>
                        <a:rPr lang="it-IT" sz="1400" b="0" dirty="0">
                          <a:solidFill>
                            <a:schemeClr val="tx1"/>
                          </a:solidFill>
                          <a:effectLst/>
                        </a:rPr>
                        <a:t>.</a:t>
                      </a:r>
                    </a:p>
                    <a:p>
                      <a:pPr marL="342900" lvl="0" indent="-342900" algn="just">
                        <a:spcAft>
                          <a:spcPts val="0"/>
                        </a:spcAft>
                        <a:buFont typeface="Symbol" pitchFamily="2" charset="2"/>
                        <a:buChar char=""/>
                        <a:tabLst>
                          <a:tab pos="228600" algn="l"/>
                        </a:tabLst>
                      </a:pPr>
                      <a:r>
                        <a:rPr lang="it-IT" sz="1400" b="0" dirty="0">
                          <a:solidFill>
                            <a:schemeClr val="tx1"/>
                          </a:solidFill>
                          <a:effectLst/>
                        </a:rPr>
                        <a:t>Firma i documenti relativi agli utenti (documentazione, requisiti, ecc.).</a:t>
                      </a:r>
                    </a:p>
                    <a:p>
                      <a:pPr marL="342900" lvl="0" indent="-342900" algn="just">
                        <a:spcAft>
                          <a:spcPts val="0"/>
                        </a:spcAft>
                        <a:buFont typeface="Symbol" pitchFamily="2" charset="2"/>
                        <a:buChar char=""/>
                        <a:tabLst>
                          <a:tab pos="228600" algn="l"/>
                        </a:tabLst>
                      </a:pPr>
                      <a:r>
                        <a:rPr lang="it-IT" sz="1400" b="0" dirty="0">
                          <a:solidFill>
                            <a:schemeClr val="tx1"/>
                          </a:solidFill>
                          <a:effectLst/>
                        </a:rPr>
                        <a:t>Garantisce la stabilità del business durante la transizione verso il nuovo stato operativo.</a:t>
                      </a:r>
                      <a:endParaRPr lang="it-IT" sz="1400" b="0" dirty="0">
                        <a:solidFill>
                          <a:schemeClr val="tx1"/>
                        </a:solidFill>
                        <a:effectLst/>
                        <a:latin typeface="Calibri" panose="020F0502020204030204" pitchFamily="34" charset="0"/>
                        <a:ea typeface="PMingLiU" panose="02020500000000000000" pitchFamily="18" charset="-120"/>
                        <a:cs typeface="Calibri" panose="020F0502020204030204" pitchFamily="34" charset="0"/>
                      </a:endParaRPr>
                    </a:p>
                  </a:txBody>
                  <a:tcPr marL="57102" marR="57102" marT="0" marB="0">
                    <a:noFill/>
                  </a:tcPr>
                </a:tc>
                <a:extLst>
                  <a:ext uri="{0D108BD9-81ED-4DB2-BD59-A6C34878D82A}">
                    <a16:rowId xmlns:a16="http://schemas.microsoft.com/office/drawing/2014/main" xmlns="" val="352600660"/>
                  </a:ext>
                </a:extLst>
              </a:tr>
            </a:tbl>
          </a:graphicData>
        </a:graphic>
      </p:graphicFrame>
    </p:spTree>
    <p:extLst>
      <p:ext uri="{BB962C8B-B14F-4D97-AF65-F5344CB8AC3E}">
        <p14:creationId xmlns:p14="http://schemas.microsoft.com/office/powerpoint/2010/main" val="761068107"/>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F128ED7-124F-A049-BC36-EC3821B50420}"/>
              </a:ext>
            </a:extLst>
          </p:cNvPr>
          <p:cNvSpPr>
            <a:spLocks noGrp="1"/>
          </p:cNvSpPr>
          <p:nvPr>
            <p:ph type="title"/>
          </p:nvPr>
        </p:nvSpPr>
        <p:spPr>
          <a:xfrm>
            <a:off x="0" y="-22217"/>
            <a:ext cx="9144000" cy="800219"/>
          </a:xfrm>
        </p:spPr>
        <p:txBody>
          <a:bodyPr/>
          <a:lstStyle/>
          <a:p>
            <a:r>
              <a:rPr lang="it-IT" dirty="0"/>
              <a:t>Descrizione e responsabilità del </a:t>
            </a:r>
            <a:r>
              <a:rPr lang="it-IT" altLang="it-IT" dirty="0"/>
              <a:t>Project Core Team (PCT)</a:t>
            </a:r>
            <a:endParaRPr lang="it-IT" dirty="0"/>
          </a:p>
        </p:txBody>
      </p:sp>
      <p:sp>
        <p:nvSpPr>
          <p:cNvPr id="6" name="Segnaposto numero diapositiva 5">
            <a:extLst>
              <a:ext uri="{FF2B5EF4-FFF2-40B4-BE49-F238E27FC236}">
                <a16:creationId xmlns:a16="http://schemas.microsoft.com/office/drawing/2014/main" xmlns="" id="{D50C604B-2B6A-464A-8C8F-7605C2323CC1}"/>
              </a:ext>
            </a:extLst>
          </p:cNvPr>
          <p:cNvSpPr>
            <a:spLocks noGrp="1"/>
          </p:cNvSpPr>
          <p:nvPr>
            <p:ph type="sldNum" sz="quarter" idx="4"/>
          </p:nvPr>
        </p:nvSpPr>
        <p:spPr/>
        <p:txBody>
          <a:bodyPr/>
          <a:lstStyle/>
          <a:p>
            <a:fld id="{02C7C199-0D0D-7840-A88D-785280B31CF7}" type="slidenum">
              <a:rPr lang="it-IT" smtClean="0"/>
              <a:t>68</a:t>
            </a:fld>
            <a:endParaRPr lang="it-IT"/>
          </a:p>
        </p:txBody>
      </p:sp>
      <p:graphicFrame>
        <p:nvGraphicFramePr>
          <p:cNvPr id="3" name="Tabella 2">
            <a:extLst>
              <a:ext uri="{FF2B5EF4-FFF2-40B4-BE49-F238E27FC236}">
                <a16:creationId xmlns:a16="http://schemas.microsoft.com/office/drawing/2014/main" xmlns="" id="{218C4691-BD9D-954F-9F7D-FD9A7462DFF5}"/>
              </a:ext>
            </a:extLst>
          </p:cNvPr>
          <p:cNvGraphicFramePr>
            <a:graphicFrameLocks noGrp="1"/>
          </p:cNvGraphicFramePr>
          <p:nvPr>
            <p:extLst>
              <p:ext uri="{D42A27DB-BD31-4B8C-83A1-F6EECF244321}">
                <p14:modId xmlns:p14="http://schemas.microsoft.com/office/powerpoint/2010/main" val="3682761"/>
              </p:ext>
            </p:extLst>
          </p:nvPr>
        </p:nvGraphicFramePr>
        <p:xfrm>
          <a:off x="0" y="891540"/>
          <a:ext cx="9041130" cy="3760471"/>
        </p:xfrm>
        <a:graphic>
          <a:graphicData uri="http://schemas.openxmlformats.org/drawingml/2006/table">
            <a:tbl>
              <a:tblPr firstRow="1" firstCol="1" bandRow="1">
                <a:tableStyleId>{5C22544A-7EE6-4342-B048-85BDC9FD1C3A}</a:tableStyleId>
              </a:tblPr>
              <a:tblGrid>
                <a:gridCol w="9041130">
                  <a:extLst>
                    <a:ext uri="{9D8B030D-6E8A-4147-A177-3AD203B41FA5}">
                      <a16:colId xmlns:a16="http://schemas.microsoft.com/office/drawing/2014/main" xmlns="" val="3820381700"/>
                    </a:ext>
                  </a:extLst>
                </a:gridCol>
              </a:tblGrid>
              <a:tr h="333907">
                <a:tc>
                  <a:txBody>
                    <a:bodyPr/>
                    <a:lstStyle/>
                    <a:p>
                      <a:pPr algn="l">
                        <a:spcAft>
                          <a:spcPts val="600"/>
                        </a:spcAft>
                      </a:pPr>
                      <a:r>
                        <a:rPr lang="it-IT" sz="1800">
                          <a:solidFill>
                            <a:schemeClr val="tx1"/>
                          </a:solidFill>
                          <a:effectLst/>
                        </a:rPr>
                        <a:t>Descrizione</a:t>
                      </a:r>
                      <a:endParaRPr lang="it-IT" sz="1800">
                        <a:solidFill>
                          <a:schemeClr val="tx1"/>
                        </a:solidFill>
                        <a:effectLst/>
                        <a:latin typeface="Times New Roman" panose="02020603050405020304" pitchFamily="18" charset="0"/>
                        <a:ea typeface="Times New Roman" panose="02020603050405020304" pitchFamily="18" charset="0"/>
                      </a:endParaRPr>
                    </a:p>
                  </a:txBody>
                  <a:tcPr marL="66544" marR="66544" marT="0" marB="0" anchor="ctr">
                    <a:noFill/>
                  </a:tcPr>
                </a:tc>
                <a:extLst>
                  <a:ext uri="{0D108BD9-81ED-4DB2-BD59-A6C34878D82A}">
                    <a16:rowId xmlns:a16="http://schemas.microsoft.com/office/drawing/2014/main" xmlns="" val="543452772"/>
                  </a:ext>
                </a:extLst>
              </a:tr>
              <a:tr h="927797">
                <a:tc>
                  <a:txBody>
                    <a:bodyPr/>
                    <a:lstStyle/>
                    <a:p>
                      <a:pPr marL="452438" indent="4763" algn="just">
                        <a:spcAft>
                          <a:spcPts val="200"/>
                        </a:spcAft>
                        <a:tabLst/>
                      </a:pPr>
                      <a:r>
                        <a:rPr lang="it-IT" sz="1400" b="0" dirty="0">
                          <a:solidFill>
                            <a:schemeClr val="tx1"/>
                          </a:solidFill>
                          <a:effectLst/>
                        </a:rPr>
                        <a:t>È costituito dai ruoli specialistici responsabili della creazione dei risultati del progetto. La composizione e la struttura del Project Core Team (PCT) dipendono dalle dimensioni e dal tipo di progetto (ad es. Progetto IT, progetto di sviluppo delle politiche, ecc.) Ed è definito dal Project Manager (PM).</a:t>
                      </a:r>
                      <a:endParaRPr lang="it-IT" sz="1400" b="0" dirty="0">
                        <a:solidFill>
                          <a:schemeClr val="tx1"/>
                        </a:solidFill>
                        <a:effectLst/>
                        <a:latin typeface="Calibri" panose="020F0502020204030204" pitchFamily="34" charset="0"/>
                        <a:ea typeface="PMingLiU" panose="02020500000000000000" pitchFamily="18" charset="-120"/>
                        <a:cs typeface="Calibri" panose="020F0502020204030204" pitchFamily="34" charset="0"/>
                      </a:endParaRPr>
                    </a:p>
                  </a:txBody>
                  <a:tcPr marL="66544" marR="66544" marT="0" marB="0">
                    <a:noFill/>
                  </a:tcPr>
                </a:tc>
                <a:extLst>
                  <a:ext uri="{0D108BD9-81ED-4DB2-BD59-A6C34878D82A}">
                    <a16:rowId xmlns:a16="http://schemas.microsoft.com/office/drawing/2014/main" xmlns="" val="3217797543"/>
                  </a:ext>
                </a:extLst>
              </a:tr>
              <a:tr h="333907">
                <a:tc>
                  <a:txBody>
                    <a:bodyPr/>
                    <a:lstStyle/>
                    <a:p>
                      <a:pPr algn="l">
                        <a:spcAft>
                          <a:spcPts val="600"/>
                        </a:spcAft>
                      </a:pPr>
                      <a:r>
                        <a:rPr lang="it-IT" sz="1800">
                          <a:solidFill>
                            <a:schemeClr val="tx1"/>
                          </a:solidFill>
                          <a:effectLst/>
                        </a:rPr>
                        <a:t>Responsibilità</a:t>
                      </a:r>
                      <a:endParaRPr lang="it-IT" sz="1800">
                        <a:solidFill>
                          <a:schemeClr val="tx1"/>
                        </a:solidFill>
                        <a:effectLst/>
                        <a:latin typeface="Times New Roman" panose="02020603050405020304" pitchFamily="18" charset="0"/>
                        <a:ea typeface="Times New Roman" panose="02020603050405020304" pitchFamily="18" charset="0"/>
                      </a:endParaRPr>
                    </a:p>
                  </a:txBody>
                  <a:tcPr marL="66544" marR="66544" marT="0" marB="0">
                    <a:noFill/>
                  </a:tcPr>
                </a:tc>
                <a:extLst>
                  <a:ext uri="{0D108BD9-81ED-4DB2-BD59-A6C34878D82A}">
                    <a16:rowId xmlns:a16="http://schemas.microsoft.com/office/drawing/2014/main" xmlns="" val="2788802355"/>
                  </a:ext>
                </a:extLst>
              </a:tr>
              <a:tr h="2164860">
                <a:tc>
                  <a:txBody>
                    <a:bodyPr/>
                    <a:lstStyle/>
                    <a:p>
                      <a:pPr algn="just">
                        <a:spcBef>
                          <a:spcPts val="1000"/>
                        </a:spcBef>
                        <a:spcAft>
                          <a:spcPts val="0"/>
                        </a:spcAft>
                      </a:pPr>
                      <a:r>
                        <a:rPr lang="it-IT" sz="1400" b="0" dirty="0">
                          <a:solidFill>
                            <a:schemeClr val="tx1"/>
                          </a:solidFill>
                          <a:effectLst/>
                        </a:rPr>
                        <a:t>Sotto il coordinamento del Project Manager (PM), il Project Core Team (PCT):</a:t>
                      </a:r>
                    </a:p>
                    <a:p>
                      <a:pPr marL="342900" lvl="0" indent="-342900" algn="just">
                        <a:spcAft>
                          <a:spcPts val="0"/>
                        </a:spcAft>
                        <a:buFont typeface="Symbol" pitchFamily="2" charset="2"/>
                        <a:buChar char=""/>
                        <a:tabLst>
                          <a:tab pos="228600" algn="l"/>
                        </a:tabLst>
                      </a:pPr>
                      <a:r>
                        <a:rPr lang="it-IT" sz="1400" b="0" dirty="0">
                          <a:solidFill>
                            <a:schemeClr val="tx1"/>
                          </a:solidFill>
                          <a:effectLst/>
                        </a:rPr>
                        <a:t>Contribuisce all'elaborazione dell'ambito del progetto e alla pianificazione delle attività del progetto.</a:t>
                      </a:r>
                    </a:p>
                    <a:p>
                      <a:pPr marL="342900" lvl="0" indent="-342900" algn="just">
                        <a:spcAft>
                          <a:spcPts val="0"/>
                        </a:spcAft>
                        <a:buFont typeface="Symbol" pitchFamily="2" charset="2"/>
                        <a:buChar char=""/>
                        <a:tabLst>
                          <a:tab pos="228600" algn="l"/>
                        </a:tabLst>
                      </a:pPr>
                      <a:r>
                        <a:rPr lang="it-IT" sz="1400" b="0" dirty="0">
                          <a:solidFill>
                            <a:schemeClr val="tx1"/>
                          </a:solidFill>
                          <a:effectLst/>
                        </a:rPr>
                        <a:t>Esegue le attività del progetto secondo il piano di lavoro e il programma del progetto.</a:t>
                      </a:r>
                    </a:p>
                    <a:p>
                      <a:pPr marL="342900" lvl="0" indent="-342900" algn="just">
                        <a:spcAft>
                          <a:spcPts val="0"/>
                        </a:spcAft>
                        <a:buFont typeface="Symbol" pitchFamily="2" charset="2"/>
                        <a:buChar char=""/>
                        <a:tabLst>
                          <a:tab pos="228600" algn="l"/>
                        </a:tabLst>
                      </a:pPr>
                      <a:r>
                        <a:rPr lang="it-IT" sz="1400" b="0" dirty="0">
                          <a:solidFill>
                            <a:schemeClr val="tx1"/>
                          </a:solidFill>
                          <a:effectLst/>
                        </a:rPr>
                        <a:t>Produce risultati del progetto.</a:t>
                      </a:r>
                    </a:p>
                    <a:p>
                      <a:pPr marL="342900" lvl="0" indent="-342900" algn="just">
                        <a:spcAft>
                          <a:spcPts val="0"/>
                        </a:spcAft>
                        <a:buFont typeface="Symbol" pitchFamily="2" charset="2"/>
                        <a:buChar char=""/>
                        <a:tabLst>
                          <a:tab pos="228600" algn="l"/>
                        </a:tabLst>
                      </a:pPr>
                      <a:r>
                        <a:rPr lang="it-IT" sz="1400" b="0" dirty="0">
                          <a:solidFill>
                            <a:schemeClr val="tx1"/>
                          </a:solidFill>
                          <a:effectLst/>
                        </a:rPr>
                        <a:t>Fornisce informazioni al Project Manager (PM) in merito allo stato di avanzamento delle attività.</a:t>
                      </a:r>
                    </a:p>
                    <a:p>
                      <a:pPr marL="342900" lvl="0" indent="-342900" algn="just">
                        <a:spcAft>
                          <a:spcPts val="0"/>
                        </a:spcAft>
                        <a:buFont typeface="Symbol" pitchFamily="2" charset="2"/>
                        <a:buChar char=""/>
                        <a:tabLst>
                          <a:tab pos="228600" algn="l"/>
                        </a:tabLst>
                      </a:pPr>
                      <a:r>
                        <a:rPr lang="it-IT" sz="1400" b="0" dirty="0">
                          <a:solidFill>
                            <a:schemeClr val="tx1"/>
                          </a:solidFill>
                          <a:effectLst/>
                        </a:rPr>
                        <a:t>Partecipa alle riunioni del progetto secondo necessità e contribuisce alla risoluzione dei problemi.</a:t>
                      </a:r>
                    </a:p>
                    <a:p>
                      <a:pPr marL="342900" lvl="0" indent="-342900" algn="just">
                        <a:spcAft>
                          <a:spcPts val="0"/>
                        </a:spcAft>
                        <a:buFont typeface="Symbol" pitchFamily="2" charset="2"/>
                        <a:buChar char=""/>
                        <a:tabLst>
                          <a:tab pos="228600" algn="l"/>
                        </a:tabLst>
                      </a:pPr>
                      <a:r>
                        <a:rPr lang="it-IT" sz="1400" b="0" dirty="0">
                          <a:solidFill>
                            <a:schemeClr val="tx1"/>
                          </a:solidFill>
                          <a:effectLst/>
                        </a:rPr>
                        <a:t>Partecipa al Project-End Meeting per ricavare e documentare utili lezioni apprese per l'organizzazione.</a:t>
                      </a:r>
                      <a:endParaRPr lang="it-IT" sz="1400" b="0" dirty="0">
                        <a:solidFill>
                          <a:schemeClr val="tx1"/>
                        </a:solidFill>
                        <a:effectLst/>
                        <a:latin typeface="Calibri" panose="020F0502020204030204" pitchFamily="34" charset="0"/>
                        <a:ea typeface="PMingLiU" panose="02020500000000000000" pitchFamily="18" charset="-120"/>
                        <a:cs typeface="Calibri" panose="020F0502020204030204" pitchFamily="34" charset="0"/>
                      </a:endParaRPr>
                    </a:p>
                  </a:txBody>
                  <a:tcPr marL="66544" marR="66544" marT="0" marB="0">
                    <a:noFill/>
                  </a:tcPr>
                </a:tc>
                <a:extLst>
                  <a:ext uri="{0D108BD9-81ED-4DB2-BD59-A6C34878D82A}">
                    <a16:rowId xmlns:a16="http://schemas.microsoft.com/office/drawing/2014/main" xmlns="" val="1250602349"/>
                  </a:ext>
                </a:extLst>
              </a:tr>
            </a:tbl>
          </a:graphicData>
        </a:graphic>
      </p:graphicFrame>
    </p:spTree>
    <p:extLst>
      <p:ext uri="{BB962C8B-B14F-4D97-AF65-F5344CB8AC3E}">
        <p14:creationId xmlns:p14="http://schemas.microsoft.com/office/powerpoint/2010/main" val="553562288"/>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F128ED7-124F-A049-BC36-EC3821B50420}"/>
              </a:ext>
            </a:extLst>
          </p:cNvPr>
          <p:cNvSpPr>
            <a:spLocks noGrp="1"/>
          </p:cNvSpPr>
          <p:nvPr>
            <p:ph type="title"/>
          </p:nvPr>
        </p:nvSpPr>
        <p:spPr>
          <a:xfrm>
            <a:off x="413414" y="70115"/>
            <a:ext cx="8229600" cy="615553"/>
          </a:xfrm>
        </p:spPr>
        <p:txBody>
          <a:bodyPr/>
          <a:lstStyle/>
          <a:p>
            <a:r>
              <a:rPr lang="it-IT" sz="2000" dirty="0"/>
              <a:t>Descrizione e responsabilità del </a:t>
            </a:r>
            <a:r>
              <a:rPr lang="it-IT" altLang="it-IT" sz="2000" dirty="0"/>
              <a:t>Responsabile del progetto del contraente </a:t>
            </a:r>
            <a:r>
              <a:rPr lang="it-IT" altLang="it-IT" sz="2000" dirty="0" err="1"/>
              <a:t>Contractor's</a:t>
            </a:r>
            <a:r>
              <a:rPr lang="it-IT" altLang="it-IT" sz="2000" dirty="0"/>
              <a:t> Project Manager (CPM)</a:t>
            </a:r>
            <a:endParaRPr lang="it-IT" sz="2000" dirty="0"/>
          </a:p>
        </p:txBody>
      </p:sp>
      <p:sp>
        <p:nvSpPr>
          <p:cNvPr id="6" name="Segnaposto numero diapositiva 5">
            <a:extLst>
              <a:ext uri="{FF2B5EF4-FFF2-40B4-BE49-F238E27FC236}">
                <a16:creationId xmlns:a16="http://schemas.microsoft.com/office/drawing/2014/main" xmlns="" id="{D50C604B-2B6A-464A-8C8F-7605C2323CC1}"/>
              </a:ext>
            </a:extLst>
          </p:cNvPr>
          <p:cNvSpPr>
            <a:spLocks noGrp="1"/>
          </p:cNvSpPr>
          <p:nvPr>
            <p:ph type="sldNum" sz="quarter" idx="4"/>
          </p:nvPr>
        </p:nvSpPr>
        <p:spPr/>
        <p:txBody>
          <a:bodyPr/>
          <a:lstStyle/>
          <a:p>
            <a:fld id="{02C7C199-0D0D-7840-A88D-785280B31CF7}" type="slidenum">
              <a:rPr lang="it-IT" smtClean="0"/>
              <a:t>69</a:t>
            </a:fld>
            <a:endParaRPr lang="it-IT"/>
          </a:p>
        </p:txBody>
      </p:sp>
      <p:graphicFrame>
        <p:nvGraphicFramePr>
          <p:cNvPr id="3" name="Tabella 2">
            <a:extLst>
              <a:ext uri="{FF2B5EF4-FFF2-40B4-BE49-F238E27FC236}">
                <a16:creationId xmlns:a16="http://schemas.microsoft.com/office/drawing/2014/main" xmlns="" id="{16CA0769-FBF8-8E44-8547-E91B49361E6C}"/>
              </a:ext>
            </a:extLst>
          </p:cNvPr>
          <p:cNvGraphicFramePr>
            <a:graphicFrameLocks noGrp="1"/>
          </p:cNvGraphicFramePr>
          <p:nvPr>
            <p:extLst>
              <p:ext uri="{D42A27DB-BD31-4B8C-83A1-F6EECF244321}">
                <p14:modId xmlns:p14="http://schemas.microsoft.com/office/powerpoint/2010/main" val="4151065036"/>
              </p:ext>
            </p:extLst>
          </p:nvPr>
        </p:nvGraphicFramePr>
        <p:xfrm>
          <a:off x="171450" y="868680"/>
          <a:ext cx="8675370" cy="3732240"/>
        </p:xfrm>
        <a:graphic>
          <a:graphicData uri="http://schemas.openxmlformats.org/drawingml/2006/table">
            <a:tbl>
              <a:tblPr firstRow="1" firstCol="1" bandRow="1">
                <a:tableStyleId>{5C22544A-7EE6-4342-B048-85BDC9FD1C3A}</a:tableStyleId>
              </a:tblPr>
              <a:tblGrid>
                <a:gridCol w="8675370">
                  <a:extLst>
                    <a:ext uri="{9D8B030D-6E8A-4147-A177-3AD203B41FA5}">
                      <a16:colId xmlns:a16="http://schemas.microsoft.com/office/drawing/2014/main" xmlns="" val="3583139562"/>
                    </a:ext>
                  </a:extLst>
                </a:gridCol>
              </a:tblGrid>
              <a:tr h="543423">
                <a:tc>
                  <a:txBody>
                    <a:bodyPr/>
                    <a:lstStyle/>
                    <a:p>
                      <a:pPr algn="l">
                        <a:spcAft>
                          <a:spcPts val="600"/>
                        </a:spcAft>
                      </a:pPr>
                      <a:r>
                        <a:rPr lang="it-IT" sz="1800">
                          <a:solidFill>
                            <a:schemeClr val="tx1"/>
                          </a:solidFill>
                          <a:effectLst/>
                        </a:rPr>
                        <a:t>Descrizione</a:t>
                      </a:r>
                      <a:endParaRPr lang="it-IT"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noFill/>
                  </a:tcPr>
                </a:tc>
                <a:extLst>
                  <a:ext uri="{0D108BD9-81ED-4DB2-BD59-A6C34878D82A}">
                    <a16:rowId xmlns:a16="http://schemas.microsoft.com/office/drawing/2014/main" xmlns="" val="1465550626"/>
                  </a:ext>
                </a:extLst>
              </a:tr>
              <a:tr h="518724">
                <a:tc>
                  <a:txBody>
                    <a:bodyPr/>
                    <a:lstStyle/>
                    <a:p>
                      <a:pPr marL="685800" indent="-228600" algn="just">
                        <a:spcAft>
                          <a:spcPts val="200"/>
                        </a:spcAft>
                      </a:pPr>
                      <a:r>
                        <a:rPr lang="it-IT" sz="1600" b="0" dirty="0">
                          <a:solidFill>
                            <a:schemeClr val="tx1"/>
                          </a:solidFill>
                          <a:effectLst/>
                        </a:rPr>
                        <a:t>Guida il personale dell'appaltatore che lavora al progetto.</a:t>
                      </a:r>
                      <a:endParaRPr lang="it-IT" sz="1600" b="0" dirty="0">
                        <a:solidFill>
                          <a:schemeClr val="tx1"/>
                        </a:solidFill>
                        <a:effectLst/>
                        <a:latin typeface="Calibri" panose="020F0502020204030204" pitchFamily="34" charset="0"/>
                        <a:ea typeface="PMingLiU" panose="02020500000000000000" pitchFamily="18" charset="-120"/>
                        <a:cs typeface="Calibri" panose="020F0502020204030204" pitchFamily="34" charset="0"/>
                      </a:endParaRPr>
                    </a:p>
                  </a:txBody>
                  <a:tcPr marL="68580" marR="68580" marT="0" marB="0">
                    <a:noFill/>
                  </a:tcPr>
                </a:tc>
                <a:extLst>
                  <a:ext uri="{0D108BD9-81ED-4DB2-BD59-A6C34878D82A}">
                    <a16:rowId xmlns:a16="http://schemas.microsoft.com/office/drawing/2014/main" xmlns="" val="3669437521"/>
                  </a:ext>
                </a:extLst>
              </a:tr>
              <a:tr h="595203">
                <a:tc>
                  <a:txBody>
                    <a:bodyPr/>
                    <a:lstStyle/>
                    <a:p>
                      <a:pPr algn="l">
                        <a:spcAft>
                          <a:spcPts val="600"/>
                        </a:spcAft>
                      </a:pPr>
                      <a:r>
                        <a:rPr lang="it-IT" sz="1800">
                          <a:solidFill>
                            <a:schemeClr val="tx1"/>
                          </a:solidFill>
                          <a:effectLst/>
                        </a:rPr>
                        <a:t>Responsibilità</a:t>
                      </a:r>
                      <a:endParaRPr lang="it-IT"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extLst>
                  <a:ext uri="{0D108BD9-81ED-4DB2-BD59-A6C34878D82A}">
                    <a16:rowId xmlns:a16="http://schemas.microsoft.com/office/drawing/2014/main" xmlns="" val="3448812015"/>
                  </a:ext>
                </a:extLst>
              </a:tr>
              <a:tr h="2074890">
                <a:tc>
                  <a:txBody>
                    <a:bodyPr/>
                    <a:lstStyle/>
                    <a:p>
                      <a:pPr marL="342900" lvl="0" indent="-342900" algn="just">
                        <a:spcAft>
                          <a:spcPts val="0"/>
                        </a:spcAft>
                        <a:buFont typeface="Symbol" pitchFamily="2" charset="2"/>
                        <a:buChar char=""/>
                        <a:tabLst>
                          <a:tab pos="228600" algn="l"/>
                        </a:tabLst>
                      </a:pPr>
                      <a:r>
                        <a:rPr lang="it-IT" sz="1600" b="0" dirty="0">
                          <a:solidFill>
                            <a:schemeClr val="tx1"/>
                          </a:solidFill>
                          <a:effectLst/>
                        </a:rPr>
                        <a:t>Collabora a stretto contatto con il Project Manager (PM).</a:t>
                      </a:r>
                    </a:p>
                    <a:p>
                      <a:pPr marL="342900" lvl="0" indent="-342900" algn="just">
                        <a:spcAft>
                          <a:spcPts val="0"/>
                        </a:spcAft>
                        <a:buFont typeface="Symbol" pitchFamily="2" charset="2"/>
                        <a:buChar char=""/>
                        <a:tabLst>
                          <a:tab pos="228600" algn="l"/>
                        </a:tabLst>
                      </a:pPr>
                      <a:r>
                        <a:rPr lang="it-IT" sz="1600" b="0" dirty="0">
                          <a:solidFill>
                            <a:schemeClr val="tx1"/>
                          </a:solidFill>
                          <a:effectLst/>
                        </a:rPr>
                        <a:t>Pianifica, controlli e relazioni sulla produzione di risultati.</a:t>
                      </a:r>
                    </a:p>
                    <a:p>
                      <a:pPr marL="342900" lvl="0" indent="-342900" algn="just">
                        <a:spcAft>
                          <a:spcPts val="0"/>
                        </a:spcAft>
                        <a:buFont typeface="Symbol" pitchFamily="2" charset="2"/>
                        <a:buChar char=""/>
                        <a:tabLst>
                          <a:tab pos="228600" algn="l"/>
                        </a:tabLst>
                      </a:pPr>
                      <a:r>
                        <a:rPr lang="it-IT" sz="1600" b="0" dirty="0">
                          <a:solidFill>
                            <a:schemeClr val="tx1"/>
                          </a:solidFill>
                          <a:effectLst/>
                        </a:rPr>
                        <a:t>Garantisce che tutto il lavoro venga eseguito in tempo e secondo gli standard e la qualità concordati.</a:t>
                      </a:r>
                    </a:p>
                    <a:p>
                      <a:pPr marL="342900" lvl="0" indent="-342900" algn="just">
                        <a:spcAft>
                          <a:spcPts val="0"/>
                        </a:spcAft>
                        <a:buFont typeface="Symbol" pitchFamily="2" charset="2"/>
                        <a:buChar char=""/>
                        <a:tabLst>
                          <a:tab pos="228600" algn="l"/>
                        </a:tabLst>
                      </a:pPr>
                      <a:r>
                        <a:rPr lang="it-IT" sz="1600" b="0" dirty="0">
                          <a:solidFill>
                            <a:schemeClr val="tx1"/>
                          </a:solidFill>
                          <a:effectLst/>
                        </a:rPr>
                        <a:t>Garantisce il completamento e la consegna con successo delle attività subappaltate.</a:t>
                      </a:r>
                      <a:endParaRPr lang="it-IT" sz="1600" b="0" dirty="0">
                        <a:solidFill>
                          <a:schemeClr val="tx1"/>
                        </a:solidFill>
                        <a:effectLst/>
                        <a:latin typeface="Calibri" panose="020F0502020204030204" pitchFamily="34" charset="0"/>
                        <a:ea typeface="PMingLiU" panose="02020500000000000000" pitchFamily="18" charset="-120"/>
                        <a:cs typeface="Calibri" panose="020F0502020204030204" pitchFamily="34" charset="0"/>
                      </a:endParaRPr>
                    </a:p>
                  </a:txBody>
                  <a:tcPr marL="68580" marR="68580" marT="0" marB="0">
                    <a:noFill/>
                  </a:tcPr>
                </a:tc>
                <a:extLst>
                  <a:ext uri="{0D108BD9-81ED-4DB2-BD59-A6C34878D82A}">
                    <a16:rowId xmlns:a16="http://schemas.microsoft.com/office/drawing/2014/main" xmlns="" val="99483902"/>
                  </a:ext>
                </a:extLst>
              </a:tr>
            </a:tbl>
          </a:graphicData>
        </a:graphic>
      </p:graphicFrame>
    </p:spTree>
    <p:extLst>
      <p:ext uri="{BB962C8B-B14F-4D97-AF65-F5344CB8AC3E}">
        <p14:creationId xmlns:p14="http://schemas.microsoft.com/office/powerpoint/2010/main" val="182530467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9E3ACC65-8B11-4C4B-A75A-CF76BE019AAE}"/>
              </a:ext>
            </a:extLst>
          </p:cNvPr>
          <p:cNvSpPr>
            <a:spLocks noGrp="1"/>
          </p:cNvSpPr>
          <p:nvPr>
            <p:ph type="title"/>
          </p:nvPr>
        </p:nvSpPr>
        <p:spPr/>
        <p:txBody>
          <a:bodyPr/>
          <a:lstStyle/>
          <a:p>
            <a:r>
              <a:rPr lang="it-IT" dirty="0"/>
              <a:t>Alcune idee sui business case</a:t>
            </a:r>
          </a:p>
        </p:txBody>
      </p:sp>
      <p:sp>
        <p:nvSpPr>
          <p:cNvPr id="6" name="Segnaposto numero diapositiva 5">
            <a:extLst>
              <a:ext uri="{FF2B5EF4-FFF2-40B4-BE49-F238E27FC236}">
                <a16:creationId xmlns:a16="http://schemas.microsoft.com/office/drawing/2014/main" xmlns="" id="{AC571E3D-8409-7A48-A676-906C48DE8131}"/>
              </a:ext>
            </a:extLst>
          </p:cNvPr>
          <p:cNvSpPr>
            <a:spLocks noGrp="1"/>
          </p:cNvSpPr>
          <p:nvPr>
            <p:ph type="sldNum" sz="quarter" idx="4"/>
          </p:nvPr>
        </p:nvSpPr>
        <p:spPr/>
        <p:txBody>
          <a:bodyPr/>
          <a:lstStyle/>
          <a:p>
            <a:fld id="{02C7C199-0D0D-7840-A88D-785280B31CF7}" type="slidenum">
              <a:rPr lang="it-IT" smtClean="0"/>
              <a:t>7</a:t>
            </a:fld>
            <a:endParaRPr lang="it-IT"/>
          </a:p>
        </p:txBody>
      </p:sp>
      <p:sp>
        <p:nvSpPr>
          <p:cNvPr id="7" name="Segnaposto piè di pagina 6">
            <a:extLst>
              <a:ext uri="{FF2B5EF4-FFF2-40B4-BE49-F238E27FC236}">
                <a16:creationId xmlns:a16="http://schemas.microsoft.com/office/drawing/2014/main" xmlns="" id="{55567DE4-DA53-B54E-AE74-F9B46C9AE963}"/>
              </a:ext>
            </a:extLst>
          </p:cNvPr>
          <p:cNvSpPr>
            <a:spLocks noGrp="1"/>
          </p:cNvSpPr>
          <p:nvPr>
            <p:ph type="ftr" sz="quarter" idx="3"/>
          </p:nvPr>
        </p:nvSpPr>
        <p:spPr/>
        <p:txBody>
          <a:bodyPr/>
          <a:lstStyle/>
          <a:p>
            <a:r>
              <a:rPr lang="it-IT"/>
              <a:t>Corso di Project Management: quarta parte</a:t>
            </a:r>
            <a:endParaRPr lang="it-IT" dirty="0"/>
          </a:p>
        </p:txBody>
      </p:sp>
      <p:pic>
        <p:nvPicPr>
          <p:cNvPr id="20482" name="Picture 2" descr="Grafico delle risposte di Moduli. Titolo della domanda: Ritenete che l’uso dei business case possa migliorare la collaborazione?. Numero di risposte: 149 risposte.">
            <a:extLst>
              <a:ext uri="{FF2B5EF4-FFF2-40B4-BE49-F238E27FC236}">
                <a16:creationId xmlns:a16="http://schemas.microsoft.com/office/drawing/2014/main" xmlns="" id="{4266F7F2-A1C9-ED4A-A92B-E01A30D865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29299"/>
            <a:ext cx="9144000" cy="4346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7499907"/>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F128ED7-124F-A049-BC36-EC3821B50420}"/>
              </a:ext>
            </a:extLst>
          </p:cNvPr>
          <p:cNvSpPr>
            <a:spLocks noGrp="1"/>
          </p:cNvSpPr>
          <p:nvPr>
            <p:ph type="title"/>
          </p:nvPr>
        </p:nvSpPr>
        <p:spPr>
          <a:xfrm>
            <a:off x="413184" y="52582"/>
            <a:ext cx="8229600" cy="923330"/>
          </a:xfrm>
        </p:spPr>
        <p:txBody>
          <a:bodyPr/>
          <a:lstStyle/>
          <a:p>
            <a:r>
              <a:rPr lang="it-IT" sz="2000" dirty="0"/>
              <a:t>Descrizione e responsabilità dell’Assistente del Project Manager Assistant Project Manager (APM)</a:t>
            </a:r>
            <a:br>
              <a:rPr lang="it-IT" sz="2000" dirty="0"/>
            </a:br>
            <a:endParaRPr lang="it-IT" sz="2000" dirty="0"/>
          </a:p>
        </p:txBody>
      </p:sp>
      <p:sp>
        <p:nvSpPr>
          <p:cNvPr id="6" name="Segnaposto numero diapositiva 5">
            <a:extLst>
              <a:ext uri="{FF2B5EF4-FFF2-40B4-BE49-F238E27FC236}">
                <a16:creationId xmlns:a16="http://schemas.microsoft.com/office/drawing/2014/main" xmlns="" id="{D50C604B-2B6A-464A-8C8F-7605C2323CC1}"/>
              </a:ext>
            </a:extLst>
          </p:cNvPr>
          <p:cNvSpPr>
            <a:spLocks noGrp="1"/>
          </p:cNvSpPr>
          <p:nvPr>
            <p:ph type="sldNum" sz="quarter" idx="4"/>
          </p:nvPr>
        </p:nvSpPr>
        <p:spPr/>
        <p:txBody>
          <a:bodyPr/>
          <a:lstStyle/>
          <a:p>
            <a:fld id="{02C7C199-0D0D-7840-A88D-785280B31CF7}" type="slidenum">
              <a:rPr lang="it-IT" smtClean="0"/>
              <a:t>70</a:t>
            </a:fld>
            <a:endParaRPr lang="it-IT"/>
          </a:p>
        </p:txBody>
      </p:sp>
      <p:graphicFrame>
        <p:nvGraphicFramePr>
          <p:cNvPr id="3" name="Tabella 2">
            <a:extLst>
              <a:ext uri="{FF2B5EF4-FFF2-40B4-BE49-F238E27FC236}">
                <a16:creationId xmlns:a16="http://schemas.microsoft.com/office/drawing/2014/main" xmlns="" id="{1F13FC06-451E-0E42-A94E-B83476892691}"/>
              </a:ext>
            </a:extLst>
          </p:cNvPr>
          <p:cNvGraphicFramePr>
            <a:graphicFrameLocks noGrp="1"/>
          </p:cNvGraphicFramePr>
          <p:nvPr>
            <p:extLst>
              <p:ext uri="{D42A27DB-BD31-4B8C-83A1-F6EECF244321}">
                <p14:modId xmlns:p14="http://schemas.microsoft.com/office/powerpoint/2010/main" val="463276889"/>
              </p:ext>
            </p:extLst>
          </p:nvPr>
        </p:nvGraphicFramePr>
        <p:xfrm>
          <a:off x="102870" y="834390"/>
          <a:ext cx="8869680" cy="3701143"/>
        </p:xfrm>
        <a:graphic>
          <a:graphicData uri="http://schemas.openxmlformats.org/drawingml/2006/table">
            <a:tbl>
              <a:tblPr firstRow="1" firstCol="1" bandRow="1">
                <a:tableStyleId>{5C22544A-7EE6-4342-B048-85BDC9FD1C3A}</a:tableStyleId>
              </a:tblPr>
              <a:tblGrid>
                <a:gridCol w="8869680">
                  <a:extLst>
                    <a:ext uri="{9D8B030D-6E8A-4147-A177-3AD203B41FA5}">
                      <a16:colId xmlns:a16="http://schemas.microsoft.com/office/drawing/2014/main" xmlns="" val="319583158"/>
                    </a:ext>
                  </a:extLst>
                </a:gridCol>
              </a:tblGrid>
              <a:tr h="182328">
                <a:tc>
                  <a:txBody>
                    <a:bodyPr/>
                    <a:lstStyle/>
                    <a:p>
                      <a:pPr algn="l">
                        <a:spcAft>
                          <a:spcPts val="600"/>
                        </a:spcAft>
                      </a:pPr>
                      <a:r>
                        <a:rPr lang="it-IT" sz="1200">
                          <a:solidFill>
                            <a:schemeClr val="tx1"/>
                          </a:solidFill>
                          <a:effectLst/>
                        </a:rPr>
                        <a:t>Descrizione</a:t>
                      </a:r>
                      <a:endParaRPr lang="it-IT" sz="1200">
                        <a:solidFill>
                          <a:schemeClr val="tx1"/>
                        </a:solidFill>
                        <a:effectLst/>
                        <a:latin typeface="Times New Roman" panose="02020603050405020304" pitchFamily="18" charset="0"/>
                        <a:ea typeface="Times New Roman" panose="02020603050405020304" pitchFamily="18" charset="0"/>
                      </a:endParaRPr>
                    </a:p>
                  </a:txBody>
                  <a:tcPr marL="43902" marR="43902" marT="0" marB="0" anchor="ctr">
                    <a:noFill/>
                  </a:tcPr>
                </a:tc>
                <a:extLst>
                  <a:ext uri="{0D108BD9-81ED-4DB2-BD59-A6C34878D82A}">
                    <a16:rowId xmlns:a16="http://schemas.microsoft.com/office/drawing/2014/main" xmlns="" val="3108948618"/>
                  </a:ext>
                </a:extLst>
              </a:tr>
              <a:tr h="906250">
                <a:tc>
                  <a:txBody>
                    <a:bodyPr/>
                    <a:lstStyle/>
                    <a:p>
                      <a:pPr marL="452438" indent="4763" algn="just">
                        <a:spcAft>
                          <a:spcPts val="200"/>
                        </a:spcAft>
                        <a:tabLst/>
                      </a:pPr>
                      <a:r>
                        <a:rPr lang="it-IT" sz="1200" b="0" dirty="0">
                          <a:solidFill>
                            <a:schemeClr val="tx1"/>
                          </a:solidFill>
                          <a:effectLst/>
                        </a:rPr>
                        <a:t>In progetti di grandi dimensioni il Project Manager (PM) potrebbe trovare utile delegare una parte delle attività di gestione del progetto a un assistente. Questo Assistant Project Manager (APM) lavora a stretto contatto con il Project Manager (PM) nella realizzazione dell'ambito del progetto e funge da backup. Sebbene il Project Manager (PM) possa delegare determinate attività al Assistant Project Manager (APM), il PM rimane responsabile della corretta esecuzione di queste attività.</a:t>
                      </a:r>
                      <a:endParaRPr lang="it-IT" sz="1200" b="0" dirty="0">
                        <a:solidFill>
                          <a:schemeClr val="tx1"/>
                        </a:solidFill>
                        <a:effectLst/>
                        <a:latin typeface="Calibri" panose="020F0502020204030204" pitchFamily="34" charset="0"/>
                        <a:ea typeface="PMingLiU" panose="02020500000000000000" pitchFamily="18" charset="-120"/>
                        <a:cs typeface="Calibri" panose="020F0502020204030204" pitchFamily="34" charset="0"/>
                      </a:endParaRPr>
                    </a:p>
                  </a:txBody>
                  <a:tcPr marL="43902" marR="43902" marT="0" marB="0">
                    <a:noFill/>
                  </a:tcPr>
                </a:tc>
                <a:extLst>
                  <a:ext uri="{0D108BD9-81ED-4DB2-BD59-A6C34878D82A}">
                    <a16:rowId xmlns:a16="http://schemas.microsoft.com/office/drawing/2014/main" xmlns="" val="2282295555"/>
                  </a:ext>
                </a:extLst>
              </a:tr>
              <a:tr h="182328">
                <a:tc>
                  <a:txBody>
                    <a:bodyPr/>
                    <a:lstStyle/>
                    <a:p>
                      <a:pPr algn="l">
                        <a:spcAft>
                          <a:spcPts val="600"/>
                        </a:spcAft>
                      </a:pPr>
                      <a:r>
                        <a:rPr lang="it-IT" sz="1200">
                          <a:solidFill>
                            <a:schemeClr val="tx1"/>
                          </a:solidFill>
                          <a:effectLst/>
                        </a:rPr>
                        <a:t>Responsibilità</a:t>
                      </a:r>
                      <a:endParaRPr lang="it-IT" sz="1200">
                        <a:solidFill>
                          <a:schemeClr val="tx1"/>
                        </a:solidFill>
                        <a:effectLst/>
                        <a:latin typeface="Times New Roman" panose="02020603050405020304" pitchFamily="18" charset="0"/>
                        <a:ea typeface="Times New Roman" panose="02020603050405020304" pitchFamily="18" charset="0"/>
                      </a:endParaRPr>
                    </a:p>
                  </a:txBody>
                  <a:tcPr marL="43902" marR="43902" marT="0" marB="0">
                    <a:noFill/>
                  </a:tcPr>
                </a:tc>
                <a:extLst>
                  <a:ext uri="{0D108BD9-81ED-4DB2-BD59-A6C34878D82A}">
                    <a16:rowId xmlns:a16="http://schemas.microsoft.com/office/drawing/2014/main" xmlns="" val="1973143657"/>
                  </a:ext>
                </a:extLst>
              </a:tr>
              <a:tr h="2420983">
                <a:tc>
                  <a:txBody>
                    <a:bodyPr/>
                    <a:lstStyle/>
                    <a:p>
                      <a:pPr marL="342900" lvl="0" indent="-342900" algn="just">
                        <a:spcAft>
                          <a:spcPts val="0"/>
                        </a:spcAft>
                        <a:buFont typeface="Symbol" pitchFamily="2" charset="2"/>
                        <a:buChar char=""/>
                        <a:tabLst>
                          <a:tab pos="228600" algn="l"/>
                        </a:tabLst>
                      </a:pPr>
                      <a:r>
                        <a:rPr lang="it-IT" sz="1200" b="0" dirty="0">
                          <a:solidFill>
                            <a:schemeClr val="tx1"/>
                          </a:solidFill>
                          <a:effectLst/>
                        </a:rPr>
                        <a:t>Riferisce e prende indicazioni dal Project Manager (PM).</a:t>
                      </a:r>
                    </a:p>
                    <a:p>
                      <a:pPr marL="342900" lvl="0" indent="-342900" algn="just">
                        <a:spcAft>
                          <a:spcPts val="0"/>
                        </a:spcAft>
                        <a:buFont typeface="Symbol" pitchFamily="2" charset="2"/>
                        <a:buChar char=""/>
                        <a:tabLst>
                          <a:tab pos="228600" algn="l"/>
                        </a:tabLst>
                      </a:pPr>
                      <a:r>
                        <a:rPr lang="it-IT" sz="1200" b="0" dirty="0">
                          <a:solidFill>
                            <a:schemeClr val="tx1"/>
                          </a:solidFill>
                          <a:effectLst/>
                        </a:rPr>
                        <a:t>Assiste nello sviluppo e nell'esecuzione piani di progetti e del gruppo (o parti di esso).</a:t>
                      </a:r>
                    </a:p>
                    <a:p>
                      <a:pPr marL="342900" lvl="0" indent="-342900" algn="just">
                        <a:spcAft>
                          <a:spcPts val="0"/>
                        </a:spcAft>
                        <a:buFont typeface="Symbol" pitchFamily="2" charset="2"/>
                        <a:buChar char=""/>
                        <a:tabLst>
                          <a:tab pos="228600" algn="l"/>
                        </a:tabLst>
                      </a:pPr>
                      <a:r>
                        <a:rPr lang="it-IT" sz="1200" b="0" dirty="0">
                          <a:solidFill>
                            <a:schemeClr val="tx1"/>
                          </a:solidFill>
                          <a:effectLst/>
                        </a:rPr>
                        <a:t>Comunica piani, decisioni e istruzioni al Project Core Team (PCT) o agli appaltatori esterni.</a:t>
                      </a:r>
                    </a:p>
                    <a:p>
                      <a:pPr marL="342900" lvl="0" indent="-342900" algn="just">
                        <a:spcAft>
                          <a:spcPts val="0"/>
                        </a:spcAft>
                        <a:buFont typeface="Symbol" pitchFamily="2" charset="2"/>
                        <a:buChar char=""/>
                        <a:tabLst>
                          <a:tab pos="228600" algn="l"/>
                        </a:tabLst>
                      </a:pPr>
                      <a:r>
                        <a:rPr lang="it-IT" sz="1200" b="0" dirty="0">
                          <a:solidFill>
                            <a:schemeClr val="tx1"/>
                          </a:solidFill>
                          <a:effectLst/>
                        </a:rPr>
                        <a:t>Partecipa al coordinamento del team Project Core (PCT) e del Project </a:t>
                      </a:r>
                      <a:r>
                        <a:rPr lang="it-IT" sz="1200" b="0" dirty="0" err="1">
                          <a:solidFill>
                            <a:schemeClr val="tx1"/>
                          </a:solidFill>
                          <a:effectLst/>
                        </a:rPr>
                        <a:t>Support</a:t>
                      </a:r>
                      <a:r>
                        <a:rPr lang="it-IT" sz="1200" b="0" dirty="0">
                          <a:solidFill>
                            <a:schemeClr val="tx1"/>
                          </a:solidFill>
                          <a:effectLst/>
                        </a:rPr>
                        <a:t> Team (PST).</a:t>
                      </a:r>
                    </a:p>
                    <a:p>
                      <a:pPr marL="342900" lvl="0" indent="-342900" algn="just">
                        <a:spcAft>
                          <a:spcPts val="0"/>
                        </a:spcAft>
                        <a:buFont typeface="Symbol" pitchFamily="2" charset="2"/>
                        <a:buChar char=""/>
                        <a:tabLst>
                          <a:tab pos="228600" algn="l"/>
                        </a:tabLst>
                      </a:pPr>
                      <a:r>
                        <a:rPr lang="it-IT" sz="1200" b="0" dirty="0">
                          <a:solidFill>
                            <a:schemeClr val="tx1"/>
                          </a:solidFill>
                          <a:effectLst/>
                        </a:rPr>
                        <a:t>Fornisce assistenza ai partecipanti al progetto a supporto dell'esecuzione del lavoro.</a:t>
                      </a:r>
                    </a:p>
                    <a:p>
                      <a:pPr marL="342900" lvl="0" indent="-342900" algn="just">
                        <a:spcAft>
                          <a:spcPts val="0"/>
                        </a:spcAft>
                        <a:buFont typeface="Symbol" pitchFamily="2" charset="2"/>
                        <a:buChar char=""/>
                        <a:tabLst>
                          <a:tab pos="228600" algn="l"/>
                        </a:tabLst>
                      </a:pPr>
                      <a:r>
                        <a:rPr lang="it-IT" sz="1200" b="0" dirty="0">
                          <a:solidFill>
                            <a:schemeClr val="tx1"/>
                          </a:solidFill>
                          <a:effectLst/>
                        </a:rPr>
                        <a:t>Assiste nell'organizzazione delle riunioni del progetto e nella creazione dei verbali.</a:t>
                      </a:r>
                    </a:p>
                    <a:p>
                      <a:pPr marL="342900" lvl="0" indent="-342900" algn="just">
                        <a:spcAft>
                          <a:spcPts val="0"/>
                        </a:spcAft>
                        <a:buFont typeface="Symbol" pitchFamily="2" charset="2"/>
                        <a:buChar char=""/>
                        <a:tabLst>
                          <a:tab pos="228600" algn="l"/>
                        </a:tabLst>
                      </a:pPr>
                      <a:r>
                        <a:rPr lang="it-IT" sz="1200" b="0" dirty="0">
                          <a:solidFill>
                            <a:schemeClr val="tx1"/>
                          </a:solidFill>
                          <a:effectLst/>
                        </a:rPr>
                        <a:t>Raccoglie informazioni sullo stato, effettivo e in previsione di tutti i </a:t>
                      </a:r>
                      <a:r>
                        <a:rPr lang="it-IT" sz="1200" b="0" dirty="0" err="1">
                          <a:solidFill>
                            <a:schemeClr val="tx1"/>
                          </a:solidFill>
                          <a:effectLst/>
                        </a:rPr>
                        <a:t>working</a:t>
                      </a:r>
                      <a:r>
                        <a:rPr lang="it-IT" sz="1200" b="0" dirty="0">
                          <a:solidFill>
                            <a:schemeClr val="tx1"/>
                          </a:solidFill>
                          <a:effectLst/>
                        </a:rPr>
                        <a:t> package e avvisa il Project Manager (PM) di eventuali discrepanze.</a:t>
                      </a:r>
                    </a:p>
                    <a:p>
                      <a:pPr marL="342900" lvl="0" indent="-342900" algn="just">
                        <a:spcAft>
                          <a:spcPts val="0"/>
                        </a:spcAft>
                        <a:buFont typeface="Symbol" pitchFamily="2" charset="2"/>
                        <a:buChar char=""/>
                        <a:tabLst>
                          <a:tab pos="228600" algn="l"/>
                        </a:tabLst>
                      </a:pPr>
                      <a:r>
                        <a:rPr lang="it-IT" sz="1200" b="0" dirty="0">
                          <a:solidFill>
                            <a:schemeClr val="tx1"/>
                          </a:solidFill>
                          <a:effectLst/>
                        </a:rPr>
                        <a:t>Rileva in modo proattivo problemi di qualità o di pianificazione e propone azioni preventive.</a:t>
                      </a:r>
                    </a:p>
                    <a:p>
                      <a:pPr marL="342900" lvl="0" indent="-342900" algn="just">
                        <a:spcAft>
                          <a:spcPts val="0"/>
                        </a:spcAft>
                        <a:buFont typeface="Symbol" pitchFamily="2" charset="2"/>
                        <a:buChar char=""/>
                        <a:tabLst>
                          <a:tab pos="228600" algn="l"/>
                        </a:tabLst>
                      </a:pPr>
                      <a:r>
                        <a:rPr lang="it-IT" sz="1200" b="0" dirty="0">
                          <a:solidFill>
                            <a:schemeClr val="tx1"/>
                          </a:solidFill>
                          <a:effectLst/>
                        </a:rPr>
                        <a:t>Prepara o contribuisce ai rapporti sullo stato del progetto in modo tempestivo.</a:t>
                      </a:r>
                    </a:p>
                    <a:p>
                      <a:pPr marL="342900" lvl="0" indent="-342900" algn="just">
                        <a:spcAft>
                          <a:spcPts val="0"/>
                        </a:spcAft>
                        <a:buFont typeface="Symbol" pitchFamily="2" charset="2"/>
                        <a:buChar char=""/>
                        <a:tabLst>
                          <a:tab pos="228600" algn="l"/>
                        </a:tabLst>
                      </a:pPr>
                      <a:r>
                        <a:rPr lang="it-IT" sz="1200" b="0" dirty="0">
                          <a:solidFill>
                            <a:schemeClr val="tx1"/>
                          </a:solidFill>
                          <a:effectLst/>
                        </a:rPr>
                        <a:t>Supporta il processo di gestione dei rischi e delle modifiche, aggiorna i log dei rischi e delle modifiche.</a:t>
                      </a:r>
                    </a:p>
                    <a:p>
                      <a:pPr marL="342900" lvl="0" indent="-342900" algn="just">
                        <a:spcAft>
                          <a:spcPts val="300"/>
                        </a:spcAft>
                        <a:buFont typeface="Symbol" pitchFamily="2" charset="2"/>
                        <a:buChar char=""/>
                        <a:tabLst>
                          <a:tab pos="228600" algn="l"/>
                        </a:tabLst>
                      </a:pPr>
                      <a:r>
                        <a:rPr lang="it-IT" sz="1200" b="0" dirty="0">
                          <a:solidFill>
                            <a:schemeClr val="tx1"/>
                          </a:solidFill>
                          <a:effectLst/>
                        </a:rPr>
                        <a:t>Coordina l'accettazione consegnabile con utenti e stakeholder interni ed esterni.</a:t>
                      </a:r>
                    </a:p>
                    <a:p>
                      <a:pPr marL="342900" lvl="0" indent="-342900" algn="just">
                        <a:spcAft>
                          <a:spcPts val="200"/>
                        </a:spcAft>
                        <a:buFont typeface="Symbol" pitchFamily="2" charset="2"/>
                        <a:buChar char=""/>
                        <a:tabLst>
                          <a:tab pos="228600" algn="l"/>
                        </a:tabLst>
                      </a:pPr>
                      <a:r>
                        <a:rPr lang="it-IT" sz="1200" b="0" dirty="0">
                          <a:solidFill>
                            <a:schemeClr val="tx1"/>
                          </a:solidFill>
                          <a:effectLst/>
                        </a:rPr>
                        <a:t>Stabilisce le comunicazioni di routine del progetto per informare gli stakeholder del progetto.</a:t>
                      </a:r>
                      <a:endParaRPr lang="it-IT" sz="1200" b="0" dirty="0">
                        <a:solidFill>
                          <a:schemeClr val="tx1"/>
                        </a:solidFill>
                        <a:effectLst/>
                        <a:latin typeface="Calibri" panose="020F0502020204030204" pitchFamily="34" charset="0"/>
                        <a:ea typeface="PMingLiU" panose="02020500000000000000" pitchFamily="18" charset="-120"/>
                        <a:cs typeface="Calibri" panose="020F0502020204030204" pitchFamily="34" charset="0"/>
                      </a:endParaRPr>
                    </a:p>
                  </a:txBody>
                  <a:tcPr marL="43902" marR="43902" marT="0" marB="0">
                    <a:noFill/>
                  </a:tcPr>
                </a:tc>
                <a:extLst>
                  <a:ext uri="{0D108BD9-81ED-4DB2-BD59-A6C34878D82A}">
                    <a16:rowId xmlns:a16="http://schemas.microsoft.com/office/drawing/2014/main" xmlns="" val="2465767297"/>
                  </a:ext>
                </a:extLst>
              </a:tr>
            </a:tbl>
          </a:graphicData>
        </a:graphic>
      </p:graphicFrame>
    </p:spTree>
    <p:extLst>
      <p:ext uri="{BB962C8B-B14F-4D97-AF65-F5344CB8AC3E}">
        <p14:creationId xmlns:p14="http://schemas.microsoft.com/office/powerpoint/2010/main" val="3383429651"/>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F128ED7-124F-A049-BC36-EC3821B50420}"/>
              </a:ext>
            </a:extLst>
          </p:cNvPr>
          <p:cNvSpPr>
            <a:spLocks noGrp="1"/>
          </p:cNvSpPr>
          <p:nvPr>
            <p:ph type="title"/>
          </p:nvPr>
        </p:nvSpPr>
        <p:spPr>
          <a:xfrm>
            <a:off x="413414" y="-22215"/>
            <a:ext cx="8229600" cy="800219"/>
          </a:xfrm>
        </p:spPr>
        <p:txBody>
          <a:bodyPr/>
          <a:lstStyle/>
          <a:p>
            <a:r>
              <a:rPr lang="it-IT" dirty="0"/>
              <a:t>Descrizione e responsabilità del Gruppo di Supporto del Progetto Project </a:t>
            </a:r>
            <a:r>
              <a:rPr lang="it-IT" dirty="0" err="1"/>
              <a:t>Support</a:t>
            </a:r>
            <a:r>
              <a:rPr lang="it-IT" dirty="0"/>
              <a:t> Team (PST)</a:t>
            </a:r>
          </a:p>
        </p:txBody>
      </p:sp>
      <p:sp>
        <p:nvSpPr>
          <p:cNvPr id="6" name="Segnaposto numero diapositiva 5">
            <a:extLst>
              <a:ext uri="{FF2B5EF4-FFF2-40B4-BE49-F238E27FC236}">
                <a16:creationId xmlns:a16="http://schemas.microsoft.com/office/drawing/2014/main" xmlns="" id="{D50C604B-2B6A-464A-8C8F-7605C2323CC1}"/>
              </a:ext>
            </a:extLst>
          </p:cNvPr>
          <p:cNvSpPr>
            <a:spLocks noGrp="1"/>
          </p:cNvSpPr>
          <p:nvPr>
            <p:ph type="sldNum" sz="quarter" idx="4"/>
          </p:nvPr>
        </p:nvSpPr>
        <p:spPr/>
        <p:txBody>
          <a:bodyPr/>
          <a:lstStyle/>
          <a:p>
            <a:fld id="{02C7C199-0D0D-7840-A88D-785280B31CF7}" type="slidenum">
              <a:rPr lang="it-IT" smtClean="0"/>
              <a:t>71</a:t>
            </a:fld>
            <a:endParaRPr lang="it-IT"/>
          </a:p>
        </p:txBody>
      </p:sp>
      <p:graphicFrame>
        <p:nvGraphicFramePr>
          <p:cNvPr id="3" name="Tabella 2">
            <a:extLst>
              <a:ext uri="{FF2B5EF4-FFF2-40B4-BE49-F238E27FC236}">
                <a16:creationId xmlns:a16="http://schemas.microsoft.com/office/drawing/2014/main" xmlns="" id="{A94DEBB7-E90B-7840-9C9F-EA54441AD7B7}"/>
              </a:ext>
            </a:extLst>
          </p:cNvPr>
          <p:cNvGraphicFramePr>
            <a:graphicFrameLocks noGrp="1"/>
          </p:cNvGraphicFramePr>
          <p:nvPr>
            <p:extLst>
              <p:ext uri="{D42A27DB-BD31-4B8C-83A1-F6EECF244321}">
                <p14:modId xmlns:p14="http://schemas.microsoft.com/office/powerpoint/2010/main" val="1630846848"/>
              </p:ext>
            </p:extLst>
          </p:nvPr>
        </p:nvGraphicFramePr>
        <p:xfrm>
          <a:off x="205740" y="891540"/>
          <a:ext cx="8595360" cy="3714750"/>
        </p:xfrm>
        <a:graphic>
          <a:graphicData uri="http://schemas.openxmlformats.org/drawingml/2006/table">
            <a:tbl>
              <a:tblPr firstRow="1" firstCol="1" bandRow="1">
                <a:tableStyleId>{5C22544A-7EE6-4342-B048-85BDC9FD1C3A}</a:tableStyleId>
              </a:tblPr>
              <a:tblGrid>
                <a:gridCol w="8595360">
                  <a:extLst>
                    <a:ext uri="{9D8B030D-6E8A-4147-A177-3AD203B41FA5}">
                      <a16:colId xmlns:a16="http://schemas.microsoft.com/office/drawing/2014/main" xmlns="" val="3098582318"/>
                    </a:ext>
                  </a:extLst>
                </a:gridCol>
              </a:tblGrid>
              <a:tr h="271089">
                <a:tc>
                  <a:txBody>
                    <a:bodyPr/>
                    <a:lstStyle/>
                    <a:p>
                      <a:pPr algn="l">
                        <a:spcAft>
                          <a:spcPts val="600"/>
                        </a:spcAft>
                      </a:pPr>
                      <a:r>
                        <a:rPr lang="it-IT" sz="1400">
                          <a:solidFill>
                            <a:schemeClr val="tx1"/>
                          </a:solidFill>
                          <a:effectLst/>
                        </a:rPr>
                        <a:t>Descrizione</a:t>
                      </a:r>
                      <a:endParaRPr lang="it-IT" sz="1400">
                        <a:solidFill>
                          <a:schemeClr val="tx1"/>
                        </a:solidFill>
                        <a:effectLst/>
                        <a:latin typeface="Times New Roman" panose="02020603050405020304" pitchFamily="18" charset="0"/>
                        <a:ea typeface="Times New Roman" panose="02020603050405020304" pitchFamily="18" charset="0"/>
                      </a:endParaRPr>
                    </a:p>
                  </a:txBody>
                  <a:tcPr marL="65259" marR="65259" marT="0" marB="0" anchor="ctr">
                    <a:noFill/>
                  </a:tcPr>
                </a:tc>
                <a:extLst>
                  <a:ext uri="{0D108BD9-81ED-4DB2-BD59-A6C34878D82A}">
                    <a16:rowId xmlns:a16="http://schemas.microsoft.com/office/drawing/2014/main" xmlns="" val="1776935595"/>
                  </a:ext>
                </a:extLst>
              </a:tr>
              <a:tr h="1035942">
                <a:tc>
                  <a:txBody>
                    <a:bodyPr/>
                    <a:lstStyle/>
                    <a:p>
                      <a:pPr marL="452438" indent="4763" algn="just">
                        <a:spcAft>
                          <a:spcPts val="200"/>
                        </a:spcAft>
                        <a:tabLst/>
                      </a:pPr>
                      <a:r>
                        <a:rPr lang="it-IT" sz="1400" b="0" dirty="0">
                          <a:solidFill>
                            <a:schemeClr val="tx1"/>
                          </a:solidFill>
                          <a:effectLst/>
                        </a:rPr>
                        <a:t>È costituito dai ruoli responsabili di fornire supporto al progetto. La composizione e la struttura del Project </a:t>
                      </a:r>
                      <a:r>
                        <a:rPr lang="it-IT" sz="1400" b="0" dirty="0" err="1">
                          <a:solidFill>
                            <a:schemeClr val="tx1"/>
                          </a:solidFill>
                          <a:effectLst/>
                        </a:rPr>
                        <a:t>Support</a:t>
                      </a:r>
                      <a:r>
                        <a:rPr lang="it-IT" sz="1400" b="0" dirty="0">
                          <a:solidFill>
                            <a:schemeClr val="tx1"/>
                          </a:solidFill>
                          <a:effectLst/>
                        </a:rPr>
                        <a:t> Team (PST) dipende dalle dimensioni del progetto ed è definita dal Project Manager (PM). Il ruolo del Project </a:t>
                      </a:r>
                      <a:r>
                        <a:rPr lang="it-IT" sz="1400" b="0" dirty="0" err="1">
                          <a:solidFill>
                            <a:schemeClr val="tx1"/>
                          </a:solidFill>
                          <a:effectLst/>
                        </a:rPr>
                        <a:t>Support</a:t>
                      </a:r>
                      <a:r>
                        <a:rPr lang="it-IT" sz="1400" b="0" dirty="0">
                          <a:solidFill>
                            <a:schemeClr val="tx1"/>
                          </a:solidFill>
                          <a:effectLst/>
                        </a:rPr>
                        <a:t> Team (PST) può essere assunto dai membri del team, da un team specifico o essere fornito come servizio orizzontale dall'organizzazione.</a:t>
                      </a:r>
                      <a:endParaRPr lang="it-IT" sz="1400" b="0" dirty="0">
                        <a:solidFill>
                          <a:schemeClr val="tx1"/>
                        </a:solidFill>
                        <a:effectLst/>
                        <a:latin typeface="Calibri" panose="020F0502020204030204" pitchFamily="34" charset="0"/>
                        <a:ea typeface="PMingLiU" panose="02020500000000000000" pitchFamily="18" charset="-120"/>
                        <a:cs typeface="Calibri" panose="020F0502020204030204" pitchFamily="34" charset="0"/>
                      </a:endParaRPr>
                    </a:p>
                  </a:txBody>
                  <a:tcPr marL="65259" marR="65259" marT="0" marB="0">
                    <a:noFill/>
                  </a:tcPr>
                </a:tc>
                <a:extLst>
                  <a:ext uri="{0D108BD9-81ED-4DB2-BD59-A6C34878D82A}">
                    <a16:rowId xmlns:a16="http://schemas.microsoft.com/office/drawing/2014/main" xmlns="" val="2790016699"/>
                  </a:ext>
                </a:extLst>
              </a:tr>
              <a:tr h="271089">
                <a:tc>
                  <a:txBody>
                    <a:bodyPr/>
                    <a:lstStyle/>
                    <a:p>
                      <a:pPr algn="l">
                        <a:spcAft>
                          <a:spcPts val="600"/>
                        </a:spcAft>
                      </a:pPr>
                      <a:r>
                        <a:rPr lang="it-IT" sz="1400">
                          <a:solidFill>
                            <a:schemeClr val="tx1"/>
                          </a:solidFill>
                          <a:effectLst/>
                        </a:rPr>
                        <a:t>Responsibilità</a:t>
                      </a:r>
                      <a:endParaRPr lang="it-IT" sz="1400">
                        <a:solidFill>
                          <a:schemeClr val="tx1"/>
                        </a:solidFill>
                        <a:effectLst/>
                        <a:latin typeface="Times New Roman" panose="02020603050405020304" pitchFamily="18" charset="0"/>
                        <a:ea typeface="Times New Roman" panose="02020603050405020304" pitchFamily="18" charset="0"/>
                      </a:endParaRPr>
                    </a:p>
                  </a:txBody>
                  <a:tcPr marL="65259" marR="65259" marT="0" marB="0">
                    <a:noFill/>
                  </a:tcPr>
                </a:tc>
                <a:extLst>
                  <a:ext uri="{0D108BD9-81ED-4DB2-BD59-A6C34878D82A}">
                    <a16:rowId xmlns:a16="http://schemas.microsoft.com/office/drawing/2014/main" xmlns="" val="4271038411"/>
                  </a:ext>
                </a:extLst>
              </a:tr>
              <a:tr h="2136630">
                <a:tc>
                  <a:txBody>
                    <a:bodyPr/>
                    <a:lstStyle/>
                    <a:p>
                      <a:pPr marL="342900" lvl="0" indent="-342900" algn="just">
                        <a:spcAft>
                          <a:spcPts val="0"/>
                        </a:spcAft>
                        <a:buFont typeface="Symbol" pitchFamily="2" charset="2"/>
                        <a:buChar char=""/>
                        <a:tabLst>
                          <a:tab pos="228600" algn="l"/>
                        </a:tabLst>
                      </a:pPr>
                      <a:r>
                        <a:rPr lang="it-IT" sz="1400" b="0" dirty="0">
                          <a:solidFill>
                            <a:schemeClr val="tx1"/>
                          </a:solidFill>
                          <a:effectLst/>
                        </a:rPr>
                        <a:t>Fornisce supporto amministrativo al progetto.</a:t>
                      </a:r>
                    </a:p>
                    <a:p>
                      <a:pPr marL="342900" lvl="0" indent="-342900" algn="just">
                        <a:spcAft>
                          <a:spcPts val="0"/>
                        </a:spcAft>
                        <a:buFont typeface="Symbol" pitchFamily="2" charset="2"/>
                        <a:buChar char=""/>
                        <a:tabLst>
                          <a:tab pos="228600" algn="l"/>
                        </a:tabLst>
                      </a:pPr>
                      <a:r>
                        <a:rPr lang="it-IT" sz="1400" b="0" dirty="0">
                          <a:solidFill>
                            <a:schemeClr val="tx1"/>
                          </a:solidFill>
                          <a:effectLst/>
                        </a:rPr>
                        <a:t>Definisce i requisiti per i report e le comunicazioni.</a:t>
                      </a:r>
                    </a:p>
                    <a:p>
                      <a:pPr marL="342900" lvl="0" indent="-342900" algn="just">
                        <a:spcAft>
                          <a:spcPts val="0"/>
                        </a:spcAft>
                        <a:buFont typeface="Symbol" pitchFamily="2" charset="2"/>
                        <a:buChar char=""/>
                        <a:tabLst>
                          <a:tab pos="228600" algn="l"/>
                        </a:tabLst>
                      </a:pPr>
                      <a:r>
                        <a:rPr lang="it-IT" sz="1400" b="0" dirty="0">
                          <a:solidFill>
                            <a:schemeClr val="tx1"/>
                          </a:solidFill>
                          <a:effectLst/>
                        </a:rPr>
                        <a:t>Gestisce le riunioni del comitato direttivo di progetto (PSC) e produce relazioni consolidate.</a:t>
                      </a:r>
                    </a:p>
                    <a:p>
                      <a:pPr marL="342900" lvl="0" indent="-342900" algn="just">
                        <a:spcAft>
                          <a:spcPts val="0"/>
                        </a:spcAft>
                        <a:buFont typeface="Symbol" pitchFamily="2" charset="2"/>
                        <a:buChar char=""/>
                        <a:tabLst>
                          <a:tab pos="228600" algn="l"/>
                        </a:tabLst>
                      </a:pPr>
                      <a:r>
                        <a:rPr lang="it-IT" sz="1400" b="0" dirty="0">
                          <a:solidFill>
                            <a:schemeClr val="tx1"/>
                          </a:solidFill>
                          <a:effectLst/>
                        </a:rPr>
                        <a:t>Supporta il Project Manager (PM) nella pianificazione, monitoraggio e controllo del progetto.</a:t>
                      </a:r>
                    </a:p>
                    <a:p>
                      <a:pPr marL="342900" lvl="0" indent="-342900" algn="just">
                        <a:spcAft>
                          <a:spcPts val="0"/>
                        </a:spcAft>
                        <a:buFont typeface="Symbol" pitchFamily="2" charset="2"/>
                        <a:buChar char=""/>
                        <a:tabLst>
                          <a:tab pos="228600" algn="l"/>
                        </a:tabLst>
                      </a:pPr>
                      <a:r>
                        <a:rPr lang="it-IT" sz="1400" b="0" dirty="0">
                          <a:solidFill>
                            <a:schemeClr val="tx1"/>
                          </a:solidFill>
                          <a:effectLst/>
                        </a:rPr>
                        <a:t>Fornisce consulenza su strumenti di gestione del progetto e servizi amministrativi.</a:t>
                      </a:r>
                    </a:p>
                    <a:p>
                      <a:pPr marL="342900" lvl="0" indent="-342900" algn="just">
                        <a:spcAft>
                          <a:spcPts val="300"/>
                        </a:spcAft>
                        <a:buFont typeface="Symbol" pitchFamily="2" charset="2"/>
                        <a:buChar char=""/>
                        <a:tabLst>
                          <a:tab pos="228600" algn="l"/>
                          <a:tab pos="270510" algn="l"/>
                        </a:tabLst>
                      </a:pPr>
                      <a:r>
                        <a:rPr lang="it-IT" sz="1400" b="0" dirty="0">
                          <a:solidFill>
                            <a:schemeClr val="tx1"/>
                          </a:solidFill>
                          <a:effectLst/>
                        </a:rPr>
                        <a:t>Amministra la documentazione del progetto (controllo delle versioni, archiviazione, ecc.).</a:t>
                      </a:r>
                    </a:p>
                    <a:p>
                      <a:pPr algn="just">
                        <a:spcAft>
                          <a:spcPts val="600"/>
                        </a:spcAft>
                        <a:tabLst>
                          <a:tab pos="270510" algn="l"/>
                        </a:tabLst>
                      </a:pPr>
                      <a:r>
                        <a:rPr lang="it-IT" sz="1400" b="0" dirty="0">
                          <a:solidFill>
                            <a:schemeClr val="tx1"/>
                          </a:solidFill>
                          <a:effectLst/>
                        </a:rPr>
                        <a:t>Esempi di ruoli che comprendono il PST sono: Project </a:t>
                      </a:r>
                      <a:r>
                        <a:rPr lang="it-IT" sz="1400" b="0" dirty="0" err="1">
                          <a:solidFill>
                            <a:schemeClr val="tx1"/>
                          </a:solidFill>
                          <a:effectLst/>
                        </a:rPr>
                        <a:t>Support</a:t>
                      </a:r>
                      <a:r>
                        <a:rPr lang="it-IT" sz="1400" b="0" dirty="0">
                          <a:solidFill>
                            <a:schemeClr val="tx1"/>
                          </a:solidFill>
                          <a:effectLst/>
                        </a:rPr>
                        <a:t> Office (PSO), Project </a:t>
                      </a:r>
                      <a:r>
                        <a:rPr lang="it-IT" sz="1400" b="0" dirty="0" err="1">
                          <a:solidFill>
                            <a:schemeClr val="tx1"/>
                          </a:solidFill>
                          <a:effectLst/>
                        </a:rPr>
                        <a:t>Quality</a:t>
                      </a:r>
                      <a:r>
                        <a:rPr lang="it-IT" sz="1400" b="0" dirty="0">
                          <a:solidFill>
                            <a:schemeClr val="tx1"/>
                          </a:solidFill>
                          <a:effectLst/>
                        </a:rPr>
                        <a:t> Assurance (PQA), Architecture Office (AO).</a:t>
                      </a:r>
                      <a:endParaRPr lang="it-IT" sz="1400" b="0" dirty="0">
                        <a:solidFill>
                          <a:schemeClr val="tx1"/>
                        </a:solidFill>
                        <a:effectLst/>
                        <a:latin typeface="Times New Roman" panose="02020603050405020304" pitchFamily="18" charset="0"/>
                        <a:ea typeface="Times New Roman" panose="02020603050405020304" pitchFamily="18" charset="0"/>
                      </a:endParaRPr>
                    </a:p>
                  </a:txBody>
                  <a:tcPr marL="65259" marR="65259" marT="0" marB="0">
                    <a:noFill/>
                  </a:tcPr>
                </a:tc>
                <a:extLst>
                  <a:ext uri="{0D108BD9-81ED-4DB2-BD59-A6C34878D82A}">
                    <a16:rowId xmlns:a16="http://schemas.microsoft.com/office/drawing/2014/main" xmlns="" val="1285721242"/>
                  </a:ext>
                </a:extLst>
              </a:tr>
            </a:tbl>
          </a:graphicData>
        </a:graphic>
      </p:graphicFrame>
    </p:spTree>
    <p:extLst>
      <p:ext uri="{BB962C8B-B14F-4D97-AF65-F5344CB8AC3E}">
        <p14:creationId xmlns:p14="http://schemas.microsoft.com/office/powerpoint/2010/main" val="933086157"/>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F128ED7-124F-A049-BC36-EC3821B50420}"/>
              </a:ext>
            </a:extLst>
          </p:cNvPr>
          <p:cNvSpPr>
            <a:spLocks noGrp="1"/>
          </p:cNvSpPr>
          <p:nvPr>
            <p:ph type="title"/>
          </p:nvPr>
        </p:nvSpPr>
        <p:spPr>
          <a:xfrm>
            <a:off x="413414" y="-222271"/>
            <a:ext cx="8604856" cy="1200329"/>
          </a:xfrm>
        </p:spPr>
        <p:txBody>
          <a:bodyPr/>
          <a:lstStyle/>
          <a:p>
            <a:r>
              <a:rPr lang="it-IT" dirty="0"/>
              <a:t>Descrizione e responsabilità dell’ Ufficio di Supporto del Progetto Project </a:t>
            </a:r>
            <a:r>
              <a:rPr lang="it-IT" dirty="0" err="1"/>
              <a:t>Support</a:t>
            </a:r>
            <a:r>
              <a:rPr lang="it-IT" dirty="0"/>
              <a:t> Office (PSO) </a:t>
            </a:r>
          </a:p>
        </p:txBody>
      </p:sp>
      <p:sp>
        <p:nvSpPr>
          <p:cNvPr id="6" name="Segnaposto numero diapositiva 5">
            <a:extLst>
              <a:ext uri="{FF2B5EF4-FFF2-40B4-BE49-F238E27FC236}">
                <a16:creationId xmlns:a16="http://schemas.microsoft.com/office/drawing/2014/main" xmlns="" id="{D50C604B-2B6A-464A-8C8F-7605C2323CC1}"/>
              </a:ext>
            </a:extLst>
          </p:cNvPr>
          <p:cNvSpPr>
            <a:spLocks noGrp="1"/>
          </p:cNvSpPr>
          <p:nvPr>
            <p:ph type="sldNum" sz="quarter" idx="4"/>
          </p:nvPr>
        </p:nvSpPr>
        <p:spPr/>
        <p:txBody>
          <a:bodyPr/>
          <a:lstStyle/>
          <a:p>
            <a:fld id="{02C7C199-0D0D-7840-A88D-785280B31CF7}" type="slidenum">
              <a:rPr lang="it-IT" smtClean="0"/>
              <a:t>72</a:t>
            </a:fld>
            <a:endParaRPr lang="it-IT"/>
          </a:p>
        </p:txBody>
      </p:sp>
      <p:graphicFrame>
        <p:nvGraphicFramePr>
          <p:cNvPr id="3" name="Tabella 2">
            <a:extLst>
              <a:ext uri="{FF2B5EF4-FFF2-40B4-BE49-F238E27FC236}">
                <a16:creationId xmlns:a16="http://schemas.microsoft.com/office/drawing/2014/main" xmlns="" id="{B0A1F348-9B05-E943-8854-0A3D3E894D24}"/>
              </a:ext>
            </a:extLst>
          </p:cNvPr>
          <p:cNvGraphicFramePr>
            <a:graphicFrameLocks noGrp="1"/>
          </p:cNvGraphicFramePr>
          <p:nvPr>
            <p:extLst>
              <p:ext uri="{D42A27DB-BD31-4B8C-83A1-F6EECF244321}">
                <p14:modId xmlns:p14="http://schemas.microsoft.com/office/powerpoint/2010/main" val="3520317596"/>
              </p:ext>
            </p:extLst>
          </p:nvPr>
        </p:nvGraphicFramePr>
        <p:xfrm>
          <a:off x="137160" y="881722"/>
          <a:ext cx="8881110" cy="3701707"/>
        </p:xfrm>
        <a:graphic>
          <a:graphicData uri="http://schemas.openxmlformats.org/drawingml/2006/table">
            <a:tbl>
              <a:tblPr firstRow="1" firstCol="1" bandRow="1">
                <a:tableStyleId>{5C22544A-7EE6-4342-B048-85BDC9FD1C3A}</a:tableStyleId>
              </a:tblPr>
              <a:tblGrid>
                <a:gridCol w="8881110">
                  <a:extLst>
                    <a:ext uri="{9D8B030D-6E8A-4147-A177-3AD203B41FA5}">
                      <a16:colId xmlns:a16="http://schemas.microsoft.com/office/drawing/2014/main" xmlns="" val="2727896388"/>
                    </a:ext>
                  </a:extLst>
                </a:gridCol>
              </a:tblGrid>
              <a:tr h="351024">
                <a:tc>
                  <a:txBody>
                    <a:bodyPr/>
                    <a:lstStyle/>
                    <a:p>
                      <a:pPr algn="l">
                        <a:spcAft>
                          <a:spcPts val="600"/>
                        </a:spcAft>
                      </a:pPr>
                      <a:r>
                        <a:rPr lang="it-IT" sz="1800" b="1" dirty="0">
                          <a:solidFill>
                            <a:schemeClr val="tx1"/>
                          </a:solidFill>
                          <a:effectLst/>
                        </a:rPr>
                        <a:t>Descrizione</a:t>
                      </a:r>
                      <a:endParaRPr lang="it-IT" sz="18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noFill/>
                  </a:tcPr>
                </a:tc>
                <a:extLst>
                  <a:ext uri="{0D108BD9-81ED-4DB2-BD59-A6C34878D82A}">
                    <a16:rowId xmlns:a16="http://schemas.microsoft.com/office/drawing/2014/main" xmlns="" val="3451684465"/>
                  </a:ext>
                </a:extLst>
              </a:tr>
              <a:tr h="335068">
                <a:tc>
                  <a:txBody>
                    <a:bodyPr/>
                    <a:lstStyle/>
                    <a:p>
                      <a:pPr marL="685800" indent="-228600" algn="just">
                        <a:spcAft>
                          <a:spcPts val="200"/>
                        </a:spcAft>
                      </a:pPr>
                      <a:r>
                        <a:rPr lang="it-IT" sz="1600" b="0">
                          <a:solidFill>
                            <a:schemeClr val="tx1"/>
                          </a:solidFill>
                          <a:effectLst/>
                        </a:rPr>
                        <a:t>Fornisce supporto al Project Manager (PM) e al Project Core Team.</a:t>
                      </a:r>
                      <a:endParaRPr lang="it-IT" sz="1600" b="0">
                        <a:solidFill>
                          <a:schemeClr val="tx1"/>
                        </a:solidFill>
                        <a:effectLst/>
                        <a:latin typeface="Calibri" panose="020F0502020204030204" pitchFamily="34" charset="0"/>
                        <a:ea typeface="PMingLiU" panose="02020500000000000000" pitchFamily="18" charset="-120"/>
                        <a:cs typeface="Calibri" panose="020F0502020204030204" pitchFamily="34" charset="0"/>
                      </a:endParaRPr>
                    </a:p>
                  </a:txBody>
                  <a:tcPr marL="68580" marR="68580" marT="0" marB="0">
                    <a:noFill/>
                  </a:tcPr>
                </a:tc>
                <a:extLst>
                  <a:ext uri="{0D108BD9-81ED-4DB2-BD59-A6C34878D82A}">
                    <a16:rowId xmlns:a16="http://schemas.microsoft.com/office/drawing/2014/main" xmlns="" val="3658631516"/>
                  </a:ext>
                </a:extLst>
              </a:tr>
              <a:tr h="351024">
                <a:tc>
                  <a:txBody>
                    <a:bodyPr/>
                    <a:lstStyle/>
                    <a:p>
                      <a:pPr algn="l">
                        <a:spcAft>
                          <a:spcPts val="600"/>
                        </a:spcAft>
                      </a:pPr>
                      <a:r>
                        <a:rPr lang="it-IT" sz="1800" b="1" dirty="0" err="1">
                          <a:solidFill>
                            <a:schemeClr val="tx1"/>
                          </a:solidFill>
                          <a:effectLst/>
                        </a:rPr>
                        <a:t>Responsibilità</a:t>
                      </a:r>
                      <a:endParaRPr lang="it-IT" sz="18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extLst>
                  <a:ext uri="{0D108BD9-81ED-4DB2-BD59-A6C34878D82A}">
                    <a16:rowId xmlns:a16="http://schemas.microsoft.com/office/drawing/2014/main" xmlns="" val="1720003054"/>
                  </a:ext>
                </a:extLst>
              </a:tr>
              <a:tr h="2664591">
                <a:tc>
                  <a:txBody>
                    <a:bodyPr/>
                    <a:lstStyle/>
                    <a:p>
                      <a:pPr marL="342900" lvl="0" indent="-342900" algn="just">
                        <a:spcAft>
                          <a:spcPts val="200"/>
                        </a:spcAft>
                        <a:buFont typeface="Symbol" pitchFamily="2" charset="2"/>
                        <a:buChar char=""/>
                        <a:tabLst>
                          <a:tab pos="228600" algn="l"/>
                        </a:tabLst>
                      </a:pPr>
                      <a:r>
                        <a:rPr lang="it-IT" sz="1600" b="0" dirty="0">
                          <a:solidFill>
                            <a:schemeClr val="tx1"/>
                          </a:solidFill>
                          <a:effectLst/>
                        </a:rPr>
                        <a:t>Fornisce consulenza su strumenti di gestione del progetto, orientamento e servizi amministrativi.</a:t>
                      </a:r>
                    </a:p>
                    <a:p>
                      <a:pPr marL="342900" lvl="0" indent="-342900" algn="just">
                        <a:spcAft>
                          <a:spcPts val="200"/>
                        </a:spcAft>
                        <a:buFont typeface="Symbol" pitchFamily="2" charset="2"/>
                        <a:buChar char=""/>
                        <a:tabLst>
                          <a:tab pos="228600" algn="l"/>
                        </a:tabLst>
                      </a:pPr>
                      <a:r>
                        <a:rPr lang="it-IT" sz="1600" b="0" dirty="0">
                          <a:solidFill>
                            <a:schemeClr val="tx1"/>
                          </a:solidFill>
                          <a:effectLst/>
                        </a:rPr>
                        <a:t>Gestisce le riunioni del comitato direttivo di progetto (CPS).</a:t>
                      </a:r>
                    </a:p>
                    <a:p>
                      <a:pPr marL="342900" lvl="0" indent="-342900" algn="just">
                        <a:spcAft>
                          <a:spcPts val="200"/>
                        </a:spcAft>
                        <a:buFont typeface="Symbol" pitchFamily="2" charset="2"/>
                        <a:buChar char=""/>
                        <a:tabLst>
                          <a:tab pos="228600" algn="l"/>
                        </a:tabLst>
                      </a:pPr>
                      <a:r>
                        <a:rPr lang="it-IT" sz="1600" b="0" dirty="0">
                          <a:solidFill>
                            <a:schemeClr val="tx1"/>
                          </a:solidFill>
                          <a:effectLst/>
                        </a:rPr>
                        <a:t>Produce rapporti consolidati al Project </a:t>
                      </a:r>
                      <a:r>
                        <a:rPr lang="it-IT" sz="1600" b="0" dirty="0" err="1">
                          <a:solidFill>
                            <a:schemeClr val="tx1"/>
                          </a:solidFill>
                          <a:effectLst/>
                        </a:rPr>
                        <a:t>Steering</a:t>
                      </a:r>
                      <a:r>
                        <a:rPr lang="it-IT" sz="1600" b="0" dirty="0">
                          <a:solidFill>
                            <a:schemeClr val="tx1"/>
                          </a:solidFill>
                          <a:effectLst/>
                        </a:rPr>
                        <a:t> </a:t>
                      </a:r>
                      <a:r>
                        <a:rPr lang="it-IT" sz="1600" b="0" dirty="0" err="1">
                          <a:solidFill>
                            <a:schemeClr val="tx1"/>
                          </a:solidFill>
                          <a:effectLst/>
                        </a:rPr>
                        <a:t>Committee</a:t>
                      </a:r>
                      <a:r>
                        <a:rPr lang="it-IT" sz="1600" b="0" dirty="0">
                          <a:solidFill>
                            <a:schemeClr val="tx1"/>
                          </a:solidFill>
                          <a:effectLst/>
                        </a:rPr>
                        <a:t> (PSC).</a:t>
                      </a:r>
                    </a:p>
                    <a:p>
                      <a:pPr marL="342900" lvl="0" indent="-342900" algn="just">
                        <a:spcAft>
                          <a:spcPts val="200"/>
                        </a:spcAft>
                        <a:buFont typeface="Symbol" pitchFamily="2" charset="2"/>
                        <a:buChar char=""/>
                        <a:tabLst>
                          <a:tab pos="228600" algn="l"/>
                        </a:tabLst>
                      </a:pPr>
                      <a:r>
                        <a:rPr lang="it-IT" sz="1600" b="0" dirty="0">
                          <a:solidFill>
                            <a:schemeClr val="tx1"/>
                          </a:solidFill>
                          <a:effectLst/>
                        </a:rPr>
                        <a:t>Gestisce la comunicazione interna.</a:t>
                      </a:r>
                    </a:p>
                    <a:p>
                      <a:pPr marL="342900" lvl="0" indent="-342900" algn="just">
                        <a:spcAft>
                          <a:spcPts val="200"/>
                        </a:spcAft>
                        <a:buFont typeface="Symbol" pitchFamily="2" charset="2"/>
                        <a:buChar char=""/>
                        <a:tabLst>
                          <a:tab pos="228600" algn="l"/>
                        </a:tabLst>
                      </a:pPr>
                      <a:r>
                        <a:rPr lang="it-IT" sz="1600" b="0" dirty="0">
                          <a:solidFill>
                            <a:schemeClr val="tx1"/>
                          </a:solidFill>
                          <a:effectLst/>
                        </a:rPr>
                        <a:t>Stabilisce standard, strumenti, procedure e metodi per l'utilizzo nel progetto.</a:t>
                      </a:r>
                    </a:p>
                    <a:p>
                      <a:pPr marL="342900" lvl="0" indent="-342900" algn="just">
                        <a:spcAft>
                          <a:spcPts val="200"/>
                        </a:spcAft>
                        <a:buFont typeface="Symbol" pitchFamily="2" charset="2"/>
                        <a:buChar char=""/>
                        <a:tabLst>
                          <a:tab pos="228600" algn="l"/>
                        </a:tabLst>
                      </a:pPr>
                      <a:r>
                        <a:rPr lang="it-IT" sz="1600" b="0" dirty="0">
                          <a:solidFill>
                            <a:schemeClr val="tx1"/>
                          </a:solidFill>
                          <a:effectLst/>
                        </a:rPr>
                        <a:t>Amministra aspetti di Project Management come il controllo delle modifiche ai documenti, la base dei piani, ecc.</a:t>
                      </a:r>
                    </a:p>
                    <a:p>
                      <a:pPr marL="342900" lvl="0" indent="-342900" algn="just">
                        <a:spcAft>
                          <a:spcPts val="200"/>
                        </a:spcAft>
                        <a:buFont typeface="Symbol" pitchFamily="2" charset="2"/>
                        <a:buChar char=""/>
                        <a:tabLst>
                          <a:tab pos="228600" algn="l"/>
                        </a:tabLst>
                      </a:pPr>
                      <a:r>
                        <a:rPr lang="it-IT" sz="1600" b="0" dirty="0">
                          <a:solidFill>
                            <a:schemeClr val="tx1"/>
                          </a:solidFill>
                          <a:effectLst/>
                        </a:rPr>
                        <a:t>Può svolgere il ruolo di custode e tutore di tutte le copie principali dei prodotti del progetto.</a:t>
                      </a:r>
                      <a:endParaRPr lang="it-IT" sz="1600" b="0" dirty="0">
                        <a:solidFill>
                          <a:schemeClr val="tx1"/>
                        </a:solidFill>
                        <a:effectLst/>
                        <a:latin typeface="Calibri" panose="020F0502020204030204" pitchFamily="34" charset="0"/>
                        <a:ea typeface="PMingLiU" panose="02020500000000000000" pitchFamily="18" charset="-120"/>
                        <a:cs typeface="Calibri" panose="020F0502020204030204" pitchFamily="34" charset="0"/>
                      </a:endParaRPr>
                    </a:p>
                  </a:txBody>
                  <a:tcPr marL="68580" marR="68580" marT="0" marB="0">
                    <a:noFill/>
                  </a:tcPr>
                </a:tc>
                <a:extLst>
                  <a:ext uri="{0D108BD9-81ED-4DB2-BD59-A6C34878D82A}">
                    <a16:rowId xmlns:a16="http://schemas.microsoft.com/office/drawing/2014/main" xmlns="" val="4235489684"/>
                  </a:ext>
                </a:extLst>
              </a:tr>
            </a:tbl>
          </a:graphicData>
        </a:graphic>
      </p:graphicFrame>
    </p:spTree>
    <p:extLst>
      <p:ext uri="{BB962C8B-B14F-4D97-AF65-F5344CB8AC3E}">
        <p14:creationId xmlns:p14="http://schemas.microsoft.com/office/powerpoint/2010/main" val="1151328025"/>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F128ED7-124F-A049-BC36-EC3821B50420}"/>
              </a:ext>
            </a:extLst>
          </p:cNvPr>
          <p:cNvSpPr>
            <a:spLocks noGrp="1"/>
          </p:cNvSpPr>
          <p:nvPr>
            <p:ph type="title"/>
          </p:nvPr>
        </p:nvSpPr>
        <p:spPr>
          <a:xfrm>
            <a:off x="0" y="-222271"/>
            <a:ext cx="8643014" cy="1200329"/>
          </a:xfrm>
        </p:spPr>
        <p:txBody>
          <a:bodyPr/>
          <a:lstStyle/>
          <a:p>
            <a:r>
              <a:rPr lang="it-IT" dirty="0"/>
              <a:t>Descrizione e responsabilità del Garante della Qualità del Progetto Project </a:t>
            </a:r>
            <a:r>
              <a:rPr lang="it-IT" dirty="0" err="1"/>
              <a:t>Quality</a:t>
            </a:r>
            <a:r>
              <a:rPr lang="it-IT" dirty="0"/>
              <a:t> Assurance (PQA)</a:t>
            </a:r>
          </a:p>
        </p:txBody>
      </p:sp>
      <p:sp>
        <p:nvSpPr>
          <p:cNvPr id="6" name="Segnaposto numero diapositiva 5">
            <a:extLst>
              <a:ext uri="{FF2B5EF4-FFF2-40B4-BE49-F238E27FC236}">
                <a16:creationId xmlns:a16="http://schemas.microsoft.com/office/drawing/2014/main" xmlns="" id="{D50C604B-2B6A-464A-8C8F-7605C2323CC1}"/>
              </a:ext>
            </a:extLst>
          </p:cNvPr>
          <p:cNvSpPr>
            <a:spLocks noGrp="1"/>
          </p:cNvSpPr>
          <p:nvPr>
            <p:ph type="sldNum" sz="quarter" idx="4"/>
          </p:nvPr>
        </p:nvSpPr>
        <p:spPr/>
        <p:txBody>
          <a:bodyPr/>
          <a:lstStyle/>
          <a:p>
            <a:fld id="{02C7C199-0D0D-7840-A88D-785280B31CF7}" type="slidenum">
              <a:rPr lang="it-IT" smtClean="0"/>
              <a:t>73</a:t>
            </a:fld>
            <a:endParaRPr lang="it-IT"/>
          </a:p>
        </p:txBody>
      </p:sp>
      <p:graphicFrame>
        <p:nvGraphicFramePr>
          <p:cNvPr id="3" name="Tabella 2">
            <a:extLst>
              <a:ext uri="{FF2B5EF4-FFF2-40B4-BE49-F238E27FC236}">
                <a16:creationId xmlns:a16="http://schemas.microsoft.com/office/drawing/2014/main" xmlns="" id="{FBD982B4-65E0-974C-BEDE-22D7632FB342}"/>
              </a:ext>
            </a:extLst>
          </p:cNvPr>
          <p:cNvGraphicFramePr>
            <a:graphicFrameLocks noGrp="1"/>
          </p:cNvGraphicFramePr>
          <p:nvPr>
            <p:extLst>
              <p:ext uri="{D42A27DB-BD31-4B8C-83A1-F6EECF244321}">
                <p14:modId xmlns:p14="http://schemas.microsoft.com/office/powerpoint/2010/main" val="3095895818"/>
              </p:ext>
            </p:extLst>
          </p:nvPr>
        </p:nvGraphicFramePr>
        <p:xfrm>
          <a:off x="102870" y="857250"/>
          <a:ext cx="8869680" cy="3921380"/>
        </p:xfrm>
        <a:graphic>
          <a:graphicData uri="http://schemas.openxmlformats.org/drawingml/2006/table">
            <a:tbl>
              <a:tblPr firstRow="1" firstCol="1" bandRow="1">
                <a:tableStyleId>{5C22544A-7EE6-4342-B048-85BDC9FD1C3A}</a:tableStyleId>
              </a:tblPr>
              <a:tblGrid>
                <a:gridCol w="8869680">
                  <a:extLst>
                    <a:ext uri="{9D8B030D-6E8A-4147-A177-3AD203B41FA5}">
                      <a16:colId xmlns:a16="http://schemas.microsoft.com/office/drawing/2014/main" xmlns="" val="1032193321"/>
                    </a:ext>
                  </a:extLst>
                </a:gridCol>
              </a:tblGrid>
              <a:tr h="330356">
                <a:tc>
                  <a:txBody>
                    <a:bodyPr/>
                    <a:lstStyle/>
                    <a:p>
                      <a:pPr algn="l">
                        <a:spcAft>
                          <a:spcPts val="600"/>
                        </a:spcAft>
                      </a:pPr>
                      <a:r>
                        <a:rPr lang="it-IT" sz="1800" b="1" dirty="0">
                          <a:solidFill>
                            <a:schemeClr val="tx1"/>
                          </a:solidFill>
                          <a:effectLst/>
                        </a:rPr>
                        <a:t>Descrizione</a:t>
                      </a:r>
                      <a:endParaRPr lang="it-IT" sz="18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noFill/>
                  </a:tcPr>
                </a:tc>
                <a:extLst>
                  <a:ext uri="{0D108BD9-81ED-4DB2-BD59-A6C34878D82A}">
                    <a16:rowId xmlns:a16="http://schemas.microsoft.com/office/drawing/2014/main" xmlns="" val="1211073747"/>
                  </a:ext>
                </a:extLst>
              </a:tr>
              <a:tr h="400274">
                <a:tc>
                  <a:txBody>
                    <a:bodyPr/>
                    <a:lstStyle/>
                    <a:p>
                      <a:pPr marL="685800" indent="-228600" algn="just">
                        <a:spcAft>
                          <a:spcPts val="200"/>
                        </a:spcAft>
                      </a:pPr>
                      <a:r>
                        <a:rPr lang="it-IT" sz="1600" b="0">
                          <a:solidFill>
                            <a:schemeClr val="tx1"/>
                          </a:solidFill>
                          <a:effectLst/>
                        </a:rPr>
                        <a:t>Garantisce la qualità del progetto e dei suoi risultati, indipendentemente dal Project Manager (PM).</a:t>
                      </a:r>
                      <a:endParaRPr lang="it-IT" sz="1600" b="0">
                        <a:solidFill>
                          <a:schemeClr val="tx1"/>
                        </a:solidFill>
                        <a:effectLst/>
                        <a:latin typeface="Calibri" panose="020F0502020204030204" pitchFamily="34" charset="0"/>
                        <a:ea typeface="PMingLiU" panose="02020500000000000000" pitchFamily="18" charset="-120"/>
                        <a:cs typeface="Calibri" panose="020F0502020204030204" pitchFamily="34" charset="0"/>
                      </a:endParaRPr>
                    </a:p>
                  </a:txBody>
                  <a:tcPr marL="68580" marR="68580" marT="0" marB="0">
                    <a:noFill/>
                  </a:tcPr>
                </a:tc>
                <a:extLst>
                  <a:ext uri="{0D108BD9-81ED-4DB2-BD59-A6C34878D82A}">
                    <a16:rowId xmlns:a16="http://schemas.microsoft.com/office/drawing/2014/main" xmlns="" val="1806646449"/>
                  </a:ext>
                </a:extLst>
              </a:tr>
              <a:tr h="330356">
                <a:tc>
                  <a:txBody>
                    <a:bodyPr/>
                    <a:lstStyle/>
                    <a:p>
                      <a:pPr algn="l">
                        <a:spcAft>
                          <a:spcPts val="600"/>
                        </a:spcAft>
                      </a:pPr>
                      <a:r>
                        <a:rPr lang="it-IT" sz="1800" b="1" dirty="0" err="1">
                          <a:solidFill>
                            <a:schemeClr val="tx1"/>
                          </a:solidFill>
                          <a:effectLst/>
                        </a:rPr>
                        <a:t>Responsibilità</a:t>
                      </a:r>
                      <a:endParaRPr lang="it-IT" sz="18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extLst>
                  <a:ext uri="{0D108BD9-81ED-4DB2-BD59-A6C34878D82A}">
                    <a16:rowId xmlns:a16="http://schemas.microsoft.com/office/drawing/2014/main" xmlns="" val="3223411659"/>
                  </a:ext>
                </a:extLst>
              </a:tr>
              <a:tr h="2772988">
                <a:tc>
                  <a:txBody>
                    <a:bodyPr/>
                    <a:lstStyle/>
                    <a:p>
                      <a:pPr marL="342900" lvl="0" indent="-342900" algn="just">
                        <a:spcAft>
                          <a:spcPts val="200"/>
                        </a:spcAft>
                        <a:buFont typeface="Symbol" pitchFamily="2" charset="2"/>
                        <a:buChar char=""/>
                        <a:tabLst>
                          <a:tab pos="228600" algn="l"/>
                        </a:tabLst>
                      </a:pPr>
                      <a:r>
                        <a:rPr lang="it-IT" sz="1600" b="0" dirty="0">
                          <a:solidFill>
                            <a:schemeClr val="tx1"/>
                          </a:solidFill>
                          <a:effectLst/>
                        </a:rPr>
                        <a:t>Garantisce l'adesione alle politiche, alle direzioni e ai processi predefiniti di gestione dei progetti dell'organizzazione.</a:t>
                      </a:r>
                    </a:p>
                    <a:p>
                      <a:pPr marL="342900" lvl="0" indent="-342900" algn="just">
                        <a:spcAft>
                          <a:spcPts val="200"/>
                        </a:spcAft>
                        <a:buFont typeface="Symbol" pitchFamily="2" charset="2"/>
                        <a:buChar char=""/>
                        <a:tabLst>
                          <a:tab pos="228600" algn="l"/>
                        </a:tabLst>
                      </a:pPr>
                      <a:r>
                        <a:rPr lang="it-IT" sz="1600" b="0" dirty="0">
                          <a:solidFill>
                            <a:schemeClr val="tx1"/>
                          </a:solidFill>
                          <a:effectLst/>
                        </a:rPr>
                        <a:t>Stabilisce standard di garanzia della qualità.</a:t>
                      </a:r>
                    </a:p>
                    <a:p>
                      <a:pPr marL="342900" lvl="0" indent="-342900" algn="just">
                        <a:spcAft>
                          <a:spcPts val="200"/>
                        </a:spcAft>
                        <a:buFont typeface="Symbol" pitchFamily="2" charset="2"/>
                        <a:buChar char=""/>
                        <a:tabLst>
                          <a:tab pos="228600" algn="l"/>
                        </a:tabLst>
                      </a:pPr>
                      <a:r>
                        <a:rPr lang="it-IT" sz="1600" b="0" dirty="0">
                          <a:solidFill>
                            <a:schemeClr val="tx1"/>
                          </a:solidFill>
                          <a:effectLst/>
                        </a:rPr>
                        <a:t>Supporta il Project Manager (PM) nella pianificazione, monitoraggio e controllo della qualità del progetto.</a:t>
                      </a:r>
                    </a:p>
                    <a:p>
                      <a:pPr marL="342900" lvl="0" indent="-342900" algn="just">
                        <a:spcAft>
                          <a:spcPts val="200"/>
                        </a:spcAft>
                        <a:buFont typeface="Symbol" pitchFamily="2" charset="2"/>
                        <a:buChar char=""/>
                        <a:tabLst>
                          <a:tab pos="228600" algn="l"/>
                        </a:tabLst>
                      </a:pPr>
                      <a:r>
                        <a:rPr lang="it-IT" sz="1600" b="0" dirty="0">
                          <a:solidFill>
                            <a:schemeClr val="tx1"/>
                          </a:solidFill>
                          <a:effectLst/>
                        </a:rPr>
                        <a:t>Revisiona i processi di gestione del progetto e gli artefatti (ad es. Carta del progetto e piani di gestione del progetto) nell'ambito della garanzia della qualità.</a:t>
                      </a:r>
                    </a:p>
                    <a:p>
                      <a:pPr marL="342900" lvl="0" indent="-342900" algn="just">
                        <a:spcAft>
                          <a:spcPts val="200"/>
                        </a:spcAft>
                        <a:buFont typeface="Symbol" pitchFamily="2" charset="2"/>
                        <a:buChar char=""/>
                        <a:tabLst>
                          <a:tab pos="228600" algn="l"/>
                        </a:tabLst>
                      </a:pPr>
                      <a:r>
                        <a:rPr lang="it-IT" sz="1600" b="0" dirty="0">
                          <a:solidFill>
                            <a:schemeClr val="tx1"/>
                          </a:solidFill>
                          <a:effectLst/>
                        </a:rPr>
                        <a:t>Individua le non conformità o le opportunità di miglioramento e raccomanda le azioni al Project </a:t>
                      </a:r>
                      <a:r>
                        <a:rPr lang="it-IT" sz="1600" b="0" dirty="0" err="1">
                          <a:solidFill>
                            <a:schemeClr val="tx1"/>
                          </a:solidFill>
                          <a:effectLst/>
                        </a:rPr>
                        <a:t>Steering</a:t>
                      </a:r>
                      <a:r>
                        <a:rPr lang="it-IT" sz="1600" b="0" dirty="0">
                          <a:solidFill>
                            <a:schemeClr val="tx1"/>
                          </a:solidFill>
                          <a:effectLst/>
                        </a:rPr>
                        <a:t> </a:t>
                      </a:r>
                      <a:r>
                        <a:rPr lang="it-IT" sz="1600" b="0" dirty="0" err="1">
                          <a:solidFill>
                            <a:schemeClr val="tx1"/>
                          </a:solidFill>
                          <a:effectLst/>
                        </a:rPr>
                        <a:t>Committee</a:t>
                      </a:r>
                      <a:r>
                        <a:rPr lang="it-IT" sz="1600" b="0" dirty="0">
                          <a:solidFill>
                            <a:schemeClr val="tx1"/>
                          </a:solidFill>
                          <a:effectLst/>
                        </a:rPr>
                        <a:t> (PSC) per le decisioni.</a:t>
                      </a:r>
                    </a:p>
                    <a:p>
                      <a:pPr marL="342900" lvl="0" indent="-342900" algn="just">
                        <a:spcAft>
                          <a:spcPts val="200"/>
                        </a:spcAft>
                        <a:buFont typeface="Symbol" pitchFamily="2" charset="2"/>
                        <a:buChar char=""/>
                        <a:tabLst>
                          <a:tab pos="228600" algn="l"/>
                        </a:tabLst>
                      </a:pPr>
                      <a:r>
                        <a:rPr lang="it-IT" sz="1600" b="0" dirty="0">
                          <a:solidFill>
                            <a:schemeClr val="tx1"/>
                          </a:solidFill>
                          <a:effectLst/>
                        </a:rPr>
                        <a:t>Riporta al Project </a:t>
                      </a:r>
                      <a:r>
                        <a:rPr lang="it-IT" sz="1600" b="0" dirty="0" err="1">
                          <a:solidFill>
                            <a:schemeClr val="tx1"/>
                          </a:solidFill>
                          <a:effectLst/>
                        </a:rPr>
                        <a:t>Steering</a:t>
                      </a:r>
                      <a:r>
                        <a:rPr lang="it-IT" sz="1600" b="0" dirty="0">
                          <a:solidFill>
                            <a:schemeClr val="tx1"/>
                          </a:solidFill>
                          <a:effectLst/>
                        </a:rPr>
                        <a:t> </a:t>
                      </a:r>
                      <a:r>
                        <a:rPr lang="it-IT" sz="1600" b="0" dirty="0" err="1">
                          <a:solidFill>
                            <a:schemeClr val="tx1"/>
                          </a:solidFill>
                          <a:effectLst/>
                        </a:rPr>
                        <a:t>Committee</a:t>
                      </a:r>
                      <a:r>
                        <a:rPr lang="it-IT" sz="1600" b="0" dirty="0">
                          <a:solidFill>
                            <a:schemeClr val="tx1"/>
                          </a:solidFill>
                          <a:effectLst/>
                        </a:rPr>
                        <a:t> (PSC).</a:t>
                      </a:r>
                      <a:endParaRPr lang="it-IT" sz="1600" b="0" dirty="0">
                        <a:solidFill>
                          <a:schemeClr val="tx1"/>
                        </a:solidFill>
                        <a:effectLst/>
                        <a:latin typeface="Calibri" panose="020F0502020204030204" pitchFamily="34" charset="0"/>
                        <a:ea typeface="PMingLiU" panose="02020500000000000000" pitchFamily="18" charset="-120"/>
                        <a:cs typeface="Calibri" panose="020F0502020204030204" pitchFamily="34" charset="0"/>
                      </a:endParaRPr>
                    </a:p>
                  </a:txBody>
                  <a:tcPr marL="68580" marR="68580" marT="0" marB="0">
                    <a:noFill/>
                  </a:tcPr>
                </a:tc>
                <a:extLst>
                  <a:ext uri="{0D108BD9-81ED-4DB2-BD59-A6C34878D82A}">
                    <a16:rowId xmlns:a16="http://schemas.microsoft.com/office/drawing/2014/main" xmlns="" val="3624868018"/>
                  </a:ext>
                </a:extLst>
              </a:tr>
            </a:tbl>
          </a:graphicData>
        </a:graphic>
      </p:graphicFrame>
    </p:spTree>
    <p:extLst>
      <p:ext uri="{BB962C8B-B14F-4D97-AF65-F5344CB8AC3E}">
        <p14:creationId xmlns:p14="http://schemas.microsoft.com/office/powerpoint/2010/main" val="2835677980"/>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F128ED7-124F-A049-BC36-EC3821B50420}"/>
              </a:ext>
            </a:extLst>
          </p:cNvPr>
          <p:cNvSpPr>
            <a:spLocks noGrp="1"/>
          </p:cNvSpPr>
          <p:nvPr>
            <p:ph type="title"/>
          </p:nvPr>
        </p:nvSpPr>
        <p:spPr/>
        <p:txBody>
          <a:bodyPr/>
          <a:lstStyle/>
          <a:p>
            <a:r>
              <a:rPr lang="it-IT" dirty="0"/>
              <a:t>Questionario sulle descrizioni e sui </a:t>
            </a:r>
            <a:r>
              <a:rPr lang="it-IT" dirty="0">
                <a:solidFill>
                  <a:schemeClr val="bg1"/>
                </a:solidFill>
              </a:rPr>
              <a:t>ruoli </a:t>
            </a:r>
            <a:r>
              <a:rPr lang="it-IT" dirty="0">
                <a:solidFill>
                  <a:schemeClr val="bg1"/>
                </a:solidFill>
                <a:hlinkClick r:id="rId2">
                  <a:extLst>
                    <a:ext uri="{A12FA001-AC4F-418D-AE19-62706E023703}">
                      <ahyp:hlinkClr xmlns:ahyp="http://schemas.microsoft.com/office/drawing/2018/hyperlinkcolor" xmlns="" val="tx"/>
                    </a:ext>
                  </a:extLst>
                </a:hlinkClick>
              </a:rPr>
              <a:t>link</a:t>
            </a:r>
            <a:endParaRPr lang="it-IT" dirty="0">
              <a:solidFill>
                <a:schemeClr val="bg1"/>
              </a:solidFill>
            </a:endParaRPr>
          </a:p>
        </p:txBody>
      </p:sp>
      <p:sp>
        <p:nvSpPr>
          <p:cNvPr id="4" name="Segnaposto testo 3">
            <a:extLst>
              <a:ext uri="{FF2B5EF4-FFF2-40B4-BE49-F238E27FC236}">
                <a16:creationId xmlns:a16="http://schemas.microsoft.com/office/drawing/2014/main" xmlns="" id="{74112BEA-FA73-A742-915D-AC9A9B77D329}"/>
              </a:ext>
            </a:extLst>
          </p:cNvPr>
          <p:cNvSpPr>
            <a:spLocks noGrp="1"/>
          </p:cNvSpPr>
          <p:nvPr>
            <p:ph type="body" sz="quarter" idx="14"/>
          </p:nvPr>
        </p:nvSpPr>
        <p:spPr>
          <a:xfrm>
            <a:off x="447705" y="817151"/>
            <a:ext cx="8229599" cy="5096780"/>
          </a:xfrm>
        </p:spPr>
        <p:txBody>
          <a:bodyPr/>
          <a:lstStyle/>
          <a:p>
            <a:r>
              <a:rPr lang="it-IT" sz="1600" dirty="0"/>
              <a:t>Ritenete utile descrivere i ruoli da individuare per gestire correttamente un progetto?</a:t>
            </a:r>
          </a:p>
          <a:p>
            <a:r>
              <a:rPr lang="it-IT" sz="1600" dirty="0"/>
              <a:t>In merito ai seguenti ruoli esprimete il vostro pensiero:</a:t>
            </a:r>
          </a:p>
          <a:p>
            <a:pPr marL="800100" lvl="1" indent="-342900">
              <a:buFont typeface="Arial" panose="020B0604020202020204" pitchFamily="34" charset="0"/>
              <a:buChar char="•"/>
            </a:pPr>
            <a:r>
              <a:rPr lang="it-IT" sz="1400" dirty="0"/>
              <a:t>Project </a:t>
            </a:r>
            <a:r>
              <a:rPr lang="it-IT" sz="1400" dirty="0" err="1"/>
              <a:t>Owner</a:t>
            </a:r>
            <a:r>
              <a:rPr lang="it-IT" sz="1400" dirty="0"/>
              <a:t> (PO)</a:t>
            </a:r>
          </a:p>
          <a:p>
            <a:pPr marL="800100" lvl="1" indent="-342900">
              <a:buFont typeface="Arial" panose="020B0604020202020204" pitchFamily="34" charset="0"/>
              <a:buChar char="•"/>
            </a:pPr>
            <a:r>
              <a:rPr lang="it-IT" sz="1400" dirty="0"/>
              <a:t>Business Manager (BM)</a:t>
            </a:r>
          </a:p>
          <a:p>
            <a:pPr marL="800100" lvl="1" indent="-342900">
              <a:buFont typeface="Arial" panose="020B0604020202020204" pitchFamily="34" charset="0"/>
              <a:buChar char="•"/>
            </a:pPr>
            <a:r>
              <a:rPr lang="it-IT" sz="1400" dirty="0"/>
              <a:t>Solution Provider (SP)</a:t>
            </a:r>
          </a:p>
          <a:p>
            <a:pPr marL="800100" lvl="1" indent="-342900">
              <a:buFont typeface="Arial" panose="020B0604020202020204" pitchFamily="34" charset="0"/>
              <a:buChar char="•"/>
            </a:pPr>
            <a:r>
              <a:rPr lang="it-IT" sz="1400" dirty="0"/>
              <a:t>P</a:t>
            </a:r>
            <a:r>
              <a:rPr lang="it-IT" sz="1600" dirty="0"/>
              <a:t>roject Manager (PM)</a:t>
            </a:r>
          </a:p>
          <a:p>
            <a:pPr marL="498475" indent="-487363"/>
            <a:r>
              <a:rPr lang="it-IT" sz="1600" dirty="0"/>
              <a:t>In merito ai seguenti gruppi esprimete il vostro parere:</a:t>
            </a:r>
          </a:p>
          <a:p>
            <a:pPr marL="804863" lvl="1" indent="-306388">
              <a:buFont typeface="Arial" panose="020B0604020202020204" pitchFamily="34" charset="0"/>
              <a:buChar char="•"/>
            </a:pPr>
            <a:r>
              <a:rPr lang="it-IT" sz="1400" dirty="0"/>
              <a:t>Business </a:t>
            </a:r>
            <a:r>
              <a:rPr lang="it-IT" sz="1400" dirty="0" err="1"/>
              <a:t>Implementation</a:t>
            </a:r>
            <a:r>
              <a:rPr lang="it-IT" sz="1400" dirty="0"/>
              <a:t> Group (BIG)</a:t>
            </a:r>
          </a:p>
          <a:p>
            <a:pPr marL="804863" lvl="1" indent="-306388">
              <a:buFont typeface="Arial" panose="020B0604020202020204" pitchFamily="34" charset="0"/>
              <a:buChar char="•"/>
            </a:pPr>
            <a:r>
              <a:rPr lang="it-IT" altLang="it-IT" sz="1400" dirty="0"/>
              <a:t>User </a:t>
            </a:r>
            <a:r>
              <a:rPr lang="it-IT" altLang="it-IT" sz="1400" dirty="0" err="1"/>
              <a:t>Representatives</a:t>
            </a:r>
            <a:r>
              <a:rPr lang="it-IT" altLang="it-IT" sz="1400" dirty="0"/>
              <a:t> (</a:t>
            </a:r>
            <a:r>
              <a:rPr lang="it-IT" altLang="it-IT" sz="1400" dirty="0" err="1"/>
              <a:t>URs</a:t>
            </a:r>
            <a:r>
              <a:rPr lang="it-IT" altLang="it-IT" sz="1400" dirty="0"/>
              <a:t>)</a:t>
            </a:r>
          </a:p>
          <a:p>
            <a:pPr marL="804863" lvl="1" indent="-306388">
              <a:buFont typeface="Arial" panose="020B0604020202020204" pitchFamily="34" charset="0"/>
              <a:buChar char="•"/>
            </a:pPr>
            <a:r>
              <a:rPr lang="it-IT" altLang="it-IT" sz="1400" dirty="0"/>
              <a:t>Project Core Team (PCT)</a:t>
            </a:r>
          </a:p>
          <a:p>
            <a:pPr marL="804863" lvl="1" indent="-306388">
              <a:buFont typeface="Arial" panose="020B0604020202020204" pitchFamily="34" charset="0"/>
              <a:buChar char="•"/>
            </a:pPr>
            <a:r>
              <a:rPr lang="it-IT" altLang="it-IT" sz="1400" dirty="0" err="1"/>
              <a:t>Contractor's</a:t>
            </a:r>
            <a:r>
              <a:rPr lang="it-IT" altLang="it-IT" sz="1400" dirty="0"/>
              <a:t> Project Manager (CPM)</a:t>
            </a:r>
          </a:p>
          <a:p>
            <a:pPr marL="804863" lvl="1" indent="-306388">
              <a:buFont typeface="Arial" panose="020B0604020202020204" pitchFamily="34" charset="0"/>
              <a:buChar char="•"/>
            </a:pPr>
            <a:r>
              <a:rPr lang="it-IT" sz="1400" dirty="0"/>
              <a:t>Assistant Project Manager (APM)</a:t>
            </a:r>
          </a:p>
          <a:p>
            <a:pPr marL="804863" lvl="1" indent="-306388">
              <a:buFont typeface="Arial" panose="020B0604020202020204" pitchFamily="34" charset="0"/>
              <a:buChar char="•"/>
            </a:pPr>
            <a:r>
              <a:rPr lang="it-IT" sz="1400" dirty="0"/>
              <a:t>Project </a:t>
            </a:r>
            <a:r>
              <a:rPr lang="it-IT" sz="1400" dirty="0" err="1"/>
              <a:t>Support</a:t>
            </a:r>
            <a:r>
              <a:rPr lang="it-IT" sz="1400" dirty="0"/>
              <a:t> Team (PST)</a:t>
            </a:r>
          </a:p>
          <a:p>
            <a:pPr marL="804863" lvl="1" indent="-306388">
              <a:buFont typeface="Arial" panose="020B0604020202020204" pitchFamily="34" charset="0"/>
              <a:buChar char="•"/>
            </a:pPr>
            <a:r>
              <a:rPr lang="it-IT" sz="1400" dirty="0"/>
              <a:t>Project </a:t>
            </a:r>
            <a:r>
              <a:rPr lang="it-IT" sz="1400" dirty="0" err="1"/>
              <a:t>Support</a:t>
            </a:r>
            <a:r>
              <a:rPr lang="it-IT" sz="1400" dirty="0"/>
              <a:t> Office (PSO) </a:t>
            </a:r>
          </a:p>
          <a:p>
            <a:pPr marL="804863" lvl="1" indent="-306388">
              <a:buFont typeface="Arial" panose="020B0604020202020204" pitchFamily="34" charset="0"/>
              <a:buChar char="•"/>
            </a:pPr>
            <a:r>
              <a:rPr lang="it-IT" sz="1400" dirty="0"/>
              <a:t>Project </a:t>
            </a:r>
            <a:r>
              <a:rPr lang="it-IT" sz="1400" dirty="0" err="1"/>
              <a:t>Quality</a:t>
            </a:r>
            <a:r>
              <a:rPr lang="it-IT" sz="1400" dirty="0"/>
              <a:t> Assurance (PQA)</a:t>
            </a:r>
          </a:p>
          <a:p>
            <a:pPr marL="804863" lvl="1" indent="-306388">
              <a:buFont typeface="Arial" panose="020B0604020202020204" pitchFamily="34" charset="0"/>
              <a:buChar char="•"/>
            </a:pPr>
            <a:r>
              <a:rPr lang="it-IT" sz="1400" dirty="0"/>
              <a:t/>
            </a:r>
            <a:br>
              <a:rPr lang="it-IT" sz="1400" dirty="0"/>
            </a:br>
            <a:endParaRPr lang="it-IT" sz="1400" dirty="0"/>
          </a:p>
          <a:p>
            <a:pPr marL="804863" lvl="1" indent="-306388">
              <a:buFont typeface="Arial" panose="020B0604020202020204" pitchFamily="34" charset="0"/>
              <a:buChar char="•"/>
            </a:pPr>
            <a:endParaRPr lang="it-IT" sz="1400" dirty="0"/>
          </a:p>
          <a:p>
            <a:endParaRPr lang="it-IT" sz="1600" dirty="0"/>
          </a:p>
        </p:txBody>
      </p:sp>
      <p:sp>
        <p:nvSpPr>
          <p:cNvPr id="6" name="Segnaposto numero diapositiva 5">
            <a:extLst>
              <a:ext uri="{FF2B5EF4-FFF2-40B4-BE49-F238E27FC236}">
                <a16:creationId xmlns:a16="http://schemas.microsoft.com/office/drawing/2014/main" xmlns="" id="{D50C604B-2B6A-464A-8C8F-7605C2323CC1}"/>
              </a:ext>
            </a:extLst>
          </p:cNvPr>
          <p:cNvSpPr>
            <a:spLocks noGrp="1"/>
          </p:cNvSpPr>
          <p:nvPr>
            <p:ph type="sldNum" sz="quarter" idx="4"/>
          </p:nvPr>
        </p:nvSpPr>
        <p:spPr/>
        <p:txBody>
          <a:bodyPr/>
          <a:lstStyle/>
          <a:p>
            <a:fld id="{02C7C199-0D0D-7840-A88D-785280B31CF7}" type="slidenum">
              <a:rPr lang="it-IT" smtClean="0"/>
              <a:t>74</a:t>
            </a:fld>
            <a:endParaRPr lang="it-IT"/>
          </a:p>
        </p:txBody>
      </p:sp>
    </p:spTree>
    <p:extLst>
      <p:ext uri="{BB962C8B-B14F-4D97-AF65-F5344CB8AC3E}">
        <p14:creationId xmlns:p14="http://schemas.microsoft.com/office/powerpoint/2010/main" val="21641630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9F1F3512-EC3F-E447-B137-80D4F64F4575}"/>
              </a:ext>
            </a:extLst>
          </p:cNvPr>
          <p:cNvSpPr>
            <a:spLocks noGrp="1"/>
          </p:cNvSpPr>
          <p:nvPr>
            <p:ph type="title"/>
          </p:nvPr>
        </p:nvSpPr>
        <p:spPr/>
        <p:txBody>
          <a:bodyPr/>
          <a:lstStyle/>
          <a:p>
            <a:r>
              <a:rPr lang="it-IT" dirty="0"/>
              <a:t>Alcune idee sui business case</a:t>
            </a:r>
          </a:p>
        </p:txBody>
      </p:sp>
      <p:sp>
        <p:nvSpPr>
          <p:cNvPr id="4" name="Segnaposto testo 3">
            <a:extLst>
              <a:ext uri="{FF2B5EF4-FFF2-40B4-BE49-F238E27FC236}">
                <a16:creationId xmlns:a16="http://schemas.microsoft.com/office/drawing/2014/main" xmlns="" id="{2A0EEF67-BAF5-9942-B450-AAAD2B45B2E3}"/>
              </a:ext>
            </a:extLst>
          </p:cNvPr>
          <p:cNvSpPr>
            <a:spLocks noGrp="1"/>
          </p:cNvSpPr>
          <p:nvPr>
            <p:ph type="body" sz="quarter" idx="14"/>
          </p:nvPr>
        </p:nvSpPr>
        <p:spPr>
          <a:xfrm>
            <a:off x="116435" y="869493"/>
            <a:ext cx="4411779" cy="3527119"/>
          </a:xfrm>
        </p:spPr>
        <p:txBody>
          <a:bodyPr/>
          <a:lstStyle/>
          <a:p>
            <a:r>
              <a:rPr lang="it-IT" sz="1800" dirty="0"/>
              <a:t>Tutela della salute</a:t>
            </a:r>
          </a:p>
          <a:p>
            <a:r>
              <a:rPr lang="it-IT" sz="1800" dirty="0"/>
              <a:t>Avvio di start-up nell'ambito delle Micro e PMI</a:t>
            </a:r>
          </a:p>
          <a:p>
            <a:r>
              <a:rPr lang="it-IT" sz="1800" dirty="0"/>
              <a:t>Sistemi innovativi di accumulo termico</a:t>
            </a:r>
          </a:p>
          <a:p>
            <a:r>
              <a:rPr lang="it-IT" sz="1800" dirty="0"/>
              <a:t>Smart </a:t>
            </a:r>
            <a:r>
              <a:rPr lang="it-IT" sz="1800" dirty="0" err="1"/>
              <a:t>Mobility</a:t>
            </a:r>
            <a:r>
              <a:rPr lang="it-IT" sz="1800" dirty="0"/>
              <a:t> e Trasporti innovativi</a:t>
            </a:r>
          </a:p>
          <a:p>
            <a:r>
              <a:rPr lang="it-IT" sz="1800" dirty="0"/>
              <a:t>Valorizzazione biomasse</a:t>
            </a:r>
          </a:p>
          <a:p>
            <a:r>
              <a:rPr lang="it-IT" sz="1800" dirty="0"/>
              <a:t>Metodologie e servizi per la gestione ambientale marina</a:t>
            </a:r>
          </a:p>
          <a:p>
            <a:r>
              <a:rPr lang="it-IT" sz="1800" dirty="0"/>
              <a:t>Sociale</a:t>
            </a:r>
          </a:p>
          <a:p>
            <a:r>
              <a:rPr lang="it-IT" sz="1800" dirty="0"/>
              <a:t>ISER</a:t>
            </a:r>
          </a:p>
        </p:txBody>
      </p:sp>
      <p:sp>
        <p:nvSpPr>
          <p:cNvPr id="6" name="Segnaposto numero diapositiva 5">
            <a:extLst>
              <a:ext uri="{FF2B5EF4-FFF2-40B4-BE49-F238E27FC236}">
                <a16:creationId xmlns:a16="http://schemas.microsoft.com/office/drawing/2014/main" xmlns="" id="{6F4AB390-5587-C043-B319-CC51EFC75643}"/>
              </a:ext>
            </a:extLst>
          </p:cNvPr>
          <p:cNvSpPr>
            <a:spLocks noGrp="1"/>
          </p:cNvSpPr>
          <p:nvPr>
            <p:ph type="sldNum" sz="quarter" idx="4"/>
          </p:nvPr>
        </p:nvSpPr>
        <p:spPr/>
        <p:txBody>
          <a:bodyPr/>
          <a:lstStyle/>
          <a:p>
            <a:fld id="{02C7C199-0D0D-7840-A88D-785280B31CF7}" type="slidenum">
              <a:rPr lang="it-IT" smtClean="0"/>
              <a:t>8</a:t>
            </a:fld>
            <a:endParaRPr lang="it-IT"/>
          </a:p>
        </p:txBody>
      </p:sp>
      <p:sp>
        <p:nvSpPr>
          <p:cNvPr id="10" name="Rettangolo 9">
            <a:extLst>
              <a:ext uri="{FF2B5EF4-FFF2-40B4-BE49-F238E27FC236}">
                <a16:creationId xmlns:a16="http://schemas.microsoft.com/office/drawing/2014/main" xmlns="" id="{4D60F222-B842-8C4C-8BCB-5A2E76541DE9}"/>
              </a:ext>
            </a:extLst>
          </p:cNvPr>
          <p:cNvSpPr/>
          <p:nvPr/>
        </p:nvSpPr>
        <p:spPr>
          <a:xfrm>
            <a:off x="4674870" y="869493"/>
            <a:ext cx="4572000" cy="3970318"/>
          </a:xfrm>
          <a:prstGeom prst="rect">
            <a:avLst/>
          </a:prstGeom>
        </p:spPr>
        <p:txBody>
          <a:bodyPr>
            <a:spAutoFit/>
          </a:bodyPr>
          <a:lstStyle/>
          <a:p>
            <a:pPr marL="342900" indent="-342900">
              <a:buFont typeface="+mj-lt"/>
              <a:buAutoNum type="arabicPeriod" startAt="9"/>
            </a:pPr>
            <a:r>
              <a:rPr lang="it-IT" dirty="0"/>
              <a:t>Formazione efficienza energetica</a:t>
            </a:r>
          </a:p>
          <a:p>
            <a:pPr marL="342900" indent="-342900">
              <a:buFont typeface="+mj-lt"/>
              <a:buAutoNum type="arabicPeriod" startAt="9"/>
            </a:pPr>
            <a:r>
              <a:rPr lang="it-IT" dirty="0"/>
              <a:t>servizi energetici</a:t>
            </a:r>
          </a:p>
          <a:p>
            <a:pPr marL="342900" indent="-342900">
              <a:buFont typeface="+mj-lt"/>
              <a:buAutoNum type="arabicPeriod" startAt="9"/>
            </a:pPr>
            <a:r>
              <a:rPr lang="it-IT" dirty="0"/>
              <a:t>Formazione e collaborazioni con altri centri di ricerca e università</a:t>
            </a:r>
          </a:p>
          <a:p>
            <a:pPr marL="342900" indent="-342900">
              <a:buFont typeface="+mj-lt"/>
              <a:buAutoNum type="arabicPeriod" startAt="9"/>
            </a:pPr>
            <a:r>
              <a:rPr lang="it-IT" dirty="0"/>
              <a:t>Analisi dati sui consumi energetici</a:t>
            </a:r>
          </a:p>
          <a:p>
            <a:pPr marL="342900" indent="-342900">
              <a:buFont typeface="+mj-lt"/>
              <a:buAutoNum type="arabicPeriod" startAt="9"/>
            </a:pPr>
            <a:r>
              <a:rPr lang="it-IT" dirty="0"/>
              <a:t>Ottimizzazione filiere produttive composte da PMI</a:t>
            </a:r>
          </a:p>
          <a:p>
            <a:pPr marL="342900" indent="-342900">
              <a:buFont typeface="+mj-lt"/>
              <a:buAutoNum type="arabicPeriod" startAt="9"/>
            </a:pPr>
            <a:r>
              <a:rPr lang="it-IT" dirty="0"/>
              <a:t>Smart </a:t>
            </a:r>
            <a:r>
              <a:rPr lang="it-IT" dirty="0" err="1"/>
              <a:t>Grid</a:t>
            </a:r>
            <a:endParaRPr lang="it-IT" dirty="0"/>
          </a:p>
          <a:p>
            <a:pPr marL="342900" indent="-342900">
              <a:buFont typeface="+mj-lt"/>
              <a:buAutoNum type="arabicPeriod" startAt="9"/>
            </a:pPr>
            <a:r>
              <a:rPr lang="it-IT" dirty="0"/>
              <a:t>Biologia / Materiali</a:t>
            </a:r>
          </a:p>
          <a:p>
            <a:pPr marL="342900" indent="-342900">
              <a:buFont typeface="+mj-lt"/>
              <a:buAutoNum type="arabicPeriod" startAt="9"/>
            </a:pPr>
            <a:r>
              <a:rPr lang="it-IT" dirty="0"/>
              <a:t>Figure professionali in ambito ambientale</a:t>
            </a:r>
          </a:p>
          <a:p>
            <a:pPr marL="342900" indent="-342900">
              <a:buFont typeface="+mj-lt"/>
              <a:buAutoNum type="arabicPeriod" startAt="9"/>
            </a:pPr>
            <a:r>
              <a:rPr lang="it-IT" dirty="0"/>
              <a:t>Ecologia marina</a:t>
            </a:r>
          </a:p>
          <a:p>
            <a:pPr marL="342900" indent="-342900">
              <a:buFont typeface="+mj-lt"/>
              <a:buAutoNum type="arabicPeriod" startAt="9"/>
            </a:pPr>
            <a:r>
              <a:rPr lang="it-IT" dirty="0"/>
              <a:t>Ambito amministrativo, di gestione scadenze e file comuni</a:t>
            </a:r>
          </a:p>
        </p:txBody>
      </p:sp>
    </p:spTree>
    <p:extLst>
      <p:ext uri="{BB962C8B-B14F-4D97-AF65-F5344CB8AC3E}">
        <p14:creationId xmlns:p14="http://schemas.microsoft.com/office/powerpoint/2010/main" val="286827772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5BA7D09-A4C7-A24B-9E61-187EFB146ED9}"/>
              </a:ext>
            </a:extLst>
          </p:cNvPr>
          <p:cNvSpPr>
            <a:spLocks noGrp="1"/>
          </p:cNvSpPr>
          <p:nvPr>
            <p:ph type="title"/>
          </p:nvPr>
        </p:nvSpPr>
        <p:spPr/>
        <p:txBody>
          <a:bodyPr/>
          <a:lstStyle/>
          <a:p>
            <a:r>
              <a:rPr lang="it-IT" dirty="0"/>
              <a:t>Le vostre risposte sul </a:t>
            </a:r>
            <a:r>
              <a:rPr lang="it-IT" dirty="0" err="1"/>
              <a:t>project</a:t>
            </a:r>
            <a:r>
              <a:rPr lang="it-IT" dirty="0"/>
              <a:t> charter</a:t>
            </a:r>
          </a:p>
        </p:txBody>
      </p:sp>
      <p:sp>
        <p:nvSpPr>
          <p:cNvPr id="6" name="Segnaposto numero diapositiva 5">
            <a:extLst>
              <a:ext uri="{FF2B5EF4-FFF2-40B4-BE49-F238E27FC236}">
                <a16:creationId xmlns:a16="http://schemas.microsoft.com/office/drawing/2014/main" xmlns="" id="{16A2A072-9807-F247-B123-9339D0FBFC60}"/>
              </a:ext>
            </a:extLst>
          </p:cNvPr>
          <p:cNvSpPr>
            <a:spLocks noGrp="1"/>
          </p:cNvSpPr>
          <p:nvPr>
            <p:ph type="sldNum" sz="quarter" idx="4"/>
          </p:nvPr>
        </p:nvSpPr>
        <p:spPr/>
        <p:txBody>
          <a:bodyPr/>
          <a:lstStyle/>
          <a:p>
            <a:fld id="{02C7C199-0D0D-7840-A88D-785280B31CF7}" type="slidenum">
              <a:rPr lang="it-IT" smtClean="0"/>
              <a:t>9</a:t>
            </a:fld>
            <a:endParaRPr lang="it-IT"/>
          </a:p>
        </p:txBody>
      </p:sp>
      <p:pic>
        <p:nvPicPr>
          <p:cNvPr id="21506" name="Picture 2" descr="Grafico delle risposte di Moduli. Titolo della domanda: Ritenete il project charter uno strumento utile per ufficializzare i progetti e inserirli nel portfolio ENEA?. Numero di risposte: 147 risposte.">
            <a:extLst>
              <a:ext uri="{FF2B5EF4-FFF2-40B4-BE49-F238E27FC236}">
                <a16:creationId xmlns:a16="http://schemas.microsoft.com/office/drawing/2014/main" xmlns="" id="{C13E37A1-AAB7-044B-A63A-889EEEA5BD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 y="794979"/>
            <a:ext cx="8515350" cy="3861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0176937"/>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9.07.14"/>
  <p:tag name="AS_TITLE" val="Aspose.Slides for .NET 4.0"/>
  <p:tag name="AS_VERSION" val="19.7"/>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44&quot; /&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39&quot; /&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39&quot; /&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INFO" val="&lt;ThreeDShapeInfo&gt;&lt;uuid val=&quot;{cb5283bf-5063-4c1f-9ba9-a2d39f428651}&quot; /&gt;&lt;isInvalidForFieldText val=&quot;0&quot; /&gt;&lt;Image&gt;&lt;filename val=&quot;C:\Connect\content\7\3010128-1\input\breezo\data\asimages\{cb5283bf-5063-4c1f-9ba9-a2d39f428651}.png&quot; /&gt;&lt;left val=&quot;53&quot; /&gt;&lt;top val=&quot;14&quot; /&gt;&lt;width val=&quot;294&quot; /&gt;&lt;height val=&quot;91&quot; /&gt;&lt;hasText val=&quot;1&quot; /&gt;&lt;/Image&gt;&lt;/ThreeDShapeInfo&gt;"/>
</p:tagLst>
</file>

<file path=ppt/tags/tag14.xml><?xml version="1.0" encoding="utf-8"?>
<p:tagLst xmlns:a="http://schemas.openxmlformats.org/drawingml/2006/main" xmlns:r="http://schemas.openxmlformats.org/officeDocument/2006/relationships" xmlns:p="http://schemas.openxmlformats.org/presentationml/2006/main">
  <p:tag name="PRESENTER_SHAPEINFO" val="&lt;ThreeDShapeInfo&gt;&lt;uuid val=&quot;{44fe0ade-a460-42e9-a67e-fd2162bf88ff}&quot; /&gt;&lt;isInvalidForFieldText val=&quot;0&quot; /&gt;&lt;Image&gt;&lt;filename val=&quot;C:\Connect\content\7\3010128-1\input\breezo\data\asimages\{44fe0ade-a460-42e9-a67e-fd2162bf88ff}.jpg&quot; /&gt;&lt;left val=&quot;0&quot; /&gt;&lt;top val=&quot;456&quot; /&gt;&lt;width val=&quot;960&quot; /&gt;&lt;height val=&quot;62&quot; /&gt;&lt;hasText val=&quot;1&quot; /&gt;&lt;/Image&gt;&lt;/ThreeDShape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26&quot; /&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INFO" val="&lt;ThreeDShapeInfo&gt;&lt;uuid val=&quot;{16a84893-cbaf-4280-a97b-1384ae3640e0}&quot; /&gt;&lt;isInvalidForFieldText val=&quot;0&quot; /&gt;&lt;Image&gt;&lt;filename val=&quot;C:\Connect\content\7\3010128-1\input\breezo\data\asimages\{16a84893-cbaf-4280-a97b-1384ae3640e0}.png&quot; /&gt;&lt;left val=&quot;0&quot; /&gt;&lt;top val=&quot;0&quot; /&gt;&lt;width val=&quot;960&quot; /&gt;&lt;height val=&quot;84&quot; /&gt;&lt;hasText val=&quot;1&quot; /&gt;&lt;/Image&gt;&lt;/ThreeDShapeInfo&gt;"/>
  <p:tag name="PRESENTER_SHAPETEXTINFO" val="&lt;ShapeTextInfo&gt;&lt;TableIndex row=&quot;-1&quot; col=&quot;-1&quot;&gt;&lt;linesCount val=&quot;0&quot; /&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32&quot; /&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41&quot; /&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 /&gt;&lt;lineCharCount val=&quot;35&quot; /&gt;&lt;lineCharCount val=&quot;26&quot; /&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6&quot; /&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 /&gt;&lt;lineCharCount val=&quot;25&quot; /&gt;&lt;lineCharCount val=&quot;12&quot; /&gt;&lt;lineCharCount val=&quot;11&quot; /&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3&quot; /&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 /&gt;&lt;lineCharCount val=&quot;58&quot; /&gt;&lt;lineCharCount val=&quot;16&quot; /&gt;&lt;lineCharCount val=&quot;14&quot; /&gt;&lt;lineCharCount val=&quot;15&quot; /&gt;&lt;lineCharCount val=&quot;14&quot; /&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8&quot; /&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3&quot; /&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INFO" val="&lt;ThreeDShapeInfo&gt;&lt;uuid val=&quot;{9328d3b4-ad70-4e2b-bc1d-b4155d049e3a}&quot; /&gt;&lt;isInvalidForFieldText val=&quot;0&quot; /&gt;&lt;Image&gt;&lt;filename val=&quot;C:\Connect\content\7\3010128-1\input\breezo\data\asimages\{9328d3b4-ad70-4e2b-bc1d-b4155d049e3a}.png&quot; /&gt;&lt;left val=&quot;0&quot; /&gt;&lt;top val=&quot;0&quot; /&gt;&lt;width val=&quot;960&quot; /&gt;&lt;height val=&quot;84&quot; /&gt;&lt;hasText val=&quot;1&quot; /&gt;&lt;/Image&gt;&lt;/ThreeDShapeInfo&gt;"/>
  <p:tag name="PRESENTER_SHAPETEXTINFO" val="&lt;ShapeTextInfo&gt;&lt;TableIndex row=&quot;-1&quot; col=&quot;-1&quot;&gt;&lt;linesCount val=&quot;0&quot; /&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32&quot; /&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INFO" val="&lt;ThreeDShapeInfo&gt;&lt;uuid val=&quot;{437ee69f-428a-43be-a06a-0f10815c8f66}&quot; /&gt;&lt;isInvalidForFieldText val=&quot;0&quot; /&gt;&lt;Image&gt;&lt;filename val=&quot;C:\Connect\content\7\3010128-1\input\breezo\data\asimages\{437ee69f-428a-43be-a06a-0f10815c8f66}.png&quot; /&gt;&lt;left val=&quot;170&quot; /&gt;&lt;top val=&quot;514&quot; /&gt;&lt;width val=&quot;297&quot; /&gt;&lt;height val=&quot;17&quot; /&gt;&lt;hasText val=&quot;1&quot; /&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29.xml><?xml version="1.0" encoding="utf-8"?>
<p:tagLst xmlns:a="http://schemas.openxmlformats.org/drawingml/2006/main" xmlns:r="http://schemas.openxmlformats.org/officeDocument/2006/relationships" xmlns:p="http://schemas.openxmlformats.org/presentationml/2006/main">
  <p:tag name="PRESENTER_SHAPEINFO" val="&lt;ThreeDShapeInfo&gt;&lt;uuid val=&quot;{4a738ad7-6f1b-468e-b17e-34a71630b4ed}&quot; /&gt;&lt;isInvalidForFieldText val=&quot;0&quot; /&gt;&lt;Image&gt;&lt;filename val=&quot;C:\Connect\content\7\3010128-1\input\breezo\data\asimages\{4a738ad7-6f1b-468e-b17e-34a71630b4ed}.png&quot; /&gt;&lt;left val=&quot;884&quot; /&gt;&lt;top val=&quot;508&quot; /&gt;&lt;width val=&quot;19&quot; /&gt;&lt;height val=&quot;14&quot; /&gt;&lt;hasText val=&quot;1&quot; /&gt;&lt;/Image&gt;&lt;/ThreeDShapeInfo&gt;"/>
  <p:tag name="PRESENTER_SHAPETEXTINFO" val="&lt;ShapeTextInfo&gt;&lt;TableIndex row=&quot;-1&quot; col=&quot;-1&quot;&gt;&lt;linesCount val=&quot;1&quot; /&gt;&lt;lineCharCount val=&quot;2&quot; /&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 /&gt;&lt;lineCharCount val=&quot;58&quot; /&gt;&lt;lineCharCount val=&quot;16&quot; /&gt;&lt;lineCharCount val=&quot;14&quot; /&gt;&lt;lineCharCount val=&quot;15&quot; /&gt;&lt;lineCharCount val=&quot;14&quot; /&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INFO" val="&lt;ThreeDShapeInfo&gt;&lt;uuid val=&quot;{87b944cc-9a31-454d-8ab8-0c596cdeaea9}&quot; /&gt;&lt;isInvalidForFieldText val=&quot;0&quot; /&gt;&lt;Image&gt;&lt;filename val=&quot;C:\Connect\content\7\3010128-1\input\breezo\data\asimages\{87b944cc-9a31-454d-8ab8-0c596cdeaea9}.jpg&quot; /&gt;&lt;left val=&quot;96&quot; /&gt;&lt;top val=&quot;81&quot; /&gt;&lt;width val=&quot;817&quot; /&gt;&lt;height val=&quot;459&quot; /&gt;&lt;hasText val=&quot;1&quot; /&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PRESENTER_SHAPEINFO" val="&lt;ThreeDShapeInfo&gt;&lt;uuid val=&quot;{d4739b02-5b06-4b0d-a32d-809093f13a6a}&quot; /&gt;&lt;isInvalidForFieldText val=&quot;0&quot; /&gt;&lt;Image&gt;&lt;filename val=&quot;C:\Connect\content\7\3010128-1\input\breezo\data\asimages\{d4739b02-5b06-4b0d-a32d-809093f13a6a}.png&quot; /&gt;&lt;left val=&quot;20&quot; /&gt;&lt;top val=&quot;27&quot; /&gt;&lt;width val=&quot;871&quot; /&gt;&lt;height val=&quot;34&quot; /&gt;&lt;hasText val=&quot;1&quot; /&gt;&lt;/Image&gt;&lt;/ThreeDShapeInfo&gt;"/>
  <p:tag name="PRESENTER_SHAPETEXTINFO" val="&lt;ShapeTextInfo&gt;&lt;TableIndex row=&quot;-1&quot; col=&quot;-1&quot;&gt;&lt;linesCount val=&quot;1&quot; /&gt;&lt;lineCharCount val=&quot;55&quot; /&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3&quot; /&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INFO" val="&lt;ThreeDShapeInfo&gt;&lt;uuid val=&quot;{78a0fa26-92bc-4521-aa7a-5cda556e8a35}&quot; /&gt;&lt;isInvalidForFieldText val=&quot;0&quot; /&gt;&lt;Image&gt;&lt;filename val=&quot;C:\Connect\content\7\3010128-1\input\breezo\data\asimages\{78a0fa26-92bc-4521-aa7a-5cda556e8a35}.png&quot; /&gt;&lt;left val=&quot;47&quot; /&gt;&lt;top val=&quot;499&quot; /&gt;&lt;width val=&quot;100&quot; /&gt;&lt;height val=&quot;31&quot; /&gt;&lt;hasText val=&quot;1&quot; /&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INFO" val="&lt;ThreeDShapeInfo&gt;&lt;uuid val=&quot;{7a80cbce-a55f-4bed-8903-5f371a0dfb25}&quot; /&gt;&lt;isInvalidForFieldText val=&quot;0&quot; /&gt;&lt;Image&gt;&lt;filename val=&quot;C:\Connect\content\7\3010128-1\input\breezo\data\asimages\{7a80cbce-a55f-4bed-8903-5f371a0dfb25}.png&quot; /&gt;&lt;left val=&quot;0&quot; /&gt;&lt;top val=&quot;136&quot; /&gt;&lt;width val=&quot;962&quot; /&gt;&lt;height val=&quot;297&quot; /&gt;&lt;hasText val=&quot;1&quot; /&gt;&lt;/Image&gt;&lt;/ThreeDShapeInfo&gt;"/>
  <p:tag name="PRESENTER_SHAPETEXTINFO" val="&lt;ShapeTextInfo&gt;&lt;TableIndex row=&quot;-1&quot; col=&quot;-1&quot;&gt;&lt;linesCount val=&quot;0&quot; /&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INFO" val="&lt;ThreeDShapeInfo&gt;&lt;uuid val=&quot;{23d23ff7-3003-44ac-acc5-825018c84339}&quot; /&gt;&lt;isInvalidForFieldText val=&quot;0&quot; /&gt;&lt;Image&gt;&lt;filename val=&quot;C:\Connect\content\7\3010128-1\input\breezo\data\asimages\{23d23ff7-3003-44ac-acc5-825018c84339}.png&quot; /&gt;&lt;left val=&quot;0&quot; /&gt;&lt;top val=&quot;517&quot; /&gt;&lt;width val=&quot;962&quot; /&gt;&lt;height val=&quot;23&quot; /&gt;&lt;hasText val=&quot;1&quot; /&gt;&lt;/Image&gt;&lt;/ThreeDShapeInfo&gt;"/>
  <p:tag name="PRESENTER_SHAPETEXTINFO" val="&lt;ShapeTextInfo&gt;&lt;TableIndex row=&quot;-1&quot; col=&quot;-1&quot;&gt;&lt;linesCount val=&quot;0&quot; /&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INFO" val="&lt;ThreeDShapeInfo&gt;&lt;uuid val=&quot;{7b96c9cd-0f3b-4d37-89ae-ad6acc15b255}&quot; /&gt;&lt;isInvalidForFieldText val=&quot;0&quot; /&gt;&lt;Image&gt;&lt;filename val=&quot;C:\Connect\content\7\3010128-1\input\breezo\data\asimages\{7b96c9cd-0f3b-4d37-89ae-ad6acc15b255}.png&quot; /&gt;&lt;left val=&quot;0&quot; /&gt;&lt;top val=&quot;397&quot; /&gt;&lt;width val=&quot;962&quot; /&gt;&lt;height val=&quot;59&quot; /&gt;&lt;hasText val=&quot;1&quot; /&gt;&lt;/Image&gt;&lt;/ThreeDShapeInfo&gt;"/>
  <p:tag name="PRESENTER_SHAPETEXTINFO" val="&lt;ShapeTextInfo&gt;&lt;TableIndex row=&quot;-1&quot; col=&quot;-1&quot;&gt;&lt;linesCount val=&quot;0&quot; /&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INFO" val="&lt;ThreeDShapeInfo&gt;&lt;uuid val=&quot;{9220b803-2ed0-493e-9538-809a89eba6b3}&quot; /&gt;&lt;isInvalidForFieldText val=&quot;0&quot; /&gt;&lt;Image&gt;&lt;filename val=&quot;C:\Connect\content\7\3010128-1\input\breezo\data\asimages\{9220b803-2ed0-493e-9538-809a89eba6b3}.png&quot; /&gt;&lt;left val=&quot;0&quot; /&gt;&lt;top val=&quot;0&quot; /&gt;&lt;width val=&quot;960&quot; /&gt;&lt;height val=&quot;139&quot; /&gt;&lt;hasText val=&quot;1&quot; /&gt;&lt;/Image&gt;&lt;/ThreeDShapeInfo&gt;"/>
  <p:tag name="PRESENTER_SHAPETEXTINFO" val="&lt;ShapeTextInfo&gt;&lt;TableIndex row=&quot;-1&quot; col=&quot;-1&quot;&gt;&lt;linesCount val=&quot;0&quot; /&gt;&lt;/TableIndex&gt;&lt;/ShapeTextInfo&gt;"/>
</p:tagLst>
</file>

<file path=ppt/theme/theme1.xml><?xml version="1.0" encoding="utf-8"?>
<a:theme xmlns:a="http://schemas.openxmlformats.org/drawingml/2006/main" name="ModelloTemplateENEAit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o 2">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wrap="square" lIns="91440" tIns="0" rIns="91440" bIns="0" rtlCol="0">
        <a:spAutoFit/>
      </a:bodyPr>
      <a:lstStyle>
        <a:defPPr>
          <a:defRPr dirty="0" smtClean="0"/>
        </a:defPPr>
      </a:lstStyle>
    </a:tx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ModelloTemplateENEAita.potx</Template>
  <TotalTime>3983</TotalTime>
  <Words>5629</Words>
  <Application>Microsoft Office PowerPoint</Application>
  <PresentationFormat>Presentazione su schermo (16:9)</PresentationFormat>
  <Paragraphs>658</Paragraphs>
  <Slides>74</Slides>
  <Notes>0</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74</vt:i4>
      </vt:variant>
    </vt:vector>
  </HeadingPairs>
  <TitlesOfParts>
    <vt:vector size="82" baseType="lpstr">
      <vt:lpstr>Arial</vt:lpstr>
      <vt:lpstr>Calibri</vt:lpstr>
      <vt:lpstr>PMingLiU</vt:lpstr>
      <vt:lpstr>Symbol</vt:lpstr>
      <vt:lpstr>Times New Roman</vt:lpstr>
      <vt:lpstr>Wingdings</vt:lpstr>
      <vt:lpstr>Wingdings 2</vt:lpstr>
      <vt:lpstr>ModelloTemplateENEAita</vt:lpstr>
      <vt:lpstr>Corso di project management</vt:lpstr>
      <vt:lpstr>Il programma del corso: parte quarta, la pianificazione</vt:lpstr>
      <vt:lpstr>Il manuale di progetto</vt:lpstr>
      <vt:lpstr>Le vostre risposte sui business case</vt:lpstr>
      <vt:lpstr>Le vostre risposte sul business case</vt:lpstr>
      <vt:lpstr>Le vostre risposte sul business case</vt:lpstr>
      <vt:lpstr>Alcune idee sui business case</vt:lpstr>
      <vt:lpstr>Alcune idee sui business case</vt:lpstr>
      <vt:lpstr>Le vostre risposte sul project charter</vt:lpstr>
      <vt:lpstr>Le vostre risposte sul project charter</vt:lpstr>
      <vt:lpstr>Le vostre risposte sul project charter</vt:lpstr>
      <vt:lpstr>Le vostre risposte sul project charter</vt:lpstr>
      <vt:lpstr>Le vostre risposte sul project charter</vt:lpstr>
      <vt:lpstr>Sintesi del progetto</vt:lpstr>
      <vt:lpstr>Fattori critici di successo</vt:lpstr>
      <vt:lpstr>Stakeholder di progetto e dipendenze del progetto</vt:lpstr>
      <vt:lpstr>La matrice degli stakeholder</vt:lpstr>
      <vt:lpstr>I tools di PM2 per gestire gli stakeholder e i loro ruoli</vt:lpstr>
      <vt:lpstr>I ruoli degli stakeholder</vt:lpstr>
      <vt:lpstr>Questionario on line sugli stakeholder link</vt:lpstr>
      <vt:lpstr>Vincoli di progetto</vt:lpstr>
      <vt:lpstr>Documentazione richiesta</vt:lpstr>
      <vt:lpstr>Altri standard</vt:lpstr>
      <vt:lpstr>Regole specifiche di gestione del progetto</vt:lpstr>
      <vt:lpstr>Questionario sugli standard e sulle link</vt:lpstr>
      <vt:lpstr>Risoluzione dei conflitti e delle escalation</vt:lpstr>
      <vt:lpstr>Risoluzione dei conflitti e delle escalation</vt:lpstr>
      <vt:lpstr>La procedura di escalation dei problemi</vt:lpstr>
      <vt:lpstr>Gestione dei rischi</vt:lpstr>
      <vt:lpstr>Le vostre risposte sul risk management</vt:lpstr>
      <vt:lpstr>Le vostre risposte sul risk management</vt:lpstr>
      <vt:lpstr>Le vostre risposte sul risk management</vt:lpstr>
      <vt:lpstr>Le vostre risposte sul risk management</vt:lpstr>
      <vt:lpstr>Le vostre risposte sul risk management</vt:lpstr>
      <vt:lpstr>Gestione dei problemi</vt:lpstr>
      <vt:lpstr>Decision log e issue log</vt:lpstr>
      <vt:lpstr>Risk log e change log</vt:lpstr>
      <vt:lpstr>Questionario sull’uso dei moduli PM2 link</vt:lpstr>
      <vt:lpstr>Gestione dei requisiti</vt:lpstr>
      <vt:lpstr>Gestione delle modifiche di progetto</vt:lpstr>
      <vt:lpstr>Gestione della qualità</vt:lpstr>
      <vt:lpstr>Gestione della Configurazione</vt:lpstr>
      <vt:lpstr>Gestione delle comunicazioni</vt:lpstr>
      <vt:lpstr>Rapporti di progetto</vt:lpstr>
      <vt:lpstr>Gestione dell’accettazione dei deliverable</vt:lpstr>
      <vt:lpstr>Gestione della transizione</vt:lpstr>
      <vt:lpstr>Gestione dell’implementazione a livello aziendale</vt:lpstr>
      <vt:lpstr>Gestione delle risorse</vt:lpstr>
      <vt:lpstr>Metodo di misura del progresso del progetto</vt:lpstr>
      <vt:lpstr>Rapporti di progetto</vt:lpstr>
      <vt:lpstr>Checklist di Progetto</vt:lpstr>
      <vt:lpstr>Ricordiamo il significato dell’acronimo RASCI</vt:lpstr>
      <vt:lpstr>Matrice di assegnazione di responsabilità consolidata </vt:lpstr>
      <vt:lpstr>Matrice di assegnazione di responsabilità consolidata </vt:lpstr>
      <vt:lpstr>Le vostre risposte sulla matrice RASCI</vt:lpstr>
      <vt:lpstr>Le vostre risposte sulla matrice RASCI</vt:lpstr>
      <vt:lpstr>Le vostre risposte sulla matrice RASCI</vt:lpstr>
      <vt:lpstr>Le vostre risposte sulla matrice RASCI</vt:lpstr>
      <vt:lpstr>Le vostre risposte sulla matrice RASCI</vt:lpstr>
      <vt:lpstr>Descrizione dei ruoli e delle responsabilità del progetto</vt:lpstr>
      <vt:lpstr>Presentazione standard di PowerPoint</vt:lpstr>
      <vt:lpstr>Descrizione e responsabilità dei proprietari del progetto (PO)</vt:lpstr>
      <vt:lpstr>Descrizione e responsabilità Fornitore della soluzione Solution Provider (SP)</vt:lpstr>
      <vt:lpstr>Descrizione e responsabilità del Business Manager (BM)</vt:lpstr>
      <vt:lpstr>Descrizione e responsabilità del Project Manager (PM)</vt:lpstr>
      <vt:lpstr>Descrizione e responsabilità di Gruppo di implementazione aziendale Business Implementation Group (BIG)</vt:lpstr>
      <vt:lpstr>Descrizione e responsabilità della Rappresentanza degli Utenti User Representatives (URs)</vt:lpstr>
      <vt:lpstr>Descrizione e responsabilità del Project Core Team (PCT)</vt:lpstr>
      <vt:lpstr>Descrizione e responsabilità del Responsabile del progetto del contraente Contractor's Project Manager (CPM)</vt:lpstr>
      <vt:lpstr>Descrizione e responsabilità dell’Assistente del Project Manager Assistant Project Manager (APM) </vt:lpstr>
      <vt:lpstr>Descrizione e responsabilità del Gruppo di Supporto del Progetto Project Support Team (PST)</vt:lpstr>
      <vt:lpstr>Descrizione e responsabilità dell’ Ufficio di Supporto del Progetto Project Support Office (PSO) </vt:lpstr>
      <vt:lpstr>Descrizione e responsabilità del Garante della Qualità del Progetto Project Quality Assurance (PQA)</vt:lpstr>
      <vt:lpstr>Questionario sulle descrizioni e sui ruoli link</vt:lpstr>
    </vt:vector>
  </TitlesOfParts>
  <Company>ENEA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Serena Lucibello</dc:creator>
  <cp:lastModifiedBy>Giangiacomo Ponzo</cp:lastModifiedBy>
  <cp:revision>191</cp:revision>
  <cp:lastPrinted>2017-01-17T13:52:56Z</cp:lastPrinted>
  <dcterms:created xsi:type="dcterms:W3CDTF">2017-01-03T12:35:40Z</dcterms:created>
  <dcterms:modified xsi:type="dcterms:W3CDTF">2020-04-23T08:26:38Z</dcterms:modified>
</cp:coreProperties>
</file>