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4"/>
  </p:notesMasterIdLst>
  <p:handoutMasterIdLst>
    <p:handoutMasterId r:id="rId85"/>
  </p:handoutMasterIdLst>
  <p:sldIdLst>
    <p:sldId id="256" r:id="rId2"/>
    <p:sldId id="482" r:id="rId3"/>
    <p:sldId id="483" r:id="rId4"/>
    <p:sldId id="394" r:id="rId5"/>
    <p:sldId id="336" r:id="rId6"/>
    <p:sldId id="387" r:id="rId7"/>
    <p:sldId id="384" r:id="rId8"/>
    <p:sldId id="484" r:id="rId9"/>
    <p:sldId id="421" r:id="rId10"/>
    <p:sldId id="422" r:id="rId11"/>
    <p:sldId id="485" r:id="rId12"/>
    <p:sldId id="435" r:id="rId13"/>
    <p:sldId id="423" r:id="rId14"/>
    <p:sldId id="424" r:id="rId15"/>
    <p:sldId id="425" r:id="rId16"/>
    <p:sldId id="426" r:id="rId17"/>
    <p:sldId id="427" r:id="rId18"/>
    <p:sldId id="428" r:id="rId19"/>
    <p:sldId id="429" r:id="rId20"/>
    <p:sldId id="385" r:id="rId21"/>
    <p:sldId id="486" r:id="rId22"/>
    <p:sldId id="430" r:id="rId23"/>
    <p:sldId id="431" r:id="rId24"/>
    <p:sldId id="487" r:id="rId25"/>
    <p:sldId id="432" r:id="rId26"/>
    <p:sldId id="433" r:id="rId27"/>
    <p:sldId id="458" r:id="rId28"/>
    <p:sldId id="459" r:id="rId29"/>
    <p:sldId id="474" r:id="rId30"/>
    <p:sldId id="437" r:id="rId31"/>
    <p:sldId id="438" r:id="rId32"/>
    <p:sldId id="439" r:id="rId33"/>
    <p:sldId id="440" r:id="rId34"/>
    <p:sldId id="441" r:id="rId35"/>
    <p:sldId id="475" r:id="rId36"/>
    <p:sldId id="464" r:id="rId37"/>
    <p:sldId id="392" r:id="rId38"/>
    <p:sldId id="393" r:id="rId39"/>
    <p:sldId id="396" r:id="rId40"/>
    <p:sldId id="395" r:id="rId41"/>
    <p:sldId id="476" r:id="rId42"/>
    <p:sldId id="453" r:id="rId43"/>
    <p:sldId id="360" r:id="rId44"/>
    <p:sldId id="361" r:id="rId45"/>
    <p:sldId id="488" r:id="rId46"/>
    <p:sldId id="442" r:id="rId47"/>
    <p:sldId id="443" r:id="rId48"/>
    <p:sldId id="477" r:id="rId49"/>
    <p:sldId id="444" r:id="rId50"/>
    <p:sldId id="445" r:id="rId51"/>
    <p:sldId id="454" r:id="rId52"/>
    <p:sldId id="446" r:id="rId53"/>
    <p:sldId id="447" r:id="rId54"/>
    <p:sldId id="478" r:id="rId55"/>
    <p:sldId id="449" r:id="rId56"/>
    <p:sldId id="450" r:id="rId57"/>
    <p:sldId id="400" r:id="rId58"/>
    <p:sldId id="455" r:id="rId59"/>
    <p:sldId id="337" r:id="rId60"/>
    <p:sldId id="397" r:id="rId61"/>
    <p:sldId id="404" r:id="rId62"/>
    <p:sldId id="406" r:id="rId63"/>
    <p:sldId id="408" r:id="rId64"/>
    <p:sldId id="409" r:id="rId65"/>
    <p:sldId id="410" r:id="rId66"/>
    <p:sldId id="412" r:id="rId67"/>
    <p:sldId id="413" r:id="rId68"/>
    <p:sldId id="414" r:id="rId69"/>
    <p:sldId id="415" r:id="rId70"/>
    <p:sldId id="480" r:id="rId71"/>
    <p:sldId id="462" r:id="rId72"/>
    <p:sldId id="456" r:id="rId73"/>
    <p:sldId id="481" r:id="rId74"/>
    <p:sldId id="457" r:id="rId75"/>
    <p:sldId id="463" r:id="rId76"/>
    <p:sldId id="461" r:id="rId77"/>
    <p:sldId id="460" r:id="rId78"/>
    <p:sldId id="376" r:id="rId79"/>
    <p:sldId id="417" r:id="rId80"/>
    <p:sldId id="418" r:id="rId81"/>
    <p:sldId id="451" r:id="rId82"/>
    <p:sldId id="452" r:id="rId83"/>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4">
          <p15:clr>
            <a:srgbClr val="A4A3A4"/>
          </p15:clr>
        </p15:guide>
        <p15:guide id="2" pos="30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D79AA"/>
    <a:srgbClr val="004884"/>
    <a:srgbClr val="003A69"/>
    <a:srgbClr val="003A00"/>
    <a:srgbClr val="E4E4E4"/>
    <a:srgbClr val="003A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8" autoAdjust="0"/>
    <p:restoredTop sz="94708" autoAdjust="0"/>
  </p:normalViewPr>
  <p:slideViewPr>
    <p:cSldViewPr snapToGrid="0" snapToObjects="1" showGuides="1">
      <p:cViewPr varScale="1">
        <p:scale>
          <a:sx n="111" d="100"/>
          <a:sy n="111" d="100"/>
        </p:scale>
        <p:origin x="653" y="82"/>
      </p:cViewPr>
      <p:guideLst>
        <p:guide orient="horz" pos="2974"/>
        <p:guide pos="307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38D62-AC7B-ED4B-8085-E1A442C65A54}"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it-IT"/>
        </a:p>
      </dgm:t>
    </dgm:pt>
    <dgm:pt modelId="{58868668-A581-E943-964F-7FAA25055547}">
      <dgm:prSet phldrT="[Testo]"/>
      <dgm:spPr/>
      <dgm:t>
        <a:bodyPr/>
        <a:lstStyle/>
        <a:p>
          <a:r>
            <a:rPr lang="it-IT" dirty="0"/>
            <a:t>Organizza-zione </a:t>
          </a:r>
        </a:p>
      </dgm:t>
    </dgm:pt>
    <dgm:pt modelId="{20A03A3A-992D-8F48-BD03-176AA799E4AA}" type="parTrans" cxnId="{9B746ED6-DF3E-DB40-9236-3581EF399EA6}">
      <dgm:prSet/>
      <dgm:spPr/>
      <dgm:t>
        <a:bodyPr/>
        <a:lstStyle/>
        <a:p>
          <a:endParaRPr lang="it-IT"/>
        </a:p>
      </dgm:t>
    </dgm:pt>
    <dgm:pt modelId="{6F4C767C-EE4E-9145-9750-79B4950BE520}" type="sibTrans" cxnId="{9B746ED6-DF3E-DB40-9236-3581EF399EA6}">
      <dgm:prSet/>
      <dgm:spPr/>
      <dgm:t>
        <a:bodyPr/>
        <a:lstStyle/>
        <a:p>
          <a:endParaRPr lang="it-IT"/>
        </a:p>
      </dgm:t>
    </dgm:pt>
    <dgm:pt modelId="{D02E1F1A-0CF2-F94B-B116-E94FFC3282C7}">
      <dgm:prSet phldrT="[Testo]"/>
      <dgm:spPr/>
      <dgm:t>
        <a:bodyPr/>
        <a:lstStyle/>
        <a:p>
          <a:r>
            <a:rPr lang="it-IT" dirty="0"/>
            <a:t>È l’entità che supporta tutto</a:t>
          </a:r>
        </a:p>
      </dgm:t>
    </dgm:pt>
    <dgm:pt modelId="{D4DB16C5-2E67-F64D-88E7-7CA134F49F4E}" type="parTrans" cxnId="{32CF2CDC-74D6-8544-9472-14B416AC5C05}">
      <dgm:prSet/>
      <dgm:spPr/>
      <dgm:t>
        <a:bodyPr/>
        <a:lstStyle/>
        <a:p>
          <a:endParaRPr lang="it-IT"/>
        </a:p>
      </dgm:t>
    </dgm:pt>
    <dgm:pt modelId="{2E42EBDC-2781-2F49-BD7F-C13735EC9B2B}" type="sibTrans" cxnId="{32CF2CDC-74D6-8544-9472-14B416AC5C05}">
      <dgm:prSet/>
      <dgm:spPr/>
      <dgm:t>
        <a:bodyPr/>
        <a:lstStyle/>
        <a:p>
          <a:endParaRPr lang="it-IT"/>
        </a:p>
      </dgm:t>
    </dgm:pt>
    <dgm:pt modelId="{BE0CD8CC-E023-8C47-BEC4-5760BFE6D1F9}">
      <dgm:prSet phldrT="[Testo]"/>
      <dgm:spPr/>
      <dgm:t>
        <a:bodyPr/>
        <a:lstStyle/>
        <a:p>
          <a:r>
            <a:rPr lang="it-IT" dirty="0"/>
            <a:t>È qualcosa che cambia continuamente</a:t>
          </a:r>
        </a:p>
      </dgm:t>
    </dgm:pt>
    <dgm:pt modelId="{88932CE2-B253-7C45-9C76-C79026A209BD}" type="parTrans" cxnId="{6E72F4BA-4584-BA48-93C2-71A18D315F00}">
      <dgm:prSet/>
      <dgm:spPr/>
      <dgm:t>
        <a:bodyPr/>
        <a:lstStyle/>
        <a:p>
          <a:endParaRPr lang="it-IT"/>
        </a:p>
      </dgm:t>
    </dgm:pt>
    <dgm:pt modelId="{B33F2EF3-5C7A-DE46-B75B-3DE9ACDF40BB}" type="sibTrans" cxnId="{6E72F4BA-4584-BA48-93C2-71A18D315F00}">
      <dgm:prSet/>
      <dgm:spPr/>
      <dgm:t>
        <a:bodyPr/>
        <a:lstStyle/>
        <a:p>
          <a:endParaRPr lang="it-IT"/>
        </a:p>
      </dgm:t>
    </dgm:pt>
    <dgm:pt modelId="{5DB88A1A-4623-194C-AC8C-2D11355D1F28}">
      <dgm:prSet phldrT="[Testo]"/>
      <dgm:spPr/>
      <dgm:t>
        <a:bodyPr/>
        <a:lstStyle/>
        <a:p>
          <a:r>
            <a:rPr lang="it-IT" dirty="0"/>
            <a:t>Portafoglio</a:t>
          </a:r>
        </a:p>
      </dgm:t>
    </dgm:pt>
    <dgm:pt modelId="{D6A18851-774A-4C40-B6BE-299A3A95AE11}" type="parTrans" cxnId="{67F86822-3483-024D-8A51-D47BD7DB9767}">
      <dgm:prSet/>
      <dgm:spPr/>
      <dgm:t>
        <a:bodyPr/>
        <a:lstStyle/>
        <a:p>
          <a:endParaRPr lang="it-IT"/>
        </a:p>
      </dgm:t>
    </dgm:pt>
    <dgm:pt modelId="{8DF7DE08-5CEB-0748-8071-DACAEB2B7A9B}" type="sibTrans" cxnId="{67F86822-3483-024D-8A51-D47BD7DB9767}">
      <dgm:prSet/>
      <dgm:spPr/>
      <dgm:t>
        <a:bodyPr/>
        <a:lstStyle/>
        <a:p>
          <a:endParaRPr lang="it-IT"/>
        </a:p>
      </dgm:t>
    </dgm:pt>
    <dgm:pt modelId="{E175451C-FD26-E246-A50A-BD90E6E642ED}">
      <dgm:prSet phldrT="[Testo]"/>
      <dgm:spPr/>
      <dgm:t>
        <a:bodyPr/>
        <a:lstStyle/>
        <a:p>
          <a:r>
            <a:rPr lang="it-IT" dirty="0"/>
            <a:t>Consiste di molti programmi/progetti</a:t>
          </a:r>
        </a:p>
      </dgm:t>
    </dgm:pt>
    <dgm:pt modelId="{95C3E79E-0C8C-FA41-93CB-EA63871E98F5}" type="parTrans" cxnId="{DC367183-FA57-9A4B-A14E-05490BA5CF9E}">
      <dgm:prSet/>
      <dgm:spPr/>
      <dgm:t>
        <a:bodyPr/>
        <a:lstStyle/>
        <a:p>
          <a:endParaRPr lang="it-IT"/>
        </a:p>
      </dgm:t>
    </dgm:pt>
    <dgm:pt modelId="{43A962CF-D98B-314E-8935-A4F79EB2CA52}" type="sibTrans" cxnId="{DC367183-FA57-9A4B-A14E-05490BA5CF9E}">
      <dgm:prSet/>
      <dgm:spPr/>
      <dgm:t>
        <a:bodyPr/>
        <a:lstStyle/>
        <a:p>
          <a:endParaRPr lang="it-IT"/>
        </a:p>
      </dgm:t>
    </dgm:pt>
    <dgm:pt modelId="{37513C3F-1E5C-934C-8004-3DF1755D4ABE}">
      <dgm:prSet phldrT="[Testo]"/>
      <dgm:spPr/>
      <dgm:t>
        <a:bodyPr/>
        <a:lstStyle/>
        <a:p>
          <a:r>
            <a:rPr lang="it-IT" dirty="0"/>
            <a:t>Collega grandi risorse a grandi obiettivi</a:t>
          </a:r>
        </a:p>
      </dgm:t>
    </dgm:pt>
    <dgm:pt modelId="{513392B2-A024-D648-98C9-F57D34466F70}" type="parTrans" cxnId="{E2F2A7F6-0503-8B45-AF46-A40CCBFCBBF6}">
      <dgm:prSet/>
      <dgm:spPr/>
      <dgm:t>
        <a:bodyPr/>
        <a:lstStyle/>
        <a:p>
          <a:endParaRPr lang="it-IT"/>
        </a:p>
      </dgm:t>
    </dgm:pt>
    <dgm:pt modelId="{D8541707-0D4F-BE4E-9418-EAF0A9E3879F}" type="sibTrans" cxnId="{E2F2A7F6-0503-8B45-AF46-A40CCBFCBBF6}">
      <dgm:prSet/>
      <dgm:spPr/>
      <dgm:t>
        <a:bodyPr/>
        <a:lstStyle/>
        <a:p>
          <a:endParaRPr lang="it-IT"/>
        </a:p>
      </dgm:t>
    </dgm:pt>
    <dgm:pt modelId="{80F08B63-0182-3049-8B54-24148785EF0C}">
      <dgm:prSet phldrT="[Testo]"/>
      <dgm:spPr/>
      <dgm:t>
        <a:bodyPr/>
        <a:lstStyle/>
        <a:p>
          <a:r>
            <a:rPr lang="it-IT" dirty="0"/>
            <a:t>Programma</a:t>
          </a:r>
        </a:p>
      </dgm:t>
    </dgm:pt>
    <dgm:pt modelId="{0251CE93-742E-284F-B34C-8E23D3DB6DC6}" type="parTrans" cxnId="{32A65D0B-9DA0-5444-BF10-BD623B25980C}">
      <dgm:prSet/>
      <dgm:spPr/>
      <dgm:t>
        <a:bodyPr/>
        <a:lstStyle/>
        <a:p>
          <a:endParaRPr lang="it-IT"/>
        </a:p>
      </dgm:t>
    </dgm:pt>
    <dgm:pt modelId="{D5913CFD-A776-CA45-AE16-FA953CCE0898}" type="sibTrans" cxnId="{32A65D0B-9DA0-5444-BF10-BD623B25980C}">
      <dgm:prSet/>
      <dgm:spPr/>
      <dgm:t>
        <a:bodyPr/>
        <a:lstStyle/>
        <a:p>
          <a:endParaRPr lang="it-IT"/>
        </a:p>
      </dgm:t>
    </dgm:pt>
    <dgm:pt modelId="{8ADFF7EE-B62A-5342-A7D0-1B5450881168}">
      <dgm:prSet phldrT="[Testo]"/>
      <dgm:spPr/>
      <dgm:t>
        <a:bodyPr/>
        <a:lstStyle/>
        <a:p>
          <a:r>
            <a:rPr lang="it-IT" dirty="0"/>
            <a:t>I risultati sono orientati alle strategie</a:t>
          </a:r>
        </a:p>
      </dgm:t>
    </dgm:pt>
    <dgm:pt modelId="{27D452D8-34F3-B948-BE5C-A0E8647EBC5A}" type="parTrans" cxnId="{5C5F4DFB-1DFD-C442-99A8-B23055E41C41}">
      <dgm:prSet/>
      <dgm:spPr/>
      <dgm:t>
        <a:bodyPr/>
        <a:lstStyle/>
        <a:p>
          <a:endParaRPr lang="it-IT"/>
        </a:p>
      </dgm:t>
    </dgm:pt>
    <dgm:pt modelId="{EDF74C6A-28D5-0B4D-8938-9B267B743291}" type="sibTrans" cxnId="{5C5F4DFB-1DFD-C442-99A8-B23055E41C41}">
      <dgm:prSet/>
      <dgm:spPr/>
      <dgm:t>
        <a:bodyPr/>
        <a:lstStyle/>
        <a:p>
          <a:endParaRPr lang="it-IT"/>
        </a:p>
      </dgm:t>
    </dgm:pt>
    <dgm:pt modelId="{A78EFF09-60C9-704E-8924-2D8D264DB599}">
      <dgm:prSet phldrT="[Testo]"/>
      <dgm:spPr/>
      <dgm:t>
        <a:bodyPr/>
        <a:lstStyle/>
        <a:p>
          <a:r>
            <a:rPr lang="it-IT" dirty="0"/>
            <a:t>Sono «genitori» dei progetti e «figli» del portafoglio</a:t>
          </a:r>
        </a:p>
      </dgm:t>
    </dgm:pt>
    <dgm:pt modelId="{371E689F-6588-8E4B-AD1D-ABB4D5C588C7}" type="parTrans" cxnId="{340F764A-D43D-D14D-AFE9-97B6F1E8D4F1}">
      <dgm:prSet/>
      <dgm:spPr/>
      <dgm:t>
        <a:bodyPr/>
        <a:lstStyle/>
        <a:p>
          <a:endParaRPr lang="it-IT"/>
        </a:p>
      </dgm:t>
    </dgm:pt>
    <dgm:pt modelId="{73602518-38CD-2B4B-8EFF-54D7E8A5CA74}" type="sibTrans" cxnId="{340F764A-D43D-D14D-AFE9-97B6F1E8D4F1}">
      <dgm:prSet/>
      <dgm:spPr/>
      <dgm:t>
        <a:bodyPr/>
        <a:lstStyle/>
        <a:p>
          <a:endParaRPr lang="it-IT"/>
        </a:p>
      </dgm:t>
    </dgm:pt>
    <dgm:pt modelId="{516A0250-1B22-244D-BEF8-7213A865F2C7}">
      <dgm:prSet phldrT="[Testo]"/>
      <dgm:spPr/>
      <dgm:t>
        <a:bodyPr/>
        <a:lstStyle/>
        <a:p>
          <a:r>
            <a:rPr lang="it-IT" dirty="0"/>
            <a:t>Progetto</a:t>
          </a:r>
        </a:p>
      </dgm:t>
    </dgm:pt>
    <dgm:pt modelId="{0408A033-217B-BE47-B155-0DFD79439C88}" type="parTrans" cxnId="{135471AF-BA63-5548-9284-87F2DA8A3304}">
      <dgm:prSet/>
      <dgm:spPr/>
      <dgm:t>
        <a:bodyPr/>
        <a:lstStyle/>
        <a:p>
          <a:endParaRPr lang="it-IT"/>
        </a:p>
      </dgm:t>
    </dgm:pt>
    <dgm:pt modelId="{742F205F-9B18-FD49-9794-372B209FBF32}" type="sibTrans" cxnId="{135471AF-BA63-5548-9284-87F2DA8A3304}">
      <dgm:prSet/>
      <dgm:spPr/>
      <dgm:t>
        <a:bodyPr/>
        <a:lstStyle/>
        <a:p>
          <a:endParaRPr lang="it-IT"/>
        </a:p>
      </dgm:t>
    </dgm:pt>
    <dgm:pt modelId="{F671B0C9-452F-114D-BA22-06F38185962F}">
      <dgm:prSet phldrT="[Testo]"/>
      <dgm:spPr/>
      <dgm:t>
        <a:bodyPr/>
        <a:lstStyle/>
        <a:p>
          <a:pPr>
            <a:buFont typeface="Arial" panose="020B0604020202020204" pitchFamily="34" charset="0"/>
            <a:buChar char="•"/>
          </a:pPr>
          <a:r>
            <a:rPr lang="it-IT" dirty="0"/>
            <a:t>Un insieme discreto di lavoro</a:t>
          </a:r>
        </a:p>
      </dgm:t>
    </dgm:pt>
    <dgm:pt modelId="{BBD81C5D-EDE3-714D-B5DD-66A06A065CF8}" type="parTrans" cxnId="{A76F07C4-81DE-DB46-A3C1-A9D613C0412E}">
      <dgm:prSet/>
      <dgm:spPr/>
      <dgm:t>
        <a:bodyPr/>
        <a:lstStyle/>
        <a:p>
          <a:endParaRPr lang="it-IT"/>
        </a:p>
      </dgm:t>
    </dgm:pt>
    <dgm:pt modelId="{DCF09FE6-59F1-8F4A-908E-BFD1744755B4}" type="sibTrans" cxnId="{A76F07C4-81DE-DB46-A3C1-A9D613C0412E}">
      <dgm:prSet/>
      <dgm:spPr/>
      <dgm:t>
        <a:bodyPr/>
        <a:lstStyle/>
        <a:p>
          <a:endParaRPr lang="it-IT"/>
        </a:p>
      </dgm:t>
    </dgm:pt>
    <dgm:pt modelId="{C4D321EB-6B2E-2F48-9E74-A836A85831C7}">
      <dgm:prSet phldrT="[Testo]"/>
      <dgm:spPr/>
      <dgm:t>
        <a:bodyPr/>
        <a:lstStyle/>
        <a:p>
          <a:r>
            <a:rPr lang="it-IT" dirty="0"/>
            <a:t>È responsabile per la sua struttura</a:t>
          </a:r>
        </a:p>
      </dgm:t>
    </dgm:pt>
    <dgm:pt modelId="{683B7BCE-98AE-B941-BCB9-619FA0416E8D}" type="parTrans" cxnId="{382AEB36-BEBB-3E46-B565-3F5ED6153221}">
      <dgm:prSet/>
      <dgm:spPr/>
      <dgm:t>
        <a:bodyPr/>
        <a:lstStyle/>
        <a:p>
          <a:endParaRPr lang="it-IT"/>
        </a:p>
      </dgm:t>
    </dgm:pt>
    <dgm:pt modelId="{B4CBEB8F-CD1E-8B44-B19D-E24B3AC7DB38}" type="sibTrans" cxnId="{382AEB36-BEBB-3E46-B565-3F5ED6153221}">
      <dgm:prSet/>
      <dgm:spPr/>
      <dgm:t>
        <a:bodyPr/>
        <a:lstStyle/>
        <a:p>
          <a:endParaRPr lang="it-IT"/>
        </a:p>
      </dgm:t>
    </dgm:pt>
    <dgm:pt modelId="{9C49B17F-E088-164C-9ED8-079987DEB4B6}">
      <dgm:prSet phldrT="[Testo]"/>
      <dgm:spPr/>
      <dgm:t>
        <a:bodyPr/>
        <a:lstStyle/>
        <a:p>
          <a:r>
            <a:rPr lang="it-IT" dirty="0"/>
            <a:t>Si raffronta con l’organizzazione</a:t>
          </a:r>
        </a:p>
      </dgm:t>
    </dgm:pt>
    <dgm:pt modelId="{2B147BB0-921C-7840-ABA4-7C1F6B307A23}" type="parTrans" cxnId="{058649D3-C785-014B-8DB1-FB3A9B206F00}">
      <dgm:prSet/>
      <dgm:spPr/>
      <dgm:t>
        <a:bodyPr/>
        <a:lstStyle/>
        <a:p>
          <a:endParaRPr lang="it-IT"/>
        </a:p>
      </dgm:t>
    </dgm:pt>
    <dgm:pt modelId="{1D71D212-0FDE-034E-A674-0C27B13D9BE5}" type="sibTrans" cxnId="{058649D3-C785-014B-8DB1-FB3A9B206F00}">
      <dgm:prSet/>
      <dgm:spPr/>
      <dgm:t>
        <a:bodyPr/>
        <a:lstStyle/>
        <a:p>
          <a:endParaRPr lang="it-IT"/>
        </a:p>
      </dgm:t>
    </dgm:pt>
    <dgm:pt modelId="{9BA63D87-AE5A-1F45-960D-C7608713B6C6}">
      <dgm:prSet phldrT="[Testo]"/>
      <dgm:spPr/>
      <dgm:t>
        <a:bodyPr/>
        <a:lstStyle/>
        <a:p>
          <a:r>
            <a:rPr lang="it-IT" dirty="0"/>
            <a:t>Si raffronta con il portafoglio</a:t>
          </a:r>
        </a:p>
      </dgm:t>
    </dgm:pt>
    <dgm:pt modelId="{7B53DDC2-76D6-424E-936E-2F4F77B5383E}" type="parTrans" cxnId="{12FCF912-DC93-9348-9EF2-45ED88D6AE93}">
      <dgm:prSet/>
      <dgm:spPr/>
      <dgm:t>
        <a:bodyPr/>
        <a:lstStyle/>
        <a:p>
          <a:endParaRPr lang="it-IT"/>
        </a:p>
      </dgm:t>
    </dgm:pt>
    <dgm:pt modelId="{7640F092-AD9D-C544-8572-5EFC706B176B}" type="sibTrans" cxnId="{12FCF912-DC93-9348-9EF2-45ED88D6AE93}">
      <dgm:prSet/>
      <dgm:spPr/>
      <dgm:t>
        <a:bodyPr/>
        <a:lstStyle/>
        <a:p>
          <a:endParaRPr lang="it-IT"/>
        </a:p>
      </dgm:t>
    </dgm:pt>
    <dgm:pt modelId="{4EEB45B9-C66A-1348-9FBD-5950235BE1F2}">
      <dgm:prSet phldrT="[Testo]"/>
      <dgm:spPr/>
      <dgm:t>
        <a:bodyPr/>
        <a:lstStyle/>
        <a:p>
          <a:pPr>
            <a:buFont typeface="Arial" panose="020B0604020202020204" pitchFamily="34" charset="0"/>
            <a:buChar char="•"/>
          </a:pPr>
          <a:r>
            <a:rPr lang="it-IT" dirty="0"/>
            <a:t>Focalizzato maggiormente su risultati d'importanza tattica</a:t>
          </a:r>
        </a:p>
      </dgm:t>
    </dgm:pt>
    <dgm:pt modelId="{38A0D0F3-6E09-A64C-A509-98F57EBD9FD9}" type="parTrans" cxnId="{FFD2D460-F5C7-9648-900D-FE468FDFFA19}">
      <dgm:prSet/>
      <dgm:spPr/>
      <dgm:t>
        <a:bodyPr/>
        <a:lstStyle/>
        <a:p>
          <a:endParaRPr lang="it-IT"/>
        </a:p>
      </dgm:t>
    </dgm:pt>
    <dgm:pt modelId="{FCB3FC30-D38E-994C-9F74-235F0CBD38D5}" type="sibTrans" cxnId="{FFD2D460-F5C7-9648-900D-FE468FDFFA19}">
      <dgm:prSet/>
      <dgm:spPr/>
      <dgm:t>
        <a:bodyPr/>
        <a:lstStyle/>
        <a:p>
          <a:endParaRPr lang="it-IT"/>
        </a:p>
      </dgm:t>
    </dgm:pt>
    <dgm:pt modelId="{71ACF56F-EDC5-0048-B9FF-ED48FF284A29}">
      <dgm:prSet phldrT="[Testo]"/>
      <dgm:spPr/>
      <dgm:t>
        <a:bodyPr/>
        <a:lstStyle/>
        <a:p>
          <a:pPr>
            <a:buFont typeface="Arial" panose="020B0604020202020204" pitchFamily="34" charset="0"/>
            <a:buChar char="•"/>
          </a:pPr>
          <a:r>
            <a:rPr lang="it-IT" dirty="0"/>
            <a:t>Si rapporta al programma o al portafoglio</a:t>
          </a:r>
        </a:p>
      </dgm:t>
    </dgm:pt>
    <dgm:pt modelId="{8DD5F413-8EBC-4E4E-9238-80D17D40C1EA}" type="parTrans" cxnId="{135EB6A4-E609-C34B-B120-7D998166765B}">
      <dgm:prSet/>
      <dgm:spPr/>
      <dgm:t>
        <a:bodyPr/>
        <a:lstStyle/>
        <a:p>
          <a:endParaRPr lang="it-IT"/>
        </a:p>
      </dgm:t>
    </dgm:pt>
    <dgm:pt modelId="{0AC58016-495F-8345-ACCA-228AC224EE90}" type="sibTrans" cxnId="{135EB6A4-E609-C34B-B120-7D998166765B}">
      <dgm:prSet/>
      <dgm:spPr/>
      <dgm:t>
        <a:bodyPr/>
        <a:lstStyle/>
        <a:p>
          <a:endParaRPr lang="it-IT"/>
        </a:p>
      </dgm:t>
    </dgm:pt>
    <dgm:pt modelId="{2CE21743-94F2-C644-97A8-E38DF3643EF8}" type="pres">
      <dgm:prSet presAssocID="{BC738D62-AC7B-ED4B-8085-E1A442C65A54}" presName="linearFlow" presStyleCnt="0">
        <dgm:presLayoutVars>
          <dgm:dir/>
          <dgm:animLvl val="lvl"/>
          <dgm:resizeHandles val="exact"/>
        </dgm:presLayoutVars>
      </dgm:prSet>
      <dgm:spPr/>
      <dgm:t>
        <a:bodyPr/>
        <a:lstStyle/>
        <a:p>
          <a:endParaRPr lang="it-IT"/>
        </a:p>
      </dgm:t>
    </dgm:pt>
    <dgm:pt modelId="{573FF4CA-49EE-9B44-95B4-ED9DD6332DC6}" type="pres">
      <dgm:prSet presAssocID="{58868668-A581-E943-964F-7FAA25055547}" presName="composite" presStyleCnt="0"/>
      <dgm:spPr/>
    </dgm:pt>
    <dgm:pt modelId="{AAFBCBE8-A748-3A43-9F73-50139EEFC758}" type="pres">
      <dgm:prSet presAssocID="{58868668-A581-E943-964F-7FAA25055547}" presName="parentText" presStyleLbl="alignNode1" presStyleIdx="0" presStyleCnt="4" custLinFactNeighborX="0" custLinFactNeighborY="-2654">
        <dgm:presLayoutVars>
          <dgm:chMax val="1"/>
          <dgm:bulletEnabled val="1"/>
        </dgm:presLayoutVars>
      </dgm:prSet>
      <dgm:spPr/>
      <dgm:t>
        <a:bodyPr/>
        <a:lstStyle/>
        <a:p>
          <a:endParaRPr lang="it-IT"/>
        </a:p>
      </dgm:t>
    </dgm:pt>
    <dgm:pt modelId="{7111F818-AB0C-E04D-8FDA-231B134642E1}" type="pres">
      <dgm:prSet presAssocID="{58868668-A581-E943-964F-7FAA25055547}" presName="descendantText" presStyleLbl="alignAcc1" presStyleIdx="0" presStyleCnt="4">
        <dgm:presLayoutVars>
          <dgm:bulletEnabled val="1"/>
        </dgm:presLayoutVars>
      </dgm:prSet>
      <dgm:spPr/>
      <dgm:t>
        <a:bodyPr/>
        <a:lstStyle/>
        <a:p>
          <a:endParaRPr lang="it-IT"/>
        </a:p>
      </dgm:t>
    </dgm:pt>
    <dgm:pt modelId="{B4786A31-AF93-2B47-8CF5-81E72E9E6EE8}" type="pres">
      <dgm:prSet presAssocID="{6F4C767C-EE4E-9145-9750-79B4950BE520}" presName="sp" presStyleCnt="0"/>
      <dgm:spPr/>
    </dgm:pt>
    <dgm:pt modelId="{AFA06405-3936-1540-BC36-BEFCE84A30B6}" type="pres">
      <dgm:prSet presAssocID="{5DB88A1A-4623-194C-AC8C-2D11355D1F28}" presName="composite" presStyleCnt="0"/>
      <dgm:spPr/>
    </dgm:pt>
    <dgm:pt modelId="{599ADA2C-4B3C-EA41-8D7A-95C0CC0CD228}" type="pres">
      <dgm:prSet presAssocID="{5DB88A1A-4623-194C-AC8C-2D11355D1F28}" presName="parentText" presStyleLbl="alignNode1" presStyleIdx="1" presStyleCnt="4">
        <dgm:presLayoutVars>
          <dgm:chMax val="1"/>
          <dgm:bulletEnabled val="1"/>
        </dgm:presLayoutVars>
      </dgm:prSet>
      <dgm:spPr/>
      <dgm:t>
        <a:bodyPr/>
        <a:lstStyle/>
        <a:p>
          <a:endParaRPr lang="it-IT"/>
        </a:p>
      </dgm:t>
    </dgm:pt>
    <dgm:pt modelId="{A659D69A-BE9A-9F4E-A4F4-D0CD9D837E85}" type="pres">
      <dgm:prSet presAssocID="{5DB88A1A-4623-194C-AC8C-2D11355D1F28}" presName="descendantText" presStyleLbl="alignAcc1" presStyleIdx="1" presStyleCnt="4">
        <dgm:presLayoutVars>
          <dgm:bulletEnabled val="1"/>
        </dgm:presLayoutVars>
      </dgm:prSet>
      <dgm:spPr/>
      <dgm:t>
        <a:bodyPr/>
        <a:lstStyle/>
        <a:p>
          <a:endParaRPr lang="it-IT"/>
        </a:p>
      </dgm:t>
    </dgm:pt>
    <dgm:pt modelId="{563E95DD-B695-3D4D-BE15-05EAC55CF00B}" type="pres">
      <dgm:prSet presAssocID="{8DF7DE08-5CEB-0748-8071-DACAEB2B7A9B}" presName="sp" presStyleCnt="0"/>
      <dgm:spPr/>
    </dgm:pt>
    <dgm:pt modelId="{04EC808C-B6A7-1843-9F9D-37E7DB59C7F9}" type="pres">
      <dgm:prSet presAssocID="{80F08B63-0182-3049-8B54-24148785EF0C}" presName="composite" presStyleCnt="0"/>
      <dgm:spPr/>
    </dgm:pt>
    <dgm:pt modelId="{AD1403F2-A088-B341-AE61-A99D9DA33AE0}" type="pres">
      <dgm:prSet presAssocID="{80F08B63-0182-3049-8B54-24148785EF0C}" presName="parentText" presStyleLbl="alignNode1" presStyleIdx="2" presStyleCnt="4">
        <dgm:presLayoutVars>
          <dgm:chMax val="1"/>
          <dgm:bulletEnabled val="1"/>
        </dgm:presLayoutVars>
      </dgm:prSet>
      <dgm:spPr/>
      <dgm:t>
        <a:bodyPr/>
        <a:lstStyle/>
        <a:p>
          <a:endParaRPr lang="it-IT"/>
        </a:p>
      </dgm:t>
    </dgm:pt>
    <dgm:pt modelId="{A9302344-A954-B446-8881-BDA9880A5870}" type="pres">
      <dgm:prSet presAssocID="{80F08B63-0182-3049-8B54-24148785EF0C}" presName="descendantText" presStyleLbl="alignAcc1" presStyleIdx="2" presStyleCnt="4">
        <dgm:presLayoutVars>
          <dgm:bulletEnabled val="1"/>
        </dgm:presLayoutVars>
      </dgm:prSet>
      <dgm:spPr/>
      <dgm:t>
        <a:bodyPr/>
        <a:lstStyle/>
        <a:p>
          <a:endParaRPr lang="it-IT"/>
        </a:p>
      </dgm:t>
    </dgm:pt>
    <dgm:pt modelId="{75AB5A66-E4F8-244A-9CA5-B22612FF1D84}" type="pres">
      <dgm:prSet presAssocID="{D5913CFD-A776-CA45-AE16-FA953CCE0898}" presName="sp" presStyleCnt="0"/>
      <dgm:spPr/>
    </dgm:pt>
    <dgm:pt modelId="{5F1B1AF2-7A6B-3B43-8A58-85D9652499FF}" type="pres">
      <dgm:prSet presAssocID="{516A0250-1B22-244D-BEF8-7213A865F2C7}" presName="composite" presStyleCnt="0"/>
      <dgm:spPr/>
    </dgm:pt>
    <dgm:pt modelId="{AB2EEF7B-51C3-0C44-910D-33BCB139C259}" type="pres">
      <dgm:prSet presAssocID="{516A0250-1B22-244D-BEF8-7213A865F2C7}" presName="parentText" presStyleLbl="alignNode1" presStyleIdx="3" presStyleCnt="4">
        <dgm:presLayoutVars>
          <dgm:chMax val="1"/>
          <dgm:bulletEnabled val="1"/>
        </dgm:presLayoutVars>
      </dgm:prSet>
      <dgm:spPr/>
      <dgm:t>
        <a:bodyPr/>
        <a:lstStyle/>
        <a:p>
          <a:endParaRPr lang="it-IT"/>
        </a:p>
      </dgm:t>
    </dgm:pt>
    <dgm:pt modelId="{0DC1752A-20C2-8E41-92BB-1417619D1614}" type="pres">
      <dgm:prSet presAssocID="{516A0250-1B22-244D-BEF8-7213A865F2C7}" presName="descendantText" presStyleLbl="alignAcc1" presStyleIdx="3" presStyleCnt="4">
        <dgm:presLayoutVars>
          <dgm:bulletEnabled val="1"/>
        </dgm:presLayoutVars>
      </dgm:prSet>
      <dgm:spPr/>
      <dgm:t>
        <a:bodyPr/>
        <a:lstStyle/>
        <a:p>
          <a:endParaRPr lang="it-IT"/>
        </a:p>
      </dgm:t>
    </dgm:pt>
  </dgm:ptLst>
  <dgm:cxnLst>
    <dgm:cxn modelId="{4E8B70B7-A867-CE4D-9B5A-22745A596ADE}" type="presOf" srcId="{A78EFF09-60C9-704E-8924-2D8D264DB599}" destId="{A9302344-A954-B446-8881-BDA9880A5870}" srcOrd="0" destOrd="1" presId="urn:microsoft.com/office/officeart/2005/8/layout/chevron2"/>
    <dgm:cxn modelId="{A09C7775-6268-2647-85EB-0817CFD27746}" type="presOf" srcId="{E175451C-FD26-E246-A50A-BD90E6E642ED}" destId="{A659D69A-BE9A-9F4E-A4F4-D0CD9D837E85}" srcOrd="0" destOrd="0" presId="urn:microsoft.com/office/officeart/2005/8/layout/chevron2"/>
    <dgm:cxn modelId="{135EB6A4-E609-C34B-B120-7D998166765B}" srcId="{516A0250-1B22-244D-BEF8-7213A865F2C7}" destId="{71ACF56F-EDC5-0048-B9FF-ED48FF284A29}" srcOrd="2" destOrd="0" parTransId="{8DD5F413-8EBC-4E4E-9238-80D17D40C1EA}" sibTransId="{0AC58016-495F-8345-ACCA-228AC224EE90}"/>
    <dgm:cxn modelId="{6E72F4BA-4584-BA48-93C2-71A18D315F00}" srcId="{58868668-A581-E943-964F-7FAA25055547}" destId="{BE0CD8CC-E023-8C47-BEC4-5760BFE6D1F9}" srcOrd="1" destOrd="0" parTransId="{88932CE2-B253-7C45-9C76-C79026A209BD}" sibTransId="{B33F2EF3-5C7A-DE46-B75B-3DE9ACDF40BB}"/>
    <dgm:cxn modelId="{AF699874-4998-FD4A-9EC5-6EA64E8320B2}" type="presOf" srcId="{9C49B17F-E088-164C-9ED8-079987DEB4B6}" destId="{A659D69A-BE9A-9F4E-A4F4-D0CD9D837E85}" srcOrd="0" destOrd="2" presId="urn:microsoft.com/office/officeart/2005/8/layout/chevron2"/>
    <dgm:cxn modelId="{9B1BCEFD-008E-C34A-9840-76D5355AEB1F}" type="presOf" srcId="{37513C3F-1E5C-934C-8004-3DF1755D4ABE}" destId="{A659D69A-BE9A-9F4E-A4F4-D0CD9D837E85}" srcOrd="0" destOrd="1" presId="urn:microsoft.com/office/officeart/2005/8/layout/chevron2"/>
    <dgm:cxn modelId="{67F86822-3483-024D-8A51-D47BD7DB9767}" srcId="{BC738D62-AC7B-ED4B-8085-E1A442C65A54}" destId="{5DB88A1A-4623-194C-AC8C-2D11355D1F28}" srcOrd="1" destOrd="0" parTransId="{D6A18851-774A-4C40-B6BE-299A3A95AE11}" sibTransId="{8DF7DE08-5CEB-0748-8071-DACAEB2B7A9B}"/>
    <dgm:cxn modelId="{A76F07C4-81DE-DB46-A3C1-A9D613C0412E}" srcId="{516A0250-1B22-244D-BEF8-7213A865F2C7}" destId="{F671B0C9-452F-114D-BA22-06F38185962F}" srcOrd="0" destOrd="0" parTransId="{BBD81C5D-EDE3-714D-B5DD-66A06A065CF8}" sibTransId="{DCF09FE6-59F1-8F4A-908E-BFD1744755B4}"/>
    <dgm:cxn modelId="{9B746ED6-DF3E-DB40-9236-3581EF399EA6}" srcId="{BC738D62-AC7B-ED4B-8085-E1A442C65A54}" destId="{58868668-A581-E943-964F-7FAA25055547}" srcOrd="0" destOrd="0" parTransId="{20A03A3A-992D-8F48-BD03-176AA799E4AA}" sibTransId="{6F4C767C-EE4E-9145-9750-79B4950BE520}"/>
    <dgm:cxn modelId="{CCD1C829-FCC6-3D4A-B1D4-DE183E5B49FC}" type="presOf" srcId="{D02E1F1A-0CF2-F94B-B116-E94FFC3282C7}" destId="{7111F818-AB0C-E04D-8FDA-231B134642E1}" srcOrd="0" destOrd="0" presId="urn:microsoft.com/office/officeart/2005/8/layout/chevron2"/>
    <dgm:cxn modelId="{AB0B4823-8EBE-0F42-845A-9CC889EB59D4}" type="presOf" srcId="{58868668-A581-E943-964F-7FAA25055547}" destId="{AAFBCBE8-A748-3A43-9F73-50139EEFC758}" srcOrd="0" destOrd="0" presId="urn:microsoft.com/office/officeart/2005/8/layout/chevron2"/>
    <dgm:cxn modelId="{ED3F92FD-4809-6147-9A99-98B9EBABD742}" type="presOf" srcId="{C4D321EB-6B2E-2F48-9E74-A836A85831C7}" destId="{7111F818-AB0C-E04D-8FDA-231B134642E1}" srcOrd="0" destOrd="2" presId="urn:microsoft.com/office/officeart/2005/8/layout/chevron2"/>
    <dgm:cxn modelId="{DC367183-FA57-9A4B-A14E-05490BA5CF9E}" srcId="{5DB88A1A-4623-194C-AC8C-2D11355D1F28}" destId="{E175451C-FD26-E246-A50A-BD90E6E642ED}" srcOrd="0" destOrd="0" parTransId="{95C3E79E-0C8C-FA41-93CB-EA63871E98F5}" sibTransId="{43A962CF-D98B-314E-8935-A4F79EB2CA52}"/>
    <dgm:cxn modelId="{67E8DBC1-C6CC-8249-9B8A-95A49FC95EED}" type="presOf" srcId="{BC738D62-AC7B-ED4B-8085-E1A442C65A54}" destId="{2CE21743-94F2-C644-97A8-E38DF3643EF8}" srcOrd="0" destOrd="0" presId="urn:microsoft.com/office/officeart/2005/8/layout/chevron2"/>
    <dgm:cxn modelId="{32CF2CDC-74D6-8544-9472-14B416AC5C05}" srcId="{58868668-A581-E943-964F-7FAA25055547}" destId="{D02E1F1A-0CF2-F94B-B116-E94FFC3282C7}" srcOrd="0" destOrd="0" parTransId="{D4DB16C5-2E67-F64D-88E7-7CA134F49F4E}" sibTransId="{2E42EBDC-2781-2F49-BD7F-C13735EC9B2B}"/>
    <dgm:cxn modelId="{5C5F4DFB-1DFD-C442-99A8-B23055E41C41}" srcId="{80F08B63-0182-3049-8B54-24148785EF0C}" destId="{8ADFF7EE-B62A-5342-A7D0-1B5450881168}" srcOrd="0" destOrd="0" parTransId="{27D452D8-34F3-B948-BE5C-A0E8647EBC5A}" sibTransId="{EDF74C6A-28D5-0B4D-8938-9B267B743291}"/>
    <dgm:cxn modelId="{32A65D0B-9DA0-5444-BF10-BD623B25980C}" srcId="{BC738D62-AC7B-ED4B-8085-E1A442C65A54}" destId="{80F08B63-0182-3049-8B54-24148785EF0C}" srcOrd="2" destOrd="0" parTransId="{0251CE93-742E-284F-B34C-8E23D3DB6DC6}" sibTransId="{D5913CFD-A776-CA45-AE16-FA953CCE0898}"/>
    <dgm:cxn modelId="{12FCF912-DC93-9348-9EF2-45ED88D6AE93}" srcId="{80F08B63-0182-3049-8B54-24148785EF0C}" destId="{9BA63D87-AE5A-1F45-960D-C7608713B6C6}" srcOrd="2" destOrd="0" parTransId="{7B53DDC2-76D6-424E-936E-2F4F77B5383E}" sibTransId="{7640F092-AD9D-C544-8572-5EFC706B176B}"/>
    <dgm:cxn modelId="{5F20F669-56F9-8E42-8315-DC912787BC50}" type="presOf" srcId="{516A0250-1B22-244D-BEF8-7213A865F2C7}" destId="{AB2EEF7B-51C3-0C44-910D-33BCB139C259}" srcOrd="0" destOrd="0" presId="urn:microsoft.com/office/officeart/2005/8/layout/chevron2"/>
    <dgm:cxn modelId="{956878BD-C07F-BF46-91D4-45B6965C613E}" type="presOf" srcId="{4EEB45B9-C66A-1348-9FBD-5950235BE1F2}" destId="{0DC1752A-20C2-8E41-92BB-1417619D1614}" srcOrd="0" destOrd="1" presId="urn:microsoft.com/office/officeart/2005/8/layout/chevron2"/>
    <dgm:cxn modelId="{E2F2A7F6-0503-8B45-AF46-A40CCBFCBBF6}" srcId="{5DB88A1A-4623-194C-AC8C-2D11355D1F28}" destId="{37513C3F-1E5C-934C-8004-3DF1755D4ABE}" srcOrd="1" destOrd="0" parTransId="{513392B2-A024-D648-98C9-F57D34466F70}" sibTransId="{D8541707-0D4F-BE4E-9418-EAF0A9E3879F}"/>
    <dgm:cxn modelId="{0B7B5083-EB3E-9446-B0FF-6DF281897942}" type="presOf" srcId="{71ACF56F-EDC5-0048-B9FF-ED48FF284A29}" destId="{0DC1752A-20C2-8E41-92BB-1417619D1614}" srcOrd="0" destOrd="2" presId="urn:microsoft.com/office/officeart/2005/8/layout/chevron2"/>
    <dgm:cxn modelId="{5EFBDA09-D763-2A41-84E0-B17F661F8416}" type="presOf" srcId="{BE0CD8CC-E023-8C47-BEC4-5760BFE6D1F9}" destId="{7111F818-AB0C-E04D-8FDA-231B134642E1}" srcOrd="0" destOrd="1" presId="urn:microsoft.com/office/officeart/2005/8/layout/chevron2"/>
    <dgm:cxn modelId="{FB3B5E50-62E0-3244-9A81-3CE9C0EC906A}" type="presOf" srcId="{F671B0C9-452F-114D-BA22-06F38185962F}" destId="{0DC1752A-20C2-8E41-92BB-1417619D1614}" srcOrd="0" destOrd="0" presId="urn:microsoft.com/office/officeart/2005/8/layout/chevron2"/>
    <dgm:cxn modelId="{382AEB36-BEBB-3E46-B565-3F5ED6153221}" srcId="{58868668-A581-E943-964F-7FAA25055547}" destId="{C4D321EB-6B2E-2F48-9E74-A836A85831C7}" srcOrd="2" destOrd="0" parTransId="{683B7BCE-98AE-B941-BCB9-619FA0416E8D}" sibTransId="{B4CBEB8F-CD1E-8B44-B19D-E24B3AC7DB38}"/>
    <dgm:cxn modelId="{48E75A6D-5128-3049-BCF2-1B41A3B34AE6}" type="presOf" srcId="{8ADFF7EE-B62A-5342-A7D0-1B5450881168}" destId="{A9302344-A954-B446-8881-BDA9880A5870}" srcOrd="0" destOrd="0" presId="urn:microsoft.com/office/officeart/2005/8/layout/chevron2"/>
    <dgm:cxn modelId="{340F764A-D43D-D14D-AFE9-97B6F1E8D4F1}" srcId="{80F08B63-0182-3049-8B54-24148785EF0C}" destId="{A78EFF09-60C9-704E-8924-2D8D264DB599}" srcOrd="1" destOrd="0" parTransId="{371E689F-6588-8E4B-AD1D-ABB4D5C588C7}" sibTransId="{73602518-38CD-2B4B-8EFF-54D7E8A5CA74}"/>
    <dgm:cxn modelId="{A416699E-5BE5-C144-A3F1-E6AB375FABE5}" type="presOf" srcId="{9BA63D87-AE5A-1F45-960D-C7608713B6C6}" destId="{A9302344-A954-B446-8881-BDA9880A5870}" srcOrd="0" destOrd="2" presId="urn:microsoft.com/office/officeart/2005/8/layout/chevron2"/>
    <dgm:cxn modelId="{A2B4BCD7-6826-E749-B7A6-E6DA0E32DC74}" type="presOf" srcId="{5DB88A1A-4623-194C-AC8C-2D11355D1F28}" destId="{599ADA2C-4B3C-EA41-8D7A-95C0CC0CD228}" srcOrd="0" destOrd="0" presId="urn:microsoft.com/office/officeart/2005/8/layout/chevron2"/>
    <dgm:cxn modelId="{058649D3-C785-014B-8DB1-FB3A9B206F00}" srcId="{5DB88A1A-4623-194C-AC8C-2D11355D1F28}" destId="{9C49B17F-E088-164C-9ED8-079987DEB4B6}" srcOrd="2" destOrd="0" parTransId="{2B147BB0-921C-7840-ABA4-7C1F6B307A23}" sibTransId="{1D71D212-0FDE-034E-A674-0C27B13D9BE5}"/>
    <dgm:cxn modelId="{FFD2D460-F5C7-9648-900D-FE468FDFFA19}" srcId="{516A0250-1B22-244D-BEF8-7213A865F2C7}" destId="{4EEB45B9-C66A-1348-9FBD-5950235BE1F2}" srcOrd="1" destOrd="0" parTransId="{38A0D0F3-6E09-A64C-A509-98F57EBD9FD9}" sibTransId="{FCB3FC30-D38E-994C-9F74-235F0CBD38D5}"/>
    <dgm:cxn modelId="{135471AF-BA63-5548-9284-87F2DA8A3304}" srcId="{BC738D62-AC7B-ED4B-8085-E1A442C65A54}" destId="{516A0250-1B22-244D-BEF8-7213A865F2C7}" srcOrd="3" destOrd="0" parTransId="{0408A033-217B-BE47-B155-0DFD79439C88}" sibTransId="{742F205F-9B18-FD49-9794-372B209FBF32}"/>
    <dgm:cxn modelId="{B9081C28-8A52-D84A-B9E0-0B61D30825FA}" type="presOf" srcId="{80F08B63-0182-3049-8B54-24148785EF0C}" destId="{AD1403F2-A088-B341-AE61-A99D9DA33AE0}" srcOrd="0" destOrd="0" presId="urn:microsoft.com/office/officeart/2005/8/layout/chevron2"/>
    <dgm:cxn modelId="{D2E90C44-C15B-1146-BE80-F772D75A9BCC}" type="presParOf" srcId="{2CE21743-94F2-C644-97A8-E38DF3643EF8}" destId="{573FF4CA-49EE-9B44-95B4-ED9DD6332DC6}" srcOrd="0" destOrd="0" presId="urn:microsoft.com/office/officeart/2005/8/layout/chevron2"/>
    <dgm:cxn modelId="{247060E1-DEEC-7E40-9218-F812967C35EB}" type="presParOf" srcId="{573FF4CA-49EE-9B44-95B4-ED9DD6332DC6}" destId="{AAFBCBE8-A748-3A43-9F73-50139EEFC758}" srcOrd="0" destOrd="0" presId="urn:microsoft.com/office/officeart/2005/8/layout/chevron2"/>
    <dgm:cxn modelId="{B65E1B5D-4E17-8640-97CE-A2D6984619DF}" type="presParOf" srcId="{573FF4CA-49EE-9B44-95B4-ED9DD6332DC6}" destId="{7111F818-AB0C-E04D-8FDA-231B134642E1}" srcOrd="1" destOrd="0" presId="urn:microsoft.com/office/officeart/2005/8/layout/chevron2"/>
    <dgm:cxn modelId="{BF772CD7-707D-0543-88DC-0B3E6F187FFB}" type="presParOf" srcId="{2CE21743-94F2-C644-97A8-E38DF3643EF8}" destId="{B4786A31-AF93-2B47-8CF5-81E72E9E6EE8}" srcOrd="1" destOrd="0" presId="urn:microsoft.com/office/officeart/2005/8/layout/chevron2"/>
    <dgm:cxn modelId="{A30999E9-205B-8445-A290-301DEE5C6397}" type="presParOf" srcId="{2CE21743-94F2-C644-97A8-E38DF3643EF8}" destId="{AFA06405-3936-1540-BC36-BEFCE84A30B6}" srcOrd="2" destOrd="0" presId="urn:microsoft.com/office/officeart/2005/8/layout/chevron2"/>
    <dgm:cxn modelId="{641ECE1E-4A55-1743-8ABF-624B3D435538}" type="presParOf" srcId="{AFA06405-3936-1540-BC36-BEFCE84A30B6}" destId="{599ADA2C-4B3C-EA41-8D7A-95C0CC0CD228}" srcOrd="0" destOrd="0" presId="urn:microsoft.com/office/officeart/2005/8/layout/chevron2"/>
    <dgm:cxn modelId="{CA1CA4DC-2713-9A41-9DA3-2BB37D35F538}" type="presParOf" srcId="{AFA06405-3936-1540-BC36-BEFCE84A30B6}" destId="{A659D69A-BE9A-9F4E-A4F4-D0CD9D837E85}" srcOrd="1" destOrd="0" presId="urn:microsoft.com/office/officeart/2005/8/layout/chevron2"/>
    <dgm:cxn modelId="{38E4BC9F-269D-7B42-BE3B-B753764C7014}" type="presParOf" srcId="{2CE21743-94F2-C644-97A8-E38DF3643EF8}" destId="{563E95DD-B695-3D4D-BE15-05EAC55CF00B}" srcOrd="3" destOrd="0" presId="urn:microsoft.com/office/officeart/2005/8/layout/chevron2"/>
    <dgm:cxn modelId="{501DDD49-240F-7944-AE1D-3BC1E51B582B}" type="presParOf" srcId="{2CE21743-94F2-C644-97A8-E38DF3643EF8}" destId="{04EC808C-B6A7-1843-9F9D-37E7DB59C7F9}" srcOrd="4" destOrd="0" presId="urn:microsoft.com/office/officeart/2005/8/layout/chevron2"/>
    <dgm:cxn modelId="{3B5CE7B0-1F27-9A4C-A358-DF1A1E366D9C}" type="presParOf" srcId="{04EC808C-B6A7-1843-9F9D-37E7DB59C7F9}" destId="{AD1403F2-A088-B341-AE61-A99D9DA33AE0}" srcOrd="0" destOrd="0" presId="urn:microsoft.com/office/officeart/2005/8/layout/chevron2"/>
    <dgm:cxn modelId="{05AA2305-1EAB-3541-BD73-EE3DBB960B64}" type="presParOf" srcId="{04EC808C-B6A7-1843-9F9D-37E7DB59C7F9}" destId="{A9302344-A954-B446-8881-BDA9880A5870}" srcOrd="1" destOrd="0" presId="urn:microsoft.com/office/officeart/2005/8/layout/chevron2"/>
    <dgm:cxn modelId="{88BBDDFC-073A-9547-8636-2769D8D66841}" type="presParOf" srcId="{2CE21743-94F2-C644-97A8-E38DF3643EF8}" destId="{75AB5A66-E4F8-244A-9CA5-B22612FF1D84}" srcOrd="5" destOrd="0" presId="urn:microsoft.com/office/officeart/2005/8/layout/chevron2"/>
    <dgm:cxn modelId="{C54D588B-6233-774C-8760-C11C155289BD}" type="presParOf" srcId="{2CE21743-94F2-C644-97A8-E38DF3643EF8}" destId="{5F1B1AF2-7A6B-3B43-8A58-85D9652499FF}" srcOrd="6" destOrd="0" presId="urn:microsoft.com/office/officeart/2005/8/layout/chevron2"/>
    <dgm:cxn modelId="{5C53D999-678E-694C-99CE-5BC6EC16E004}" type="presParOf" srcId="{5F1B1AF2-7A6B-3B43-8A58-85D9652499FF}" destId="{AB2EEF7B-51C3-0C44-910D-33BCB139C259}" srcOrd="0" destOrd="0" presId="urn:microsoft.com/office/officeart/2005/8/layout/chevron2"/>
    <dgm:cxn modelId="{343AC78C-268E-4244-B7DC-F85DC94417AA}" type="presParOf" srcId="{5F1B1AF2-7A6B-3B43-8A58-85D9652499FF}" destId="{0DC1752A-20C2-8E41-92BB-1417619D16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EB05D4-2162-2F45-A305-48D61A8F4351}"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it-IT"/>
        </a:p>
      </dgm:t>
    </dgm:pt>
    <dgm:pt modelId="{13EFF18B-2762-0B4B-923B-5823B3DC202A}">
      <dgm:prSet phldrT="[Testo]"/>
      <dgm:spPr/>
      <dgm:t>
        <a:bodyPr/>
        <a:lstStyle/>
        <a:p>
          <a:r>
            <a:rPr lang="it-IT" dirty="0"/>
            <a:t>Prescrivere  </a:t>
          </a:r>
        </a:p>
      </dgm:t>
    </dgm:pt>
    <dgm:pt modelId="{72B654CF-7C41-2D4A-8C45-59777C646C93}" type="parTrans" cxnId="{CEC57FE9-3B61-6042-8957-528FCEB20643}">
      <dgm:prSet/>
      <dgm:spPr/>
      <dgm:t>
        <a:bodyPr/>
        <a:lstStyle/>
        <a:p>
          <a:endParaRPr lang="it-IT"/>
        </a:p>
      </dgm:t>
    </dgm:pt>
    <dgm:pt modelId="{63178E32-BA4E-6449-B1F1-B5590795E766}" type="sibTrans" cxnId="{CEC57FE9-3B61-6042-8957-528FCEB20643}">
      <dgm:prSet/>
      <dgm:spPr/>
      <dgm:t>
        <a:bodyPr/>
        <a:lstStyle/>
        <a:p>
          <a:endParaRPr lang="it-IT"/>
        </a:p>
      </dgm:t>
    </dgm:pt>
    <dgm:pt modelId="{D633BFC3-8F39-EB4B-94FE-CD1A8986E544}">
      <dgm:prSet phldrT="[Testo]"/>
      <dgm:spPr/>
      <dgm:t>
        <a:bodyPr/>
        <a:lstStyle/>
        <a:p>
          <a:r>
            <a:rPr lang="it-IT" b="0" i="0" dirty="0"/>
            <a:t>stile prescrittivo fornisce le modalità ed i tempi di raggiungimento degli obiettivi</a:t>
          </a:r>
          <a:endParaRPr lang="it-IT" dirty="0"/>
        </a:p>
      </dgm:t>
    </dgm:pt>
    <dgm:pt modelId="{2C7A4174-7642-F747-9840-C8D3670771E7}" type="parTrans" cxnId="{EC846118-7965-E94A-A940-16DD7A9B7B5C}">
      <dgm:prSet/>
      <dgm:spPr/>
      <dgm:t>
        <a:bodyPr/>
        <a:lstStyle/>
        <a:p>
          <a:endParaRPr lang="it-IT"/>
        </a:p>
      </dgm:t>
    </dgm:pt>
    <dgm:pt modelId="{FAD25AE0-DA79-9E48-9D76-DB663F0AEED8}" type="sibTrans" cxnId="{EC846118-7965-E94A-A940-16DD7A9B7B5C}">
      <dgm:prSet/>
      <dgm:spPr/>
      <dgm:t>
        <a:bodyPr/>
        <a:lstStyle/>
        <a:p>
          <a:endParaRPr lang="it-IT"/>
        </a:p>
      </dgm:t>
    </dgm:pt>
    <dgm:pt modelId="{3A11D4BE-8FC5-AA4E-846B-3163DC2A6933}">
      <dgm:prSet phldrT="[Testo]"/>
      <dgm:spPr/>
      <dgm:t>
        <a:bodyPr/>
        <a:lstStyle/>
        <a:p>
          <a:r>
            <a:rPr lang="it-IT" dirty="0"/>
            <a:t>Persuadere</a:t>
          </a:r>
        </a:p>
      </dgm:t>
    </dgm:pt>
    <dgm:pt modelId="{AF51ADD2-C3AC-1048-A482-44B9688ED8B7}" type="parTrans" cxnId="{BFC9EBF9-C77D-0449-A254-F9B15C48B858}">
      <dgm:prSet/>
      <dgm:spPr/>
      <dgm:t>
        <a:bodyPr/>
        <a:lstStyle/>
        <a:p>
          <a:endParaRPr lang="it-IT"/>
        </a:p>
      </dgm:t>
    </dgm:pt>
    <dgm:pt modelId="{45504812-E818-F04B-B42C-C642A81EA325}" type="sibTrans" cxnId="{BFC9EBF9-C77D-0449-A254-F9B15C48B858}">
      <dgm:prSet/>
      <dgm:spPr/>
      <dgm:t>
        <a:bodyPr/>
        <a:lstStyle/>
        <a:p>
          <a:endParaRPr lang="it-IT"/>
        </a:p>
      </dgm:t>
    </dgm:pt>
    <dgm:pt modelId="{8BA894E5-C40F-4D40-9B46-CE320BFC6836}">
      <dgm:prSet phldrT="[Testo]"/>
      <dgm:spPr/>
      <dgm:t>
        <a:bodyPr/>
        <a:lstStyle/>
        <a:p>
          <a:r>
            <a:rPr lang="it-IT" dirty="0"/>
            <a:t>il leader persuade il gruppo con un’alta componente di interrelazione</a:t>
          </a:r>
        </a:p>
      </dgm:t>
    </dgm:pt>
    <dgm:pt modelId="{357BB978-64DD-EE43-8728-A259F2BF74A8}" type="parTrans" cxnId="{6BD8EBE4-558B-824A-85E8-D9358CF18CA6}">
      <dgm:prSet/>
      <dgm:spPr/>
      <dgm:t>
        <a:bodyPr/>
        <a:lstStyle/>
        <a:p>
          <a:endParaRPr lang="it-IT"/>
        </a:p>
      </dgm:t>
    </dgm:pt>
    <dgm:pt modelId="{B75FB85E-2A00-774C-BC45-37AE7EE72EEF}" type="sibTrans" cxnId="{6BD8EBE4-558B-824A-85E8-D9358CF18CA6}">
      <dgm:prSet/>
      <dgm:spPr/>
      <dgm:t>
        <a:bodyPr/>
        <a:lstStyle/>
        <a:p>
          <a:endParaRPr lang="it-IT"/>
        </a:p>
      </dgm:t>
    </dgm:pt>
    <dgm:pt modelId="{2A9FFF0F-BDEF-054F-8B3D-E6B84286786F}">
      <dgm:prSet phldrT="[Testo]"/>
      <dgm:spPr/>
      <dgm:t>
        <a:bodyPr/>
        <a:lstStyle/>
        <a:p>
          <a:r>
            <a:rPr lang="it-IT" dirty="0"/>
            <a:t>Coinvolgere </a:t>
          </a:r>
        </a:p>
      </dgm:t>
    </dgm:pt>
    <dgm:pt modelId="{56B13E7A-EE22-8545-85F4-63FF307685BA}" type="parTrans" cxnId="{71569B28-3B39-EE4E-A510-BAA6DFFFAEFF}">
      <dgm:prSet/>
      <dgm:spPr/>
      <dgm:t>
        <a:bodyPr/>
        <a:lstStyle/>
        <a:p>
          <a:endParaRPr lang="it-IT"/>
        </a:p>
      </dgm:t>
    </dgm:pt>
    <dgm:pt modelId="{66696F52-C501-3847-B2F8-3A10396F05F8}" type="sibTrans" cxnId="{71569B28-3B39-EE4E-A510-BAA6DFFFAEFF}">
      <dgm:prSet/>
      <dgm:spPr/>
      <dgm:t>
        <a:bodyPr/>
        <a:lstStyle/>
        <a:p>
          <a:endParaRPr lang="it-IT"/>
        </a:p>
      </dgm:t>
    </dgm:pt>
    <dgm:pt modelId="{DE75BB80-C299-9247-AE08-76DACB9E0C87}">
      <dgm:prSet phldrT="[Testo]"/>
      <dgm:spPr/>
      <dgm:t>
        <a:bodyPr/>
        <a:lstStyle/>
        <a:p>
          <a:r>
            <a:rPr lang="it-IT" b="0" i="0" dirty="0"/>
            <a:t>Si cercano insieme le soluzioni più adeguate per il raggiungimento degli obiettivi</a:t>
          </a:r>
          <a:endParaRPr lang="it-IT" dirty="0"/>
        </a:p>
      </dgm:t>
    </dgm:pt>
    <dgm:pt modelId="{3CB6B50C-6077-4B4E-9D17-6FBAB35F3EC0}" type="parTrans" cxnId="{8D7DE4D8-45A4-7F4D-A3E4-57FDF0D7AE61}">
      <dgm:prSet/>
      <dgm:spPr/>
      <dgm:t>
        <a:bodyPr/>
        <a:lstStyle/>
        <a:p>
          <a:endParaRPr lang="it-IT"/>
        </a:p>
      </dgm:t>
    </dgm:pt>
    <dgm:pt modelId="{3FA21010-BFF2-C846-B67B-1931330E96DF}" type="sibTrans" cxnId="{8D7DE4D8-45A4-7F4D-A3E4-57FDF0D7AE61}">
      <dgm:prSet/>
      <dgm:spPr/>
      <dgm:t>
        <a:bodyPr/>
        <a:lstStyle/>
        <a:p>
          <a:endParaRPr lang="it-IT"/>
        </a:p>
      </dgm:t>
    </dgm:pt>
    <dgm:pt modelId="{F28E1942-9620-284F-A876-DA898E4687DE}">
      <dgm:prSet phldrT="[Testo]"/>
      <dgm:spPr/>
      <dgm:t>
        <a:bodyPr/>
        <a:lstStyle/>
        <a:p>
          <a:r>
            <a:rPr lang="it-IT" dirty="0"/>
            <a:t>Delegare </a:t>
          </a:r>
        </a:p>
      </dgm:t>
    </dgm:pt>
    <dgm:pt modelId="{0E5DA534-C352-E647-994E-40BB9295669B}" type="parTrans" cxnId="{4DD1CB48-6049-D147-8386-AA5001161AFE}">
      <dgm:prSet/>
      <dgm:spPr/>
      <dgm:t>
        <a:bodyPr/>
        <a:lstStyle/>
        <a:p>
          <a:endParaRPr lang="it-IT"/>
        </a:p>
      </dgm:t>
    </dgm:pt>
    <dgm:pt modelId="{9463F847-C655-164F-9030-0C2EDE17F82B}" type="sibTrans" cxnId="{4DD1CB48-6049-D147-8386-AA5001161AFE}">
      <dgm:prSet/>
      <dgm:spPr/>
      <dgm:t>
        <a:bodyPr/>
        <a:lstStyle/>
        <a:p>
          <a:endParaRPr lang="it-IT"/>
        </a:p>
      </dgm:t>
    </dgm:pt>
    <dgm:pt modelId="{D1725420-229E-E449-BB97-F44F19CC85E4}">
      <dgm:prSet phldrT="[Testo]"/>
      <dgm:spPr/>
      <dgm:t>
        <a:bodyPr/>
        <a:lstStyle/>
        <a:p>
          <a:r>
            <a:rPr lang="it-IT" b="0" i="0" dirty="0"/>
            <a:t>Il leader definisce in modo chiaro gli obiettivi, ma lascia al gruppo la totale indipendenza </a:t>
          </a:r>
          <a:endParaRPr lang="it-IT" dirty="0"/>
        </a:p>
      </dgm:t>
    </dgm:pt>
    <dgm:pt modelId="{BFE8D93A-68C1-3843-8D38-2C1835C500BA}" type="parTrans" cxnId="{282830D0-2AC5-C54B-9B65-68DBDFE8A453}">
      <dgm:prSet/>
      <dgm:spPr/>
      <dgm:t>
        <a:bodyPr/>
        <a:lstStyle/>
        <a:p>
          <a:endParaRPr lang="it-IT"/>
        </a:p>
      </dgm:t>
    </dgm:pt>
    <dgm:pt modelId="{A8273FB7-C4F8-F04B-9A45-F82D4A21E305}" type="sibTrans" cxnId="{282830D0-2AC5-C54B-9B65-68DBDFE8A453}">
      <dgm:prSet/>
      <dgm:spPr/>
      <dgm:t>
        <a:bodyPr/>
        <a:lstStyle/>
        <a:p>
          <a:endParaRPr lang="it-IT"/>
        </a:p>
      </dgm:t>
    </dgm:pt>
    <dgm:pt modelId="{AAE25695-DC9C-4546-9367-81D870CC47CD}" type="pres">
      <dgm:prSet presAssocID="{53EB05D4-2162-2F45-A305-48D61A8F4351}" presName="cycleMatrixDiagram" presStyleCnt="0">
        <dgm:presLayoutVars>
          <dgm:chMax val="1"/>
          <dgm:dir/>
          <dgm:animLvl val="lvl"/>
          <dgm:resizeHandles val="exact"/>
        </dgm:presLayoutVars>
      </dgm:prSet>
      <dgm:spPr/>
      <dgm:t>
        <a:bodyPr/>
        <a:lstStyle/>
        <a:p>
          <a:endParaRPr lang="it-IT"/>
        </a:p>
      </dgm:t>
    </dgm:pt>
    <dgm:pt modelId="{ACB99909-7DE7-D643-A440-F0EDE0DB4399}" type="pres">
      <dgm:prSet presAssocID="{53EB05D4-2162-2F45-A305-48D61A8F4351}" presName="children" presStyleCnt="0"/>
      <dgm:spPr/>
    </dgm:pt>
    <dgm:pt modelId="{846F0EC6-A272-B441-AF19-323CE93317A7}" type="pres">
      <dgm:prSet presAssocID="{53EB05D4-2162-2F45-A305-48D61A8F4351}" presName="child1group" presStyleCnt="0"/>
      <dgm:spPr/>
    </dgm:pt>
    <dgm:pt modelId="{092BC1BD-29AC-D44F-9E5A-3AD151083E6D}" type="pres">
      <dgm:prSet presAssocID="{53EB05D4-2162-2F45-A305-48D61A8F4351}" presName="child1" presStyleLbl="bgAcc1" presStyleIdx="0" presStyleCnt="4"/>
      <dgm:spPr/>
      <dgm:t>
        <a:bodyPr/>
        <a:lstStyle/>
        <a:p>
          <a:endParaRPr lang="it-IT"/>
        </a:p>
      </dgm:t>
    </dgm:pt>
    <dgm:pt modelId="{8F6B3A5D-24B6-6049-B950-68CF7D829EA6}" type="pres">
      <dgm:prSet presAssocID="{53EB05D4-2162-2F45-A305-48D61A8F4351}" presName="child1Text" presStyleLbl="bgAcc1" presStyleIdx="0" presStyleCnt="4">
        <dgm:presLayoutVars>
          <dgm:bulletEnabled val="1"/>
        </dgm:presLayoutVars>
      </dgm:prSet>
      <dgm:spPr/>
      <dgm:t>
        <a:bodyPr/>
        <a:lstStyle/>
        <a:p>
          <a:endParaRPr lang="it-IT"/>
        </a:p>
      </dgm:t>
    </dgm:pt>
    <dgm:pt modelId="{135A711C-7AD1-BB47-AFDA-0D3F373D72B5}" type="pres">
      <dgm:prSet presAssocID="{53EB05D4-2162-2F45-A305-48D61A8F4351}" presName="child2group" presStyleCnt="0"/>
      <dgm:spPr/>
    </dgm:pt>
    <dgm:pt modelId="{C995EB95-90D0-084C-91E1-57708A7A074D}" type="pres">
      <dgm:prSet presAssocID="{53EB05D4-2162-2F45-A305-48D61A8F4351}" presName="child2" presStyleLbl="bgAcc1" presStyleIdx="1" presStyleCnt="4"/>
      <dgm:spPr/>
      <dgm:t>
        <a:bodyPr/>
        <a:lstStyle/>
        <a:p>
          <a:endParaRPr lang="it-IT"/>
        </a:p>
      </dgm:t>
    </dgm:pt>
    <dgm:pt modelId="{86588D7A-367D-624E-8FC5-06F9B3F4B3B4}" type="pres">
      <dgm:prSet presAssocID="{53EB05D4-2162-2F45-A305-48D61A8F4351}" presName="child2Text" presStyleLbl="bgAcc1" presStyleIdx="1" presStyleCnt="4">
        <dgm:presLayoutVars>
          <dgm:bulletEnabled val="1"/>
        </dgm:presLayoutVars>
      </dgm:prSet>
      <dgm:spPr/>
      <dgm:t>
        <a:bodyPr/>
        <a:lstStyle/>
        <a:p>
          <a:endParaRPr lang="it-IT"/>
        </a:p>
      </dgm:t>
    </dgm:pt>
    <dgm:pt modelId="{43E39ECD-FE02-794B-9459-43F8AC6F3BAA}" type="pres">
      <dgm:prSet presAssocID="{53EB05D4-2162-2F45-A305-48D61A8F4351}" presName="child3group" presStyleCnt="0"/>
      <dgm:spPr/>
    </dgm:pt>
    <dgm:pt modelId="{8BB461C6-7410-ED41-9910-4614A225D394}" type="pres">
      <dgm:prSet presAssocID="{53EB05D4-2162-2F45-A305-48D61A8F4351}" presName="child3" presStyleLbl="bgAcc1" presStyleIdx="2" presStyleCnt="4"/>
      <dgm:spPr/>
      <dgm:t>
        <a:bodyPr/>
        <a:lstStyle/>
        <a:p>
          <a:endParaRPr lang="it-IT"/>
        </a:p>
      </dgm:t>
    </dgm:pt>
    <dgm:pt modelId="{72022913-EBC5-074D-B092-9895318E6C85}" type="pres">
      <dgm:prSet presAssocID="{53EB05D4-2162-2F45-A305-48D61A8F4351}" presName="child3Text" presStyleLbl="bgAcc1" presStyleIdx="2" presStyleCnt="4">
        <dgm:presLayoutVars>
          <dgm:bulletEnabled val="1"/>
        </dgm:presLayoutVars>
      </dgm:prSet>
      <dgm:spPr/>
      <dgm:t>
        <a:bodyPr/>
        <a:lstStyle/>
        <a:p>
          <a:endParaRPr lang="it-IT"/>
        </a:p>
      </dgm:t>
    </dgm:pt>
    <dgm:pt modelId="{921F424B-7EFB-884F-A9D0-9B7F1D7661D3}" type="pres">
      <dgm:prSet presAssocID="{53EB05D4-2162-2F45-A305-48D61A8F4351}" presName="child4group" presStyleCnt="0"/>
      <dgm:spPr/>
    </dgm:pt>
    <dgm:pt modelId="{8688C45E-C7B0-6E46-A719-E0F313AAC93A}" type="pres">
      <dgm:prSet presAssocID="{53EB05D4-2162-2F45-A305-48D61A8F4351}" presName="child4" presStyleLbl="bgAcc1" presStyleIdx="3" presStyleCnt="4"/>
      <dgm:spPr/>
      <dgm:t>
        <a:bodyPr/>
        <a:lstStyle/>
        <a:p>
          <a:endParaRPr lang="it-IT"/>
        </a:p>
      </dgm:t>
    </dgm:pt>
    <dgm:pt modelId="{EB88FE29-FC64-9542-966B-069582AC8A7D}" type="pres">
      <dgm:prSet presAssocID="{53EB05D4-2162-2F45-A305-48D61A8F4351}" presName="child4Text" presStyleLbl="bgAcc1" presStyleIdx="3" presStyleCnt="4">
        <dgm:presLayoutVars>
          <dgm:bulletEnabled val="1"/>
        </dgm:presLayoutVars>
      </dgm:prSet>
      <dgm:spPr/>
      <dgm:t>
        <a:bodyPr/>
        <a:lstStyle/>
        <a:p>
          <a:endParaRPr lang="it-IT"/>
        </a:p>
      </dgm:t>
    </dgm:pt>
    <dgm:pt modelId="{0801870B-9B58-8445-8D92-8E03C5AB6A55}" type="pres">
      <dgm:prSet presAssocID="{53EB05D4-2162-2F45-A305-48D61A8F4351}" presName="childPlaceholder" presStyleCnt="0"/>
      <dgm:spPr/>
    </dgm:pt>
    <dgm:pt modelId="{4CC7745E-BB4A-854F-8CFD-2A952AD8CE5D}" type="pres">
      <dgm:prSet presAssocID="{53EB05D4-2162-2F45-A305-48D61A8F4351}" presName="circle" presStyleCnt="0"/>
      <dgm:spPr/>
    </dgm:pt>
    <dgm:pt modelId="{B2BA740B-4443-704A-A16B-7EE33BDCBC7A}" type="pres">
      <dgm:prSet presAssocID="{53EB05D4-2162-2F45-A305-48D61A8F4351}" presName="quadrant1" presStyleLbl="node1" presStyleIdx="0" presStyleCnt="4">
        <dgm:presLayoutVars>
          <dgm:chMax val="1"/>
          <dgm:bulletEnabled val="1"/>
        </dgm:presLayoutVars>
      </dgm:prSet>
      <dgm:spPr/>
      <dgm:t>
        <a:bodyPr/>
        <a:lstStyle/>
        <a:p>
          <a:endParaRPr lang="it-IT"/>
        </a:p>
      </dgm:t>
    </dgm:pt>
    <dgm:pt modelId="{980CB73A-D155-5241-BB2B-63142C1D17EB}" type="pres">
      <dgm:prSet presAssocID="{53EB05D4-2162-2F45-A305-48D61A8F4351}" presName="quadrant2" presStyleLbl="node1" presStyleIdx="1" presStyleCnt="4">
        <dgm:presLayoutVars>
          <dgm:chMax val="1"/>
          <dgm:bulletEnabled val="1"/>
        </dgm:presLayoutVars>
      </dgm:prSet>
      <dgm:spPr/>
      <dgm:t>
        <a:bodyPr/>
        <a:lstStyle/>
        <a:p>
          <a:endParaRPr lang="it-IT"/>
        </a:p>
      </dgm:t>
    </dgm:pt>
    <dgm:pt modelId="{D22FA861-DBC5-9740-8B32-A652133574C9}" type="pres">
      <dgm:prSet presAssocID="{53EB05D4-2162-2F45-A305-48D61A8F4351}" presName="quadrant3" presStyleLbl="node1" presStyleIdx="2" presStyleCnt="4">
        <dgm:presLayoutVars>
          <dgm:chMax val="1"/>
          <dgm:bulletEnabled val="1"/>
        </dgm:presLayoutVars>
      </dgm:prSet>
      <dgm:spPr/>
      <dgm:t>
        <a:bodyPr/>
        <a:lstStyle/>
        <a:p>
          <a:endParaRPr lang="it-IT"/>
        </a:p>
      </dgm:t>
    </dgm:pt>
    <dgm:pt modelId="{61856154-70E1-5940-B677-FD78C043751B}" type="pres">
      <dgm:prSet presAssocID="{53EB05D4-2162-2F45-A305-48D61A8F4351}" presName="quadrant4" presStyleLbl="node1" presStyleIdx="3" presStyleCnt="4">
        <dgm:presLayoutVars>
          <dgm:chMax val="1"/>
          <dgm:bulletEnabled val="1"/>
        </dgm:presLayoutVars>
      </dgm:prSet>
      <dgm:spPr/>
      <dgm:t>
        <a:bodyPr/>
        <a:lstStyle/>
        <a:p>
          <a:endParaRPr lang="it-IT"/>
        </a:p>
      </dgm:t>
    </dgm:pt>
    <dgm:pt modelId="{80210792-C2F4-6C41-92FA-36CD47BC9FD6}" type="pres">
      <dgm:prSet presAssocID="{53EB05D4-2162-2F45-A305-48D61A8F4351}" presName="quadrantPlaceholder" presStyleCnt="0"/>
      <dgm:spPr/>
    </dgm:pt>
    <dgm:pt modelId="{517D6ECF-3E0D-344F-BE8D-E847FB18C38B}" type="pres">
      <dgm:prSet presAssocID="{53EB05D4-2162-2F45-A305-48D61A8F4351}" presName="center1" presStyleLbl="fgShp" presStyleIdx="0" presStyleCnt="2"/>
      <dgm:spPr/>
    </dgm:pt>
    <dgm:pt modelId="{981A946F-550B-0B4E-BBC4-D81B984F23EF}" type="pres">
      <dgm:prSet presAssocID="{53EB05D4-2162-2F45-A305-48D61A8F4351}" presName="center2" presStyleLbl="fgShp" presStyleIdx="1" presStyleCnt="2"/>
      <dgm:spPr/>
    </dgm:pt>
  </dgm:ptLst>
  <dgm:cxnLst>
    <dgm:cxn modelId="{D76C3270-4C98-E944-AF85-929E8C289198}" type="presOf" srcId="{D1725420-229E-E449-BB97-F44F19CC85E4}" destId="{8688C45E-C7B0-6E46-A719-E0F313AAC93A}" srcOrd="0" destOrd="0" presId="urn:microsoft.com/office/officeart/2005/8/layout/cycle4"/>
    <dgm:cxn modelId="{6BD8EBE4-558B-824A-85E8-D9358CF18CA6}" srcId="{3A11D4BE-8FC5-AA4E-846B-3163DC2A6933}" destId="{8BA894E5-C40F-4D40-9B46-CE320BFC6836}" srcOrd="0" destOrd="0" parTransId="{357BB978-64DD-EE43-8728-A259F2BF74A8}" sibTransId="{B75FB85E-2A00-774C-BC45-37AE7EE72EEF}"/>
    <dgm:cxn modelId="{DBF2875C-A211-FC44-917F-6D1BD1C530E9}" type="presOf" srcId="{D633BFC3-8F39-EB4B-94FE-CD1A8986E544}" destId="{8F6B3A5D-24B6-6049-B950-68CF7D829EA6}" srcOrd="1" destOrd="0" presId="urn:microsoft.com/office/officeart/2005/8/layout/cycle4"/>
    <dgm:cxn modelId="{32314B84-E76B-4541-9553-65B67F77DD78}" type="presOf" srcId="{DE75BB80-C299-9247-AE08-76DACB9E0C87}" destId="{8BB461C6-7410-ED41-9910-4614A225D394}" srcOrd="0" destOrd="0" presId="urn:microsoft.com/office/officeart/2005/8/layout/cycle4"/>
    <dgm:cxn modelId="{8E7FABA6-F9F8-9F4D-92B5-2933C6F03C86}" type="presOf" srcId="{8BA894E5-C40F-4D40-9B46-CE320BFC6836}" destId="{C995EB95-90D0-084C-91E1-57708A7A074D}" srcOrd="0" destOrd="0" presId="urn:microsoft.com/office/officeart/2005/8/layout/cycle4"/>
    <dgm:cxn modelId="{9AA933AF-47BD-AA47-9B16-12781F576584}" type="presOf" srcId="{D1725420-229E-E449-BB97-F44F19CC85E4}" destId="{EB88FE29-FC64-9542-966B-069582AC8A7D}" srcOrd="1" destOrd="0" presId="urn:microsoft.com/office/officeart/2005/8/layout/cycle4"/>
    <dgm:cxn modelId="{2FD4D899-DB43-2D45-9483-8ACAF7B6D1C4}" type="presOf" srcId="{DE75BB80-C299-9247-AE08-76DACB9E0C87}" destId="{72022913-EBC5-074D-B092-9895318E6C85}" srcOrd="1" destOrd="0" presId="urn:microsoft.com/office/officeart/2005/8/layout/cycle4"/>
    <dgm:cxn modelId="{4BC9A2AF-A600-234D-8FD1-B03A3F87E600}" type="presOf" srcId="{2A9FFF0F-BDEF-054F-8B3D-E6B84286786F}" destId="{D22FA861-DBC5-9740-8B32-A652133574C9}" srcOrd="0" destOrd="0" presId="urn:microsoft.com/office/officeart/2005/8/layout/cycle4"/>
    <dgm:cxn modelId="{BFC9EBF9-C77D-0449-A254-F9B15C48B858}" srcId="{53EB05D4-2162-2F45-A305-48D61A8F4351}" destId="{3A11D4BE-8FC5-AA4E-846B-3163DC2A6933}" srcOrd="1" destOrd="0" parTransId="{AF51ADD2-C3AC-1048-A482-44B9688ED8B7}" sibTransId="{45504812-E818-F04B-B42C-C642A81EA325}"/>
    <dgm:cxn modelId="{282830D0-2AC5-C54B-9B65-68DBDFE8A453}" srcId="{F28E1942-9620-284F-A876-DA898E4687DE}" destId="{D1725420-229E-E449-BB97-F44F19CC85E4}" srcOrd="0" destOrd="0" parTransId="{BFE8D93A-68C1-3843-8D38-2C1835C500BA}" sibTransId="{A8273FB7-C4F8-F04B-9A45-F82D4A21E305}"/>
    <dgm:cxn modelId="{71569B28-3B39-EE4E-A510-BAA6DFFFAEFF}" srcId="{53EB05D4-2162-2F45-A305-48D61A8F4351}" destId="{2A9FFF0F-BDEF-054F-8B3D-E6B84286786F}" srcOrd="2" destOrd="0" parTransId="{56B13E7A-EE22-8545-85F4-63FF307685BA}" sibTransId="{66696F52-C501-3847-B2F8-3A10396F05F8}"/>
    <dgm:cxn modelId="{40730C8F-438E-0347-AC09-2FDF36B46218}" type="presOf" srcId="{F28E1942-9620-284F-A876-DA898E4687DE}" destId="{61856154-70E1-5940-B677-FD78C043751B}" srcOrd="0" destOrd="0" presId="urn:microsoft.com/office/officeart/2005/8/layout/cycle4"/>
    <dgm:cxn modelId="{EC846118-7965-E94A-A940-16DD7A9B7B5C}" srcId="{13EFF18B-2762-0B4B-923B-5823B3DC202A}" destId="{D633BFC3-8F39-EB4B-94FE-CD1A8986E544}" srcOrd="0" destOrd="0" parTransId="{2C7A4174-7642-F747-9840-C8D3670771E7}" sibTransId="{FAD25AE0-DA79-9E48-9D76-DB663F0AEED8}"/>
    <dgm:cxn modelId="{8D7DE4D8-45A4-7F4D-A3E4-57FDF0D7AE61}" srcId="{2A9FFF0F-BDEF-054F-8B3D-E6B84286786F}" destId="{DE75BB80-C299-9247-AE08-76DACB9E0C87}" srcOrd="0" destOrd="0" parTransId="{3CB6B50C-6077-4B4E-9D17-6FBAB35F3EC0}" sibTransId="{3FA21010-BFF2-C846-B67B-1931330E96DF}"/>
    <dgm:cxn modelId="{E60AE49D-B6A0-714F-8753-124A9493AF32}" type="presOf" srcId="{53EB05D4-2162-2F45-A305-48D61A8F4351}" destId="{AAE25695-DC9C-4546-9367-81D870CC47CD}" srcOrd="0" destOrd="0" presId="urn:microsoft.com/office/officeart/2005/8/layout/cycle4"/>
    <dgm:cxn modelId="{F6F05E2A-34B5-F34D-98C4-D23A2E80B6C9}" type="presOf" srcId="{3A11D4BE-8FC5-AA4E-846B-3163DC2A6933}" destId="{980CB73A-D155-5241-BB2B-63142C1D17EB}" srcOrd="0" destOrd="0" presId="urn:microsoft.com/office/officeart/2005/8/layout/cycle4"/>
    <dgm:cxn modelId="{4DD1CB48-6049-D147-8386-AA5001161AFE}" srcId="{53EB05D4-2162-2F45-A305-48D61A8F4351}" destId="{F28E1942-9620-284F-A876-DA898E4687DE}" srcOrd="3" destOrd="0" parTransId="{0E5DA534-C352-E647-994E-40BB9295669B}" sibTransId="{9463F847-C655-164F-9030-0C2EDE17F82B}"/>
    <dgm:cxn modelId="{7D411010-89FC-B24E-BA47-753C570BC8EF}" type="presOf" srcId="{13EFF18B-2762-0B4B-923B-5823B3DC202A}" destId="{B2BA740B-4443-704A-A16B-7EE33BDCBC7A}" srcOrd="0" destOrd="0" presId="urn:microsoft.com/office/officeart/2005/8/layout/cycle4"/>
    <dgm:cxn modelId="{CEC57FE9-3B61-6042-8957-528FCEB20643}" srcId="{53EB05D4-2162-2F45-A305-48D61A8F4351}" destId="{13EFF18B-2762-0B4B-923B-5823B3DC202A}" srcOrd="0" destOrd="0" parTransId="{72B654CF-7C41-2D4A-8C45-59777C646C93}" sibTransId="{63178E32-BA4E-6449-B1F1-B5590795E766}"/>
    <dgm:cxn modelId="{492D5808-C791-9848-9EDA-C91B6522A8E8}" type="presOf" srcId="{8BA894E5-C40F-4D40-9B46-CE320BFC6836}" destId="{86588D7A-367D-624E-8FC5-06F9B3F4B3B4}" srcOrd="1" destOrd="0" presId="urn:microsoft.com/office/officeart/2005/8/layout/cycle4"/>
    <dgm:cxn modelId="{1157A5B1-1EA1-2B49-8422-A44265D0AD94}" type="presOf" srcId="{D633BFC3-8F39-EB4B-94FE-CD1A8986E544}" destId="{092BC1BD-29AC-D44F-9E5A-3AD151083E6D}" srcOrd="0" destOrd="0" presId="urn:microsoft.com/office/officeart/2005/8/layout/cycle4"/>
    <dgm:cxn modelId="{49DFAD63-4CB0-5745-8F09-B585881D0159}" type="presParOf" srcId="{AAE25695-DC9C-4546-9367-81D870CC47CD}" destId="{ACB99909-7DE7-D643-A440-F0EDE0DB4399}" srcOrd="0" destOrd="0" presId="urn:microsoft.com/office/officeart/2005/8/layout/cycle4"/>
    <dgm:cxn modelId="{70F46726-CD0F-A840-9857-99434FAED0B2}" type="presParOf" srcId="{ACB99909-7DE7-D643-A440-F0EDE0DB4399}" destId="{846F0EC6-A272-B441-AF19-323CE93317A7}" srcOrd="0" destOrd="0" presId="urn:microsoft.com/office/officeart/2005/8/layout/cycle4"/>
    <dgm:cxn modelId="{EB7FA3D9-43D0-5640-93D1-324C3900E6E2}" type="presParOf" srcId="{846F0EC6-A272-B441-AF19-323CE93317A7}" destId="{092BC1BD-29AC-D44F-9E5A-3AD151083E6D}" srcOrd="0" destOrd="0" presId="urn:microsoft.com/office/officeart/2005/8/layout/cycle4"/>
    <dgm:cxn modelId="{460E8B98-63A4-DF43-9AA2-F388BBFB72C6}" type="presParOf" srcId="{846F0EC6-A272-B441-AF19-323CE93317A7}" destId="{8F6B3A5D-24B6-6049-B950-68CF7D829EA6}" srcOrd="1" destOrd="0" presId="urn:microsoft.com/office/officeart/2005/8/layout/cycle4"/>
    <dgm:cxn modelId="{E5542698-2F53-B149-B667-18C38682F0D2}" type="presParOf" srcId="{ACB99909-7DE7-D643-A440-F0EDE0DB4399}" destId="{135A711C-7AD1-BB47-AFDA-0D3F373D72B5}" srcOrd="1" destOrd="0" presId="urn:microsoft.com/office/officeart/2005/8/layout/cycle4"/>
    <dgm:cxn modelId="{BCE9D07A-A41C-3245-A3C9-912F269B415A}" type="presParOf" srcId="{135A711C-7AD1-BB47-AFDA-0D3F373D72B5}" destId="{C995EB95-90D0-084C-91E1-57708A7A074D}" srcOrd="0" destOrd="0" presId="urn:microsoft.com/office/officeart/2005/8/layout/cycle4"/>
    <dgm:cxn modelId="{60B4C972-152E-874C-9FE5-9A1C162DCEAA}" type="presParOf" srcId="{135A711C-7AD1-BB47-AFDA-0D3F373D72B5}" destId="{86588D7A-367D-624E-8FC5-06F9B3F4B3B4}" srcOrd="1" destOrd="0" presId="urn:microsoft.com/office/officeart/2005/8/layout/cycle4"/>
    <dgm:cxn modelId="{3BFC5EE0-F09C-A144-88ED-1405AB034796}" type="presParOf" srcId="{ACB99909-7DE7-D643-A440-F0EDE0DB4399}" destId="{43E39ECD-FE02-794B-9459-43F8AC6F3BAA}" srcOrd="2" destOrd="0" presId="urn:microsoft.com/office/officeart/2005/8/layout/cycle4"/>
    <dgm:cxn modelId="{37697D06-3828-794B-A414-52E2453B5CFA}" type="presParOf" srcId="{43E39ECD-FE02-794B-9459-43F8AC6F3BAA}" destId="{8BB461C6-7410-ED41-9910-4614A225D394}" srcOrd="0" destOrd="0" presId="urn:microsoft.com/office/officeart/2005/8/layout/cycle4"/>
    <dgm:cxn modelId="{B33EF65D-18D9-834E-80D8-1DDFD070A2A2}" type="presParOf" srcId="{43E39ECD-FE02-794B-9459-43F8AC6F3BAA}" destId="{72022913-EBC5-074D-B092-9895318E6C85}" srcOrd="1" destOrd="0" presId="urn:microsoft.com/office/officeart/2005/8/layout/cycle4"/>
    <dgm:cxn modelId="{E98BFB58-A676-954F-8F00-9C34D1BF7A42}" type="presParOf" srcId="{ACB99909-7DE7-D643-A440-F0EDE0DB4399}" destId="{921F424B-7EFB-884F-A9D0-9B7F1D7661D3}" srcOrd="3" destOrd="0" presId="urn:microsoft.com/office/officeart/2005/8/layout/cycle4"/>
    <dgm:cxn modelId="{83E5C38E-B4F9-814D-AF38-93817C00E543}" type="presParOf" srcId="{921F424B-7EFB-884F-A9D0-9B7F1D7661D3}" destId="{8688C45E-C7B0-6E46-A719-E0F313AAC93A}" srcOrd="0" destOrd="0" presId="urn:microsoft.com/office/officeart/2005/8/layout/cycle4"/>
    <dgm:cxn modelId="{FD29315B-D998-E24A-A2DD-4ACDD5E41AF1}" type="presParOf" srcId="{921F424B-7EFB-884F-A9D0-9B7F1D7661D3}" destId="{EB88FE29-FC64-9542-966B-069582AC8A7D}" srcOrd="1" destOrd="0" presId="urn:microsoft.com/office/officeart/2005/8/layout/cycle4"/>
    <dgm:cxn modelId="{E980A1CA-366E-184D-8BB1-D3C5198EB5AA}" type="presParOf" srcId="{ACB99909-7DE7-D643-A440-F0EDE0DB4399}" destId="{0801870B-9B58-8445-8D92-8E03C5AB6A55}" srcOrd="4" destOrd="0" presId="urn:microsoft.com/office/officeart/2005/8/layout/cycle4"/>
    <dgm:cxn modelId="{25DB3344-7D99-3348-8569-5EE560E828EB}" type="presParOf" srcId="{AAE25695-DC9C-4546-9367-81D870CC47CD}" destId="{4CC7745E-BB4A-854F-8CFD-2A952AD8CE5D}" srcOrd="1" destOrd="0" presId="urn:microsoft.com/office/officeart/2005/8/layout/cycle4"/>
    <dgm:cxn modelId="{67769BBD-D974-B842-94E6-55DA0A6BC495}" type="presParOf" srcId="{4CC7745E-BB4A-854F-8CFD-2A952AD8CE5D}" destId="{B2BA740B-4443-704A-A16B-7EE33BDCBC7A}" srcOrd="0" destOrd="0" presId="urn:microsoft.com/office/officeart/2005/8/layout/cycle4"/>
    <dgm:cxn modelId="{B5A49E44-4F88-DB43-9F8F-9E0E8E103DEA}" type="presParOf" srcId="{4CC7745E-BB4A-854F-8CFD-2A952AD8CE5D}" destId="{980CB73A-D155-5241-BB2B-63142C1D17EB}" srcOrd="1" destOrd="0" presId="urn:microsoft.com/office/officeart/2005/8/layout/cycle4"/>
    <dgm:cxn modelId="{10510809-B830-544C-B3D0-4AD0DCCB9FC1}" type="presParOf" srcId="{4CC7745E-BB4A-854F-8CFD-2A952AD8CE5D}" destId="{D22FA861-DBC5-9740-8B32-A652133574C9}" srcOrd="2" destOrd="0" presId="urn:microsoft.com/office/officeart/2005/8/layout/cycle4"/>
    <dgm:cxn modelId="{668FDBDF-4673-0B4E-90E5-E019EF528537}" type="presParOf" srcId="{4CC7745E-BB4A-854F-8CFD-2A952AD8CE5D}" destId="{61856154-70E1-5940-B677-FD78C043751B}" srcOrd="3" destOrd="0" presId="urn:microsoft.com/office/officeart/2005/8/layout/cycle4"/>
    <dgm:cxn modelId="{1C1A408E-CBB0-7B4E-BD18-331F19795CE1}" type="presParOf" srcId="{4CC7745E-BB4A-854F-8CFD-2A952AD8CE5D}" destId="{80210792-C2F4-6C41-92FA-36CD47BC9FD6}" srcOrd="4" destOrd="0" presId="urn:microsoft.com/office/officeart/2005/8/layout/cycle4"/>
    <dgm:cxn modelId="{B6A3F6D7-5B11-1340-A787-02AA7281DEEB}" type="presParOf" srcId="{AAE25695-DC9C-4546-9367-81D870CC47CD}" destId="{517D6ECF-3E0D-344F-BE8D-E847FB18C38B}" srcOrd="2" destOrd="0" presId="urn:microsoft.com/office/officeart/2005/8/layout/cycle4"/>
    <dgm:cxn modelId="{F4887330-98EB-7E44-86BC-C245EFC0BEFE}" type="presParOf" srcId="{AAE25695-DC9C-4546-9367-81D870CC47CD}" destId="{981A946F-550B-0B4E-BBC4-D81B984F23E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F872C-923E-754F-BBC3-5826A6C0F975}"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it-IT"/>
        </a:p>
      </dgm:t>
    </dgm:pt>
    <dgm:pt modelId="{13C5EC99-7DA8-6649-9ED6-D75F167330DC}">
      <dgm:prSet phldrT="[Testo]"/>
      <dgm:spPr/>
      <dgm:t>
        <a:bodyPr/>
        <a:lstStyle/>
        <a:p>
          <a:r>
            <a:rPr lang="it-IT" dirty="0"/>
            <a:t>PMO apre una nuova attività</a:t>
          </a:r>
        </a:p>
      </dgm:t>
    </dgm:pt>
    <dgm:pt modelId="{6AAF3170-A2BD-964B-8BE1-2926410E6FD2}" type="parTrans" cxnId="{CD8EC508-CE9C-6241-9C05-414A138B3A02}">
      <dgm:prSet/>
      <dgm:spPr/>
      <dgm:t>
        <a:bodyPr/>
        <a:lstStyle/>
        <a:p>
          <a:endParaRPr lang="it-IT"/>
        </a:p>
      </dgm:t>
    </dgm:pt>
    <dgm:pt modelId="{E76CD50D-57EC-774B-8BEA-57303B45F860}" type="sibTrans" cxnId="{CD8EC508-CE9C-6241-9C05-414A138B3A02}">
      <dgm:prSet/>
      <dgm:spPr/>
      <dgm:t>
        <a:bodyPr/>
        <a:lstStyle/>
        <a:p>
          <a:endParaRPr lang="it-IT"/>
        </a:p>
      </dgm:t>
    </dgm:pt>
    <dgm:pt modelId="{603CFEF5-5651-394A-AB38-FE26EB5E51FB}">
      <dgm:prSet phldrT="[Testo]"/>
      <dgm:spPr/>
      <dgm:t>
        <a:bodyPr/>
        <a:lstStyle/>
        <a:p>
          <a:r>
            <a:rPr lang="it-IT" dirty="0"/>
            <a:t>PM importa la stima dei costi attuale</a:t>
          </a:r>
        </a:p>
      </dgm:t>
    </dgm:pt>
    <dgm:pt modelId="{6A914287-4257-D842-81F2-164B2F68A9DA}" type="parTrans" cxnId="{171650D4-73B5-6945-9244-4DF89D7BA1B5}">
      <dgm:prSet/>
      <dgm:spPr/>
      <dgm:t>
        <a:bodyPr/>
        <a:lstStyle/>
        <a:p>
          <a:endParaRPr lang="it-IT"/>
        </a:p>
      </dgm:t>
    </dgm:pt>
    <dgm:pt modelId="{9CCB1BFF-1152-2541-8CC3-0762F03F88AD}" type="sibTrans" cxnId="{171650D4-73B5-6945-9244-4DF89D7BA1B5}">
      <dgm:prSet/>
      <dgm:spPr/>
      <dgm:t>
        <a:bodyPr/>
        <a:lstStyle/>
        <a:p>
          <a:endParaRPr lang="it-IT"/>
        </a:p>
      </dgm:t>
    </dgm:pt>
    <dgm:pt modelId="{B033B8CE-0737-5849-BE83-70D33DD7C9A3}">
      <dgm:prSet phldrT="[Testo]"/>
      <dgm:spPr/>
      <dgm:t>
        <a:bodyPr/>
        <a:lstStyle/>
        <a:p>
          <a:r>
            <a:rPr lang="it-IT" dirty="0"/>
            <a:t>PM completa il report (attuale, previsto e metrica</a:t>
          </a:r>
        </a:p>
      </dgm:t>
    </dgm:pt>
    <dgm:pt modelId="{0A46F3E9-C38B-D146-8461-FEBA9C71839A}" type="parTrans" cxnId="{9FC8C7AF-CF03-7740-A441-8048C4E8083F}">
      <dgm:prSet/>
      <dgm:spPr/>
      <dgm:t>
        <a:bodyPr/>
        <a:lstStyle/>
        <a:p>
          <a:endParaRPr lang="it-IT"/>
        </a:p>
      </dgm:t>
    </dgm:pt>
    <dgm:pt modelId="{798573BE-1689-6E48-9F99-D10BB44D0291}" type="sibTrans" cxnId="{9FC8C7AF-CF03-7740-A441-8048C4E8083F}">
      <dgm:prSet/>
      <dgm:spPr/>
      <dgm:t>
        <a:bodyPr/>
        <a:lstStyle/>
        <a:p>
          <a:endParaRPr lang="it-IT"/>
        </a:p>
      </dgm:t>
    </dgm:pt>
    <dgm:pt modelId="{70A81B17-0815-224E-9ACC-C0035182BE53}">
      <dgm:prSet phldrT="[Testo]"/>
      <dgm:spPr/>
      <dgm:t>
        <a:bodyPr/>
        <a:lstStyle/>
        <a:p>
          <a:r>
            <a:rPr lang="it-IT" dirty="0"/>
            <a:t>PM lancia un richiesta (se necessario)</a:t>
          </a:r>
        </a:p>
      </dgm:t>
    </dgm:pt>
    <dgm:pt modelId="{7DF9D63B-7968-9F4A-B7F5-8A11E73DA268}" type="parTrans" cxnId="{64124153-0C0E-224A-9125-F4ACACEE89A0}">
      <dgm:prSet/>
      <dgm:spPr/>
      <dgm:t>
        <a:bodyPr/>
        <a:lstStyle/>
        <a:p>
          <a:endParaRPr lang="it-IT"/>
        </a:p>
      </dgm:t>
    </dgm:pt>
    <dgm:pt modelId="{5C9D8745-BD4E-3D47-971C-6E5F76242677}" type="sibTrans" cxnId="{64124153-0C0E-224A-9125-F4ACACEE89A0}">
      <dgm:prSet/>
      <dgm:spPr/>
      <dgm:t>
        <a:bodyPr/>
        <a:lstStyle/>
        <a:p>
          <a:endParaRPr lang="it-IT"/>
        </a:p>
      </dgm:t>
    </dgm:pt>
    <dgm:pt modelId="{1876DB74-1A2C-0643-9384-910C608EFC63}">
      <dgm:prSet phldrT="[Testo]"/>
      <dgm:spPr/>
      <dgm:t>
        <a:bodyPr/>
        <a:lstStyle/>
        <a:p>
          <a:r>
            <a:rPr lang="it-IT" dirty="0"/>
            <a:t>PM sottomette il report della stato attuale</a:t>
          </a:r>
        </a:p>
      </dgm:t>
    </dgm:pt>
    <dgm:pt modelId="{1F9B9AFF-6EEA-F642-BA6F-77CDF4F96323}" type="parTrans" cxnId="{0FB5E705-8C9B-DA49-B08D-704FB8BE67D4}">
      <dgm:prSet/>
      <dgm:spPr/>
      <dgm:t>
        <a:bodyPr/>
        <a:lstStyle/>
        <a:p>
          <a:endParaRPr lang="it-IT"/>
        </a:p>
      </dgm:t>
    </dgm:pt>
    <dgm:pt modelId="{34B8EC89-E688-6B4A-BDD9-E1836EC41C26}" type="sibTrans" cxnId="{0FB5E705-8C9B-DA49-B08D-704FB8BE67D4}">
      <dgm:prSet/>
      <dgm:spPr/>
      <dgm:t>
        <a:bodyPr/>
        <a:lstStyle/>
        <a:p>
          <a:endParaRPr lang="it-IT"/>
        </a:p>
      </dgm:t>
    </dgm:pt>
    <dgm:pt modelId="{E5E750C8-B417-6242-9325-36F49FE1FE98}">
      <dgm:prSet phldrT="[Testo]"/>
      <dgm:spPr/>
      <dgm:t>
        <a:bodyPr/>
        <a:lstStyle/>
        <a:p>
          <a:r>
            <a:rPr lang="it-IT" dirty="0"/>
            <a:t>PMO costruisce i report e il pannello di controllo</a:t>
          </a:r>
        </a:p>
      </dgm:t>
    </dgm:pt>
    <dgm:pt modelId="{1DDE93B6-F5BF-504F-A4ED-98BC8204FB3A}" type="parTrans" cxnId="{2AD82B83-196A-AE4F-A78C-7799F5355C5C}">
      <dgm:prSet/>
      <dgm:spPr/>
      <dgm:t>
        <a:bodyPr/>
        <a:lstStyle/>
        <a:p>
          <a:endParaRPr lang="it-IT"/>
        </a:p>
      </dgm:t>
    </dgm:pt>
    <dgm:pt modelId="{896CA1DF-B042-6D49-AEFF-BB2775BF023C}" type="sibTrans" cxnId="{2AD82B83-196A-AE4F-A78C-7799F5355C5C}">
      <dgm:prSet/>
      <dgm:spPr>
        <a:ln cmpd="tri"/>
      </dgm:spPr>
      <dgm:t>
        <a:bodyPr/>
        <a:lstStyle/>
        <a:p>
          <a:endParaRPr lang="it-IT"/>
        </a:p>
      </dgm:t>
    </dgm:pt>
    <dgm:pt modelId="{FFCF8A1C-13F3-074A-B3A0-303BA671F755}" type="pres">
      <dgm:prSet presAssocID="{B45F872C-923E-754F-BBC3-5826A6C0F975}" presName="cycle" presStyleCnt="0">
        <dgm:presLayoutVars>
          <dgm:dir/>
          <dgm:resizeHandles val="exact"/>
        </dgm:presLayoutVars>
      </dgm:prSet>
      <dgm:spPr/>
      <dgm:t>
        <a:bodyPr/>
        <a:lstStyle/>
        <a:p>
          <a:endParaRPr lang="it-IT"/>
        </a:p>
      </dgm:t>
    </dgm:pt>
    <dgm:pt modelId="{C292A4C0-8DCE-6144-BB85-2E37A12BFA9E}" type="pres">
      <dgm:prSet presAssocID="{13C5EC99-7DA8-6649-9ED6-D75F167330DC}" presName="node" presStyleLbl="node1" presStyleIdx="0" presStyleCnt="6">
        <dgm:presLayoutVars>
          <dgm:bulletEnabled val="1"/>
        </dgm:presLayoutVars>
      </dgm:prSet>
      <dgm:spPr/>
      <dgm:t>
        <a:bodyPr/>
        <a:lstStyle/>
        <a:p>
          <a:endParaRPr lang="it-IT"/>
        </a:p>
      </dgm:t>
    </dgm:pt>
    <dgm:pt modelId="{2E6A40E4-3DDF-8744-9CD2-45D46E878721}" type="pres">
      <dgm:prSet presAssocID="{13C5EC99-7DA8-6649-9ED6-D75F167330DC}" presName="spNode" presStyleCnt="0"/>
      <dgm:spPr/>
    </dgm:pt>
    <dgm:pt modelId="{3AFB47FC-1763-6748-A24C-15785780DC3D}" type="pres">
      <dgm:prSet presAssocID="{E76CD50D-57EC-774B-8BEA-57303B45F860}" presName="sibTrans" presStyleLbl="sibTrans1D1" presStyleIdx="0" presStyleCnt="6"/>
      <dgm:spPr/>
      <dgm:t>
        <a:bodyPr/>
        <a:lstStyle/>
        <a:p>
          <a:endParaRPr lang="it-IT"/>
        </a:p>
      </dgm:t>
    </dgm:pt>
    <dgm:pt modelId="{91B34798-9461-9344-A3DD-055B1BBC7C3E}" type="pres">
      <dgm:prSet presAssocID="{603CFEF5-5651-394A-AB38-FE26EB5E51FB}" presName="node" presStyleLbl="node1" presStyleIdx="1" presStyleCnt="6">
        <dgm:presLayoutVars>
          <dgm:bulletEnabled val="1"/>
        </dgm:presLayoutVars>
      </dgm:prSet>
      <dgm:spPr/>
      <dgm:t>
        <a:bodyPr/>
        <a:lstStyle/>
        <a:p>
          <a:endParaRPr lang="it-IT"/>
        </a:p>
      </dgm:t>
    </dgm:pt>
    <dgm:pt modelId="{67A3E7E1-CACE-4F43-97A7-35D49362AB43}" type="pres">
      <dgm:prSet presAssocID="{603CFEF5-5651-394A-AB38-FE26EB5E51FB}" presName="spNode" presStyleCnt="0"/>
      <dgm:spPr/>
    </dgm:pt>
    <dgm:pt modelId="{C46251C7-F3D8-2A4A-BA7F-278B9B715EAB}" type="pres">
      <dgm:prSet presAssocID="{9CCB1BFF-1152-2541-8CC3-0762F03F88AD}" presName="sibTrans" presStyleLbl="sibTrans1D1" presStyleIdx="1" presStyleCnt="6"/>
      <dgm:spPr/>
      <dgm:t>
        <a:bodyPr/>
        <a:lstStyle/>
        <a:p>
          <a:endParaRPr lang="it-IT"/>
        </a:p>
      </dgm:t>
    </dgm:pt>
    <dgm:pt modelId="{9893E3EF-3A20-BE40-97B9-FFDCD57B7BBA}" type="pres">
      <dgm:prSet presAssocID="{B033B8CE-0737-5849-BE83-70D33DD7C9A3}" presName="node" presStyleLbl="node1" presStyleIdx="2" presStyleCnt="6">
        <dgm:presLayoutVars>
          <dgm:bulletEnabled val="1"/>
        </dgm:presLayoutVars>
      </dgm:prSet>
      <dgm:spPr/>
      <dgm:t>
        <a:bodyPr/>
        <a:lstStyle/>
        <a:p>
          <a:endParaRPr lang="it-IT"/>
        </a:p>
      </dgm:t>
    </dgm:pt>
    <dgm:pt modelId="{70242CE2-2F66-7249-A9CB-07390261C14F}" type="pres">
      <dgm:prSet presAssocID="{B033B8CE-0737-5849-BE83-70D33DD7C9A3}" presName="spNode" presStyleCnt="0"/>
      <dgm:spPr/>
    </dgm:pt>
    <dgm:pt modelId="{B4C3D8C8-C714-B448-BD3D-EE8F9768CCC3}" type="pres">
      <dgm:prSet presAssocID="{798573BE-1689-6E48-9F99-D10BB44D0291}" presName="sibTrans" presStyleLbl="sibTrans1D1" presStyleIdx="2" presStyleCnt="6"/>
      <dgm:spPr/>
      <dgm:t>
        <a:bodyPr/>
        <a:lstStyle/>
        <a:p>
          <a:endParaRPr lang="it-IT"/>
        </a:p>
      </dgm:t>
    </dgm:pt>
    <dgm:pt modelId="{30787EBE-6A29-D149-82EC-297B1BC74F9B}" type="pres">
      <dgm:prSet presAssocID="{70A81B17-0815-224E-9ACC-C0035182BE53}" presName="node" presStyleLbl="node1" presStyleIdx="3" presStyleCnt="6">
        <dgm:presLayoutVars>
          <dgm:bulletEnabled val="1"/>
        </dgm:presLayoutVars>
      </dgm:prSet>
      <dgm:spPr/>
      <dgm:t>
        <a:bodyPr/>
        <a:lstStyle/>
        <a:p>
          <a:endParaRPr lang="it-IT"/>
        </a:p>
      </dgm:t>
    </dgm:pt>
    <dgm:pt modelId="{3E89CBDB-BEBC-4E42-A421-CB51019B4BEC}" type="pres">
      <dgm:prSet presAssocID="{70A81B17-0815-224E-9ACC-C0035182BE53}" presName="spNode" presStyleCnt="0"/>
      <dgm:spPr/>
    </dgm:pt>
    <dgm:pt modelId="{6F05EA42-F28C-F741-A221-F54BC17E515D}" type="pres">
      <dgm:prSet presAssocID="{5C9D8745-BD4E-3D47-971C-6E5F76242677}" presName="sibTrans" presStyleLbl="sibTrans1D1" presStyleIdx="3" presStyleCnt="6"/>
      <dgm:spPr/>
      <dgm:t>
        <a:bodyPr/>
        <a:lstStyle/>
        <a:p>
          <a:endParaRPr lang="it-IT"/>
        </a:p>
      </dgm:t>
    </dgm:pt>
    <dgm:pt modelId="{E6EF1E0D-E7CC-504E-AC0C-D0F439B5576C}" type="pres">
      <dgm:prSet presAssocID="{1876DB74-1A2C-0643-9384-910C608EFC63}" presName="node" presStyleLbl="node1" presStyleIdx="4" presStyleCnt="6">
        <dgm:presLayoutVars>
          <dgm:bulletEnabled val="1"/>
        </dgm:presLayoutVars>
      </dgm:prSet>
      <dgm:spPr/>
      <dgm:t>
        <a:bodyPr/>
        <a:lstStyle/>
        <a:p>
          <a:endParaRPr lang="it-IT"/>
        </a:p>
      </dgm:t>
    </dgm:pt>
    <dgm:pt modelId="{EA8F8107-5DE0-954E-BE59-0D2595AC6F6E}" type="pres">
      <dgm:prSet presAssocID="{1876DB74-1A2C-0643-9384-910C608EFC63}" presName="spNode" presStyleCnt="0"/>
      <dgm:spPr/>
    </dgm:pt>
    <dgm:pt modelId="{021C8BD9-414E-F542-BCE3-3FFBE70399D8}" type="pres">
      <dgm:prSet presAssocID="{34B8EC89-E688-6B4A-BDD9-E1836EC41C26}" presName="sibTrans" presStyleLbl="sibTrans1D1" presStyleIdx="4" presStyleCnt="6"/>
      <dgm:spPr/>
      <dgm:t>
        <a:bodyPr/>
        <a:lstStyle/>
        <a:p>
          <a:endParaRPr lang="it-IT"/>
        </a:p>
      </dgm:t>
    </dgm:pt>
    <dgm:pt modelId="{EFB342C4-F7F7-6543-9F96-39C520B00E79}" type="pres">
      <dgm:prSet presAssocID="{E5E750C8-B417-6242-9325-36F49FE1FE98}" presName="node" presStyleLbl="node1" presStyleIdx="5" presStyleCnt="6">
        <dgm:presLayoutVars>
          <dgm:bulletEnabled val="1"/>
        </dgm:presLayoutVars>
      </dgm:prSet>
      <dgm:spPr/>
      <dgm:t>
        <a:bodyPr/>
        <a:lstStyle/>
        <a:p>
          <a:endParaRPr lang="it-IT"/>
        </a:p>
      </dgm:t>
    </dgm:pt>
    <dgm:pt modelId="{3B87E582-8D65-C341-9E7C-3DF7999142E3}" type="pres">
      <dgm:prSet presAssocID="{E5E750C8-B417-6242-9325-36F49FE1FE98}" presName="spNode" presStyleCnt="0"/>
      <dgm:spPr/>
    </dgm:pt>
    <dgm:pt modelId="{898C4604-56C5-C349-873E-DB9FECEA27A5}" type="pres">
      <dgm:prSet presAssocID="{896CA1DF-B042-6D49-AEFF-BB2775BF023C}" presName="sibTrans" presStyleLbl="sibTrans1D1" presStyleIdx="5" presStyleCnt="6"/>
      <dgm:spPr/>
      <dgm:t>
        <a:bodyPr/>
        <a:lstStyle/>
        <a:p>
          <a:endParaRPr lang="it-IT"/>
        </a:p>
      </dgm:t>
    </dgm:pt>
  </dgm:ptLst>
  <dgm:cxnLst>
    <dgm:cxn modelId="{C297DA8B-8277-524E-8B81-16A6647038F1}" type="presOf" srcId="{896CA1DF-B042-6D49-AEFF-BB2775BF023C}" destId="{898C4604-56C5-C349-873E-DB9FECEA27A5}" srcOrd="0" destOrd="0" presId="urn:microsoft.com/office/officeart/2005/8/layout/cycle6"/>
    <dgm:cxn modelId="{CD8EC508-CE9C-6241-9C05-414A138B3A02}" srcId="{B45F872C-923E-754F-BBC3-5826A6C0F975}" destId="{13C5EC99-7DA8-6649-9ED6-D75F167330DC}" srcOrd="0" destOrd="0" parTransId="{6AAF3170-A2BD-964B-8BE1-2926410E6FD2}" sibTransId="{E76CD50D-57EC-774B-8BEA-57303B45F860}"/>
    <dgm:cxn modelId="{D008F43D-45D1-5044-86A3-A47AE87DDD6B}" type="presOf" srcId="{9CCB1BFF-1152-2541-8CC3-0762F03F88AD}" destId="{C46251C7-F3D8-2A4A-BA7F-278B9B715EAB}" srcOrd="0" destOrd="0" presId="urn:microsoft.com/office/officeart/2005/8/layout/cycle6"/>
    <dgm:cxn modelId="{A7366BE0-8513-8D4D-916C-1DB074453CEF}" type="presOf" srcId="{70A81B17-0815-224E-9ACC-C0035182BE53}" destId="{30787EBE-6A29-D149-82EC-297B1BC74F9B}" srcOrd="0" destOrd="0" presId="urn:microsoft.com/office/officeart/2005/8/layout/cycle6"/>
    <dgm:cxn modelId="{2AD82B83-196A-AE4F-A78C-7799F5355C5C}" srcId="{B45F872C-923E-754F-BBC3-5826A6C0F975}" destId="{E5E750C8-B417-6242-9325-36F49FE1FE98}" srcOrd="5" destOrd="0" parTransId="{1DDE93B6-F5BF-504F-A4ED-98BC8204FB3A}" sibTransId="{896CA1DF-B042-6D49-AEFF-BB2775BF023C}"/>
    <dgm:cxn modelId="{0FB5E705-8C9B-DA49-B08D-704FB8BE67D4}" srcId="{B45F872C-923E-754F-BBC3-5826A6C0F975}" destId="{1876DB74-1A2C-0643-9384-910C608EFC63}" srcOrd="4" destOrd="0" parTransId="{1F9B9AFF-6EEA-F642-BA6F-77CDF4F96323}" sibTransId="{34B8EC89-E688-6B4A-BDD9-E1836EC41C26}"/>
    <dgm:cxn modelId="{35853DA3-C61E-5946-9E3B-EC1FE9EBBF57}" type="presOf" srcId="{1876DB74-1A2C-0643-9384-910C608EFC63}" destId="{E6EF1E0D-E7CC-504E-AC0C-D0F439B5576C}" srcOrd="0" destOrd="0" presId="urn:microsoft.com/office/officeart/2005/8/layout/cycle6"/>
    <dgm:cxn modelId="{0FA20A76-452D-E545-A110-61FDE0A4C63D}" type="presOf" srcId="{E76CD50D-57EC-774B-8BEA-57303B45F860}" destId="{3AFB47FC-1763-6748-A24C-15785780DC3D}" srcOrd="0" destOrd="0" presId="urn:microsoft.com/office/officeart/2005/8/layout/cycle6"/>
    <dgm:cxn modelId="{E5CC7B7D-9C6B-F543-9BD1-D28A7279A275}" type="presOf" srcId="{603CFEF5-5651-394A-AB38-FE26EB5E51FB}" destId="{91B34798-9461-9344-A3DD-055B1BBC7C3E}" srcOrd="0" destOrd="0" presId="urn:microsoft.com/office/officeart/2005/8/layout/cycle6"/>
    <dgm:cxn modelId="{D3E56F73-36A1-454A-AD51-F2B3556FC302}" type="presOf" srcId="{34B8EC89-E688-6B4A-BDD9-E1836EC41C26}" destId="{021C8BD9-414E-F542-BCE3-3FFBE70399D8}" srcOrd="0" destOrd="0" presId="urn:microsoft.com/office/officeart/2005/8/layout/cycle6"/>
    <dgm:cxn modelId="{0CD64E43-0501-C240-AF2D-CD69403B302E}" type="presOf" srcId="{13C5EC99-7DA8-6649-9ED6-D75F167330DC}" destId="{C292A4C0-8DCE-6144-BB85-2E37A12BFA9E}" srcOrd="0" destOrd="0" presId="urn:microsoft.com/office/officeart/2005/8/layout/cycle6"/>
    <dgm:cxn modelId="{430731A5-A756-7C4D-906F-D02D31DFA3EC}" type="presOf" srcId="{E5E750C8-B417-6242-9325-36F49FE1FE98}" destId="{EFB342C4-F7F7-6543-9F96-39C520B00E79}" srcOrd="0" destOrd="0" presId="urn:microsoft.com/office/officeart/2005/8/layout/cycle6"/>
    <dgm:cxn modelId="{9FDA904C-64F9-9D46-9EDA-5C1A1CEF6F14}" type="presOf" srcId="{798573BE-1689-6E48-9F99-D10BB44D0291}" destId="{B4C3D8C8-C714-B448-BD3D-EE8F9768CCC3}" srcOrd="0" destOrd="0" presId="urn:microsoft.com/office/officeart/2005/8/layout/cycle6"/>
    <dgm:cxn modelId="{2741BF51-32AA-1F45-B248-2767C84C2D62}" type="presOf" srcId="{B45F872C-923E-754F-BBC3-5826A6C0F975}" destId="{FFCF8A1C-13F3-074A-B3A0-303BA671F755}" srcOrd="0" destOrd="0" presId="urn:microsoft.com/office/officeart/2005/8/layout/cycle6"/>
    <dgm:cxn modelId="{DD819CB4-B068-D548-BCD7-9A7CDD65B781}" type="presOf" srcId="{B033B8CE-0737-5849-BE83-70D33DD7C9A3}" destId="{9893E3EF-3A20-BE40-97B9-FFDCD57B7BBA}" srcOrd="0" destOrd="0" presId="urn:microsoft.com/office/officeart/2005/8/layout/cycle6"/>
    <dgm:cxn modelId="{86B8D518-7502-824E-B9D1-3E154024FFA7}" type="presOf" srcId="{5C9D8745-BD4E-3D47-971C-6E5F76242677}" destId="{6F05EA42-F28C-F741-A221-F54BC17E515D}" srcOrd="0" destOrd="0" presId="urn:microsoft.com/office/officeart/2005/8/layout/cycle6"/>
    <dgm:cxn modelId="{9FC8C7AF-CF03-7740-A441-8048C4E8083F}" srcId="{B45F872C-923E-754F-BBC3-5826A6C0F975}" destId="{B033B8CE-0737-5849-BE83-70D33DD7C9A3}" srcOrd="2" destOrd="0" parTransId="{0A46F3E9-C38B-D146-8461-FEBA9C71839A}" sibTransId="{798573BE-1689-6E48-9F99-D10BB44D0291}"/>
    <dgm:cxn modelId="{64124153-0C0E-224A-9125-F4ACACEE89A0}" srcId="{B45F872C-923E-754F-BBC3-5826A6C0F975}" destId="{70A81B17-0815-224E-9ACC-C0035182BE53}" srcOrd="3" destOrd="0" parTransId="{7DF9D63B-7968-9F4A-B7F5-8A11E73DA268}" sibTransId="{5C9D8745-BD4E-3D47-971C-6E5F76242677}"/>
    <dgm:cxn modelId="{171650D4-73B5-6945-9244-4DF89D7BA1B5}" srcId="{B45F872C-923E-754F-BBC3-5826A6C0F975}" destId="{603CFEF5-5651-394A-AB38-FE26EB5E51FB}" srcOrd="1" destOrd="0" parTransId="{6A914287-4257-D842-81F2-164B2F68A9DA}" sibTransId="{9CCB1BFF-1152-2541-8CC3-0762F03F88AD}"/>
    <dgm:cxn modelId="{80C4DE7F-3D7D-A44A-A03E-F814887F0FF6}" type="presParOf" srcId="{FFCF8A1C-13F3-074A-B3A0-303BA671F755}" destId="{C292A4C0-8DCE-6144-BB85-2E37A12BFA9E}" srcOrd="0" destOrd="0" presId="urn:microsoft.com/office/officeart/2005/8/layout/cycle6"/>
    <dgm:cxn modelId="{50D4E455-C9FA-7349-AC67-5DA5AC2D9EDE}" type="presParOf" srcId="{FFCF8A1C-13F3-074A-B3A0-303BA671F755}" destId="{2E6A40E4-3DDF-8744-9CD2-45D46E878721}" srcOrd="1" destOrd="0" presId="urn:microsoft.com/office/officeart/2005/8/layout/cycle6"/>
    <dgm:cxn modelId="{F210AC87-32FA-4C43-BEEE-3F8EFD34304D}" type="presParOf" srcId="{FFCF8A1C-13F3-074A-B3A0-303BA671F755}" destId="{3AFB47FC-1763-6748-A24C-15785780DC3D}" srcOrd="2" destOrd="0" presId="urn:microsoft.com/office/officeart/2005/8/layout/cycle6"/>
    <dgm:cxn modelId="{8FA2B0FA-3ABC-9841-B3FF-71E384096071}" type="presParOf" srcId="{FFCF8A1C-13F3-074A-B3A0-303BA671F755}" destId="{91B34798-9461-9344-A3DD-055B1BBC7C3E}" srcOrd="3" destOrd="0" presId="urn:microsoft.com/office/officeart/2005/8/layout/cycle6"/>
    <dgm:cxn modelId="{F86F8B54-A936-B745-918A-532203FFFC03}" type="presParOf" srcId="{FFCF8A1C-13F3-074A-B3A0-303BA671F755}" destId="{67A3E7E1-CACE-4F43-97A7-35D49362AB43}" srcOrd="4" destOrd="0" presId="urn:microsoft.com/office/officeart/2005/8/layout/cycle6"/>
    <dgm:cxn modelId="{B7DAA100-D8E8-E24F-905F-C889D3AD673D}" type="presParOf" srcId="{FFCF8A1C-13F3-074A-B3A0-303BA671F755}" destId="{C46251C7-F3D8-2A4A-BA7F-278B9B715EAB}" srcOrd="5" destOrd="0" presId="urn:microsoft.com/office/officeart/2005/8/layout/cycle6"/>
    <dgm:cxn modelId="{F431521D-4E1D-DB49-8C34-7554803E4AB4}" type="presParOf" srcId="{FFCF8A1C-13F3-074A-B3A0-303BA671F755}" destId="{9893E3EF-3A20-BE40-97B9-FFDCD57B7BBA}" srcOrd="6" destOrd="0" presId="urn:microsoft.com/office/officeart/2005/8/layout/cycle6"/>
    <dgm:cxn modelId="{A30FA8DE-9DF9-7548-8AE3-9E1481BDE55E}" type="presParOf" srcId="{FFCF8A1C-13F3-074A-B3A0-303BA671F755}" destId="{70242CE2-2F66-7249-A9CB-07390261C14F}" srcOrd="7" destOrd="0" presId="urn:microsoft.com/office/officeart/2005/8/layout/cycle6"/>
    <dgm:cxn modelId="{52909512-BD17-214A-AB1B-48544B510112}" type="presParOf" srcId="{FFCF8A1C-13F3-074A-B3A0-303BA671F755}" destId="{B4C3D8C8-C714-B448-BD3D-EE8F9768CCC3}" srcOrd="8" destOrd="0" presId="urn:microsoft.com/office/officeart/2005/8/layout/cycle6"/>
    <dgm:cxn modelId="{9C8B4A4D-1298-054B-848A-D835B349D6B9}" type="presParOf" srcId="{FFCF8A1C-13F3-074A-B3A0-303BA671F755}" destId="{30787EBE-6A29-D149-82EC-297B1BC74F9B}" srcOrd="9" destOrd="0" presId="urn:microsoft.com/office/officeart/2005/8/layout/cycle6"/>
    <dgm:cxn modelId="{9184CF0A-1723-4F46-86CE-142B2DF8F30A}" type="presParOf" srcId="{FFCF8A1C-13F3-074A-B3A0-303BA671F755}" destId="{3E89CBDB-BEBC-4E42-A421-CB51019B4BEC}" srcOrd="10" destOrd="0" presId="urn:microsoft.com/office/officeart/2005/8/layout/cycle6"/>
    <dgm:cxn modelId="{B35000F4-C8D1-3B4A-B223-5A8D9395DED4}" type="presParOf" srcId="{FFCF8A1C-13F3-074A-B3A0-303BA671F755}" destId="{6F05EA42-F28C-F741-A221-F54BC17E515D}" srcOrd="11" destOrd="0" presId="urn:microsoft.com/office/officeart/2005/8/layout/cycle6"/>
    <dgm:cxn modelId="{DD040C95-A553-AB47-B6AF-77188B35C16D}" type="presParOf" srcId="{FFCF8A1C-13F3-074A-B3A0-303BA671F755}" destId="{E6EF1E0D-E7CC-504E-AC0C-D0F439B5576C}" srcOrd="12" destOrd="0" presId="urn:microsoft.com/office/officeart/2005/8/layout/cycle6"/>
    <dgm:cxn modelId="{E9728581-A8F1-CB48-BB6A-400755A850D1}" type="presParOf" srcId="{FFCF8A1C-13F3-074A-B3A0-303BA671F755}" destId="{EA8F8107-5DE0-954E-BE59-0D2595AC6F6E}" srcOrd="13" destOrd="0" presId="urn:microsoft.com/office/officeart/2005/8/layout/cycle6"/>
    <dgm:cxn modelId="{1F4CF93D-5C59-4D46-B6E2-80FBB8500FD5}" type="presParOf" srcId="{FFCF8A1C-13F3-074A-B3A0-303BA671F755}" destId="{021C8BD9-414E-F542-BCE3-3FFBE70399D8}" srcOrd="14" destOrd="0" presId="urn:microsoft.com/office/officeart/2005/8/layout/cycle6"/>
    <dgm:cxn modelId="{8E62B79F-49AE-2F48-82E8-7A016103F72C}" type="presParOf" srcId="{FFCF8A1C-13F3-074A-B3A0-303BA671F755}" destId="{EFB342C4-F7F7-6543-9F96-39C520B00E79}" srcOrd="15" destOrd="0" presId="urn:microsoft.com/office/officeart/2005/8/layout/cycle6"/>
    <dgm:cxn modelId="{4B11A07E-FE7E-8B46-BAC5-E5A762417BF4}" type="presParOf" srcId="{FFCF8A1C-13F3-074A-B3A0-303BA671F755}" destId="{3B87E582-8D65-C341-9E7C-3DF7999142E3}" srcOrd="16" destOrd="0" presId="urn:microsoft.com/office/officeart/2005/8/layout/cycle6"/>
    <dgm:cxn modelId="{96592E2B-7E3B-D34D-87F4-089060E9D12D}" type="presParOf" srcId="{FFCF8A1C-13F3-074A-B3A0-303BA671F755}" destId="{898C4604-56C5-C349-873E-DB9FECEA27A5}"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BCBE8-A748-3A43-9F73-50139EEFC758}">
      <dsp:nvSpPr>
        <dsp:cNvPr id="0" name=""/>
        <dsp:cNvSpPr/>
      </dsp:nvSpPr>
      <dsp:spPr>
        <a:xfrm rot="5400000">
          <a:off x="-169068" y="169068"/>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a:t>Organizza-zione </a:t>
          </a:r>
        </a:p>
      </dsp:txBody>
      <dsp:txXfrm rot="-5400000">
        <a:off x="1" y="394494"/>
        <a:ext cx="788987" cy="338137"/>
      </dsp:txXfrm>
    </dsp:sp>
    <dsp:sp modelId="{7111F818-AB0C-E04D-8FDA-231B134642E1}">
      <dsp:nvSpPr>
        <dsp:cNvPr id="0" name=""/>
        <dsp:cNvSpPr/>
      </dsp:nvSpPr>
      <dsp:spPr>
        <a:xfrm rot="5400000">
          <a:off x="3076178" y="-2286589"/>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È l’entità che supporta tutto</a:t>
          </a:r>
        </a:p>
        <a:p>
          <a:pPr marL="114300" lvl="1" indent="-114300" algn="l" defTabSz="622300">
            <a:lnSpc>
              <a:spcPct val="90000"/>
            </a:lnSpc>
            <a:spcBef>
              <a:spcPct val="0"/>
            </a:spcBef>
            <a:spcAft>
              <a:spcPct val="15000"/>
            </a:spcAft>
            <a:buChar char="••"/>
          </a:pPr>
          <a:r>
            <a:rPr lang="it-IT" sz="1400" kern="1200" dirty="0"/>
            <a:t>È qualcosa che cambia continuamente</a:t>
          </a:r>
        </a:p>
        <a:p>
          <a:pPr marL="114300" lvl="1" indent="-114300" algn="l" defTabSz="622300">
            <a:lnSpc>
              <a:spcPct val="90000"/>
            </a:lnSpc>
            <a:spcBef>
              <a:spcPct val="0"/>
            </a:spcBef>
            <a:spcAft>
              <a:spcPct val="15000"/>
            </a:spcAft>
            <a:buChar char="••"/>
          </a:pPr>
          <a:r>
            <a:rPr lang="it-IT" sz="1400" kern="1200" dirty="0"/>
            <a:t>È responsabile per la sua struttura</a:t>
          </a:r>
        </a:p>
      </dsp:txBody>
      <dsp:txXfrm rot="-5400000">
        <a:off x="788988" y="36365"/>
        <a:ext cx="5271248" cy="661103"/>
      </dsp:txXfrm>
    </dsp:sp>
    <dsp:sp modelId="{599ADA2C-4B3C-EA41-8D7A-95C0CC0CD228}">
      <dsp:nvSpPr>
        <dsp:cNvPr id="0" name=""/>
        <dsp:cNvSpPr/>
      </dsp:nvSpPr>
      <dsp:spPr>
        <a:xfrm rot="5400000">
          <a:off x="-169068" y="1148227"/>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a:t>Portafoglio</a:t>
          </a:r>
        </a:p>
      </dsp:txBody>
      <dsp:txXfrm rot="-5400000">
        <a:off x="1" y="1373653"/>
        <a:ext cx="788987" cy="338137"/>
      </dsp:txXfrm>
    </dsp:sp>
    <dsp:sp modelId="{A659D69A-BE9A-9F4E-A4F4-D0CD9D837E85}">
      <dsp:nvSpPr>
        <dsp:cNvPr id="0" name=""/>
        <dsp:cNvSpPr/>
      </dsp:nvSpPr>
      <dsp:spPr>
        <a:xfrm rot="5400000">
          <a:off x="3076178" y="-1308031"/>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Consiste di molti programmi/progetti</a:t>
          </a:r>
        </a:p>
        <a:p>
          <a:pPr marL="114300" lvl="1" indent="-114300" algn="l" defTabSz="622300">
            <a:lnSpc>
              <a:spcPct val="90000"/>
            </a:lnSpc>
            <a:spcBef>
              <a:spcPct val="0"/>
            </a:spcBef>
            <a:spcAft>
              <a:spcPct val="15000"/>
            </a:spcAft>
            <a:buChar char="••"/>
          </a:pPr>
          <a:r>
            <a:rPr lang="it-IT" sz="1400" kern="1200" dirty="0"/>
            <a:t>Collega grandi risorse a grandi obiettivi</a:t>
          </a:r>
        </a:p>
        <a:p>
          <a:pPr marL="114300" lvl="1" indent="-114300" algn="l" defTabSz="622300">
            <a:lnSpc>
              <a:spcPct val="90000"/>
            </a:lnSpc>
            <a:spcBef>
              <a:spcPct val="0"/>
            </a:spcBef>
            <a:spcAft>
              <a:spcPct val="15000"/>
            </a:spcAft>
            <a:buChar char="••"/>
          </a:pPr>
          <a:r>
            <a:rPr lang="it-IT" sz="1400" kern="1200" dirty="0"/>
            <a:t>Si raffronta con l’organizzazione</a:t>
          </a:r>
        </a:p>
      </dsp:txBody>
      <dsp:txXfrm rot="-5400000">
        <a:off x="788988" y="1014923"/>
        <a:ext cx="5271248" cy="661103"/>
      </dsp:txXfrm>
    </dsp:sp>
    <dsp:sp modelId="{AD1403F2-A088-B341-AE61-A99D9DA33AE0}">
      <dsp:nvSpPr>
        <dsp:cNvPr id="0" name=""/>
        <dsp:cNvSpPr/>
      </dsp:nvSpPr>
      <dsp:spPr>
        <a:xfrm rot="5400000">
          <a:off x="-169068" y="2126784"/>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a:t>Programma</a:t>
          </a:r>
        </a:p>
      </dsp:txBody>
      <dsp:txXfrm rot="-5400000">
        <a:off x="1" y="2352210"/>
        <a:ext cx="788987" cy="338137"/>
      </dsp:txXfrm>
    </dsp:sp>
    <dsp:sp modelId="{A9302344-A954-B446-8881-BDA9880A5870}">
      <dsp:nvSpPr>
        <dsp:cNvPr id="0" name=""/>
        <dsp:cNvSpPr/>
      </dsp:nvSpPr>
      <dsp:spPr>
        <a:xfrm rot="5400000">
          <a:off x="3076178" y="-329474"/>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I risultati sono orientati alle strategie</a:t>
          </a:r>
        </a:p>
        <a:p>
          <a:pPr marL="114300" lvl="1" indent="-114300" algn="l" defTabSz="622300">
            <a:lnSpc>
              <a:spcPct val="90000"/>
            </a:lnSpc>
            <a:spcBef>
              <a:spcPct val="0"/>
            </a:spcBef>
            <a:spcAft>
              <a:spcPct val="15000"/>
            </a:spcAft>
            <a:buChar char="••"/>
          </a:pPr>
          <a:r>
            <a:rPr lang="it-IT" sz="1400" kern="1200" dirty="0"/>
            <a:t>Sono «genitori» dei progetti e «figli» del portafoglio</a:t>
          </a:r>
        </a:p>
        <a:p>
          <a:pPr marL="114300" lvl="1" indent="-114300" algn="l" defTabSz="622300">
            <a:lnSpc>
              <a:spcPct val="90000"/>
            </a:lnSpc>
            <a:spcBef>
              <a:spcPct val="0"/>
            </a:spcBef>
            <a:spcAft>
              <a:spcPct val="15000"/>
            </a:spcAft>
            <a:buChar char="••"/>
          </a:pPr>
          <a:r>
            <a:rPr lang="it-IT" sz="1400" kern="1200" dirty="0"/>
            <a:t>Si raffronta con il portafoglio</a:t>
          </a:r>
        </a:p>
      </dsp:txBody>
      <dsp:txXfrm rot="-5400000">
        <a:off x="788988" y="1993480"/>
        <a:ext cx="5271248" cy="661103"/>
      </dsp:txXfrm>
    </dsp:sp>
    <dsp:sp modelId="{AB2EEF7B-51C3-0C44-910D-33BCB139C259}">
      <dsp:nvSpPr>
        <dsp:cNvPr id="0" name=""/>
        <dsp:cNvSpPr/>
      </dsp:nvSpPr>
      <dsp:spPr>
        <a:xfrm rot="5400000">
          <a:off x="-169068" y="3105342"/>
          <a:ext cx="1127124" cy="78898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it-IT" sz="1100" kern="1200" dirty="0"/>
            <a:t>Progetto</a:t>
          </a:r>
        </a:p>
      </dsp:txBody>
      <dsp:txXfrm rot="-5400000">
        <a:off x="1" y="3330768"/>
        <a:ext cx="788987" cy="338137"/>
      </dsp:txXfrm>
    </dsp:sp>
    <dsp:sp modelId="{0DC1752A-20C2-8E41-92BB-1417619D1614}">
      <dsp:nvSpPr>
        <dsp:cNvPr id="0" name=""/>
        <dsp:cNvSpPr/>
      </dsp:nvSpPr>
      <dsp:spPr>
        <a:xfrm rot="5400000">
          <a:off x="3076178" y="649083"/>
          <a:ext cx="732631" cy="5307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it-IT" sz="1400" kern="1200" dirty="0"/>
            <a:t>Un insieme discreto di lavoro</a:t>
          </a:r>
        </a:p>
        <a:p>
          <a:pPr marL="114300" lvl="1" indent="-114300" algn="l" defTabSz="622300">
            <a:lnSpc>
              <a:spcPct val="90000"/>
            </a:lnSpc>
            <a:spcBef>
              <a:spcPct val="0"/>
            </a:spcBef>
            <a:spcAft>
              <a:spcPct val="15000"/>
            </a:spcAft>
            <a:buFont typeface="Arial" panose="020B0604020202020204" pitchFamily="34" charset="0"/>
            <a:buChar char="••"/>
          </a:pPr>
          <a:r>
            <a:rPr lang="it-IT" sz="1400" kern="1200" dirty="0"/>
            <a:t>Focalizzato maggiormente su risultati d'importanza tattica</a:t>
          </a:r>
        </a:p>
        <a:p>
          <a:pPr marL="114300" lvl="1" indent="-114300" algn="l" defTabSz="622300">
            <a:lnSpc>
              <a:spcPct val="90000"/>
            </a:lnSpc>
            <a:spcBef>
              <a:spcPct val="0"/>
            </a:spcBef>
            <a:spcAft>
              <a:spcPct val="15000"/>
            </a:spcAft>
            <a:buFont typeface="Arial" panose="020B0604020202020204" pitchFamily="34" charset="0"/>
            <a:buChar char="••"/>
          </a:pPr>
          <a:r>
            <a:rPr lang="it-IT" sz="1400" kern="1200" dirty="0"/>
            <a:t>Si rapporta al programma o al portafoglio</a:t>
          </a:r>
        </a:p>
      </dsp:txBody>
      <dsp:txXfrm rot="-5400000">
        <a:off x="788988" y="2972037"/>
        <a:ext cx="5271248" cy="66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2A4C0-8DCE-6144-BB85-2E37A12BFA9E}">
      <dsp:nvSpPr>
        <dsp:cNvPr id="0" name=""/>
        <dsp:cNvSpPr/>
      </dsp:nvSpPr>
      <dsp:spPr>
        <a:xfrm>
          <a:off x="2108246" y="1195"/>
          <a:ext cx="1052193" cy="683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PMO apre una nuova attività</a:t>
          </a:r>
        </a:p>
      </dsp:txBody>
      <dsp:txXfrm>
        <a:off x="2141632" y="34581"/>
        <a:ext cx="985421" cy="617153"/>
      </dsp:txXfrm>
    </dsp:sp>
    <dsp:sp modelId="{3AFB47FC-1763-6748-A24C-15785780DC3D}">
      <dsp:nvSpPr>
        <dsp:cNvPr id="0" name=""/>
        <dsp:cNvSpPr/>
      </dsp:nvSpPr>
      <dsp:spPr>
        <a:xfrm>
          <a:off x="1023855" y="343158"/>
          <a:ext cx="3220975" cy="3220975"/>
        </a:xfrm>
        <a:custGeom>
          <a:avLst/>
          <a:gdLst/>
          <a:ahLst/>
          <a:cxnLst/>
          <a:rect l="0" t="0" r="0" b="0"/>
          <a:pathLst>
            <a:path>
              <a:moveTo>
                <a:pt x="2143299" y="90691"/>
              </a:moveTo>
              <a:arcTo wR="1610487" hR="1610487" stAng="17359183" swAng="15001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B34798-9461-9344-A3DD-055B1BBC7C3E}">
      <dsp:nvSpPr>
        <dsp:cNvPr id="0" name=""/>
        <dsp:cNvSpPr/>
      </dsp:nvSpPr>
      <dsp:spPr>
        <a:xfrm>
          <a:off x="3502969" y="806439"/>
          <a:ext cx="1052193" cy="683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PM importa la stima dei costi attuale</a:t>
          </a:r>
        </a:p>
      </dsp:txBody>
      <dsp:txXfrm>
        <a:off x="3536355" y="839825"/>
        <a:ext cx="985421" cy="617153"/>
      </dsp:txXfrm>
    </dsp:sp>
    <dsp:sp modelId="{C46251C7-F3D8-2A4A-BA7F-278B9B715EAB}">
      <dsp:nvSpPr>
        <dsp:cNvPr id="0" name=""/>
        <dsp:cNvSpPr/>
      </dsp:nvSpPr>
      <dsp:spPr>
        <a:xfrm>
          <a:off x="1023855" y="343158"/>
          <a:ext cx="3220975" cy="3220975"/>
        </a:xfrm>
        <a:custGeom>
          <a:avLst/>
          <a:gdLst/>
          <a:ahLst/>
          <a:cxnLst/>
          <a:rect l="0" t="0" r="0" b="0"/>
          <a:pathLst>
            <a:path>
              <a:moveTo>
                <a:pt x="3155541" y="1156088"/>
              </a:moveTo>
              <a:arcTo wR="1610487" hR="1610487" stAng="20616686" swAng="19666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93E3EF-3A20-BE40-97B9-FFDCD57B7BBA}">
      <dsp:nvSpPr>
        <dsp:cNvPr id="0" name=""/>
        <dsp:cNvSpPr/>
      </dsp:nvSpPr>
      <dsp:spPr>
        <a:xfrm>
          <a:off x="3502969" y="2416926"/>
          <a:ext cx="1052193" cy="683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PM completa il report (attuale, previsto e metrica</a:t>
          </a:r>
        </a:p>
      </dsp:txBody>
      <dsp:txXfrm>
        <a:off x="3536355" y="2450312"/>
        <a:ext cx="985421" cy="617153"/>
      </dsp:txXfrm>
    </dsp:sp>
    <dsp:sp modelId="{B4C3D8C8-C714-B448-BD3D-EE8F9768CCC3}">
      <dsp:nvSpPr>
        <dsp:cNvPr id="0" name=""/>
        <dsp:cNvSpPr/>
      </dsp:nvSpPr>
      <dsp:spPr>
        <a:xfrm>
          <a:off x="1023855" y="343158"/>
          <a:ext cx="3220975" cy="3220975"/>
        </a:xfrm>
        <a:custGeom>
          <a:avLst/>
          <a:gdLst/>
          <a:ahLst/>
          <a:cxnLst/>
          <a:rect l="0" t="0" r="0" b="0"/>
          <a:pathLst>
            <a:path>
              <a:moveTo>
                <a:pt x="2735715" y="2762673"/>
              </a:moveTo>
              <a:arcTo wR="1610487" hR="1610487" stAng="2740692" swAng="15001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787EBE-6A29-D149-82EC-297B1BC74F9B}">
      <dsp:nvSpPr>
        <dsp:cNvPr id="0" name=""/>
        <dsp:cNvSpPr/>
      </dsp:nvSpPr>
      <dsp:spPr>
        <a:xfrm>
          <a:off x="2108246" y="3222170"/>
          <a:ext cx="1052193" cy="683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PM lancia un richiesta (se necessario)</a:t>
          </a:r>
        </a:p>
      </dsp:txBody>
      <dsp:txXfrm>
        <a:off x="2141632" y="3255556"/>
        <a:ext cx="985421" cy="617153"/>
      </dsp:txXfrm>
    </dsp:sp>
    <dsp:sp modelId="{6F05EA42-F28C-F741-A221-F54BC17E515D}">
      <dsp:nvSpPr>
        <dsp:cNvPr id="0" name=""/>
        <dsp:cNvSpPr/>
      </dsp:nvSpPr>
      <dsp:spPr>
        <a:xfrm>
          <a:off x="1023855" y="343158"/>
          <a:ext cx="3220975" cy="3220975"/>
        </a:xfrm>
        <a:custGeom>
          <a:avLst/>
          <a:gdLst/>
          <a:ahLst/>
          <a:cxnLst/>
          <a:rect l="0" t="0" r="0" b="0"/>
          <a:pathLst>
            <a:path>
              <a:moveTo>
                <a:pt x="1077675" y="3130283"/>
              </a:moveTo>
              <a:arcTo wR="1610487" hR="1610487" stAng="6559183" swAng="15001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EF1E0D-E7CC-504E-AC0C-D0F439B5576C}">
      <dsp:nvSpPr>
        <dsp:cNvPr id="0" name=""/>
        <dsp:cNvSpPr/>
      </dsp:nvSpPr>
      <dsp:spPr>
        <a:xfrm>
          <a:off x="713523" y="2416926"/>
          <a:ext cx="1052193" cy="683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PM sottomette il report della stato attuale</a:t>
          </a:r>
        </a:p>
      </dsp:txBody>
      <dsp:txXfrm>
        <a:off x="746909" y="2450312"/>
        <a:ext cx="985421" cy="617153"/>
      </dsp:txXfrm>
    </dsp:sp>
    <dsp:sp modelId="{021C8BD9-414E-F542-BCE3-3FFBE70399D8}">
      <dsp:nvSpPr>
        <dsp:cNvPr id="0" name=""/>
        <dsp:cNvSpPr/>
      </dsp:nvSpPr>
      <dsp:spPr>
        <a:xfrm>
          <a:off x="1023855" y="343158"/>
          <a:ext cx="3220975" cy="3220975"/>
        </a:xfrm>
        <a:custGeom>
          <a:avLst/>
          <a:gdLst/>
          <a:ahLst/>
          <a:cxnLst/>
          <a:rect l="0" t="0" r="0" b="0"/>
          <a:pathLst>
            <a:path>
              <a:moveTo>
                <a:pt x="65433" y="2064886"/>
              </a:moveTo>
              <a:arcTo wR="1610487" hR="1610487" stAng="9816686" swAng="19666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B342C4-F7F7-6543-9F96-39C520B00E79}">
      <dsp:nvSpPr>
        <dsp:cNvPr id="0" name=""/>
        <dsp:cNvSpPr/>
      </dsp:nvSpPr>
      <dsp:spPr>
        <a:xfrm>
          <a:off x="713523" y="806439"/>
          <a:ext cx="1052193" cy="683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it-IT" sz="1000" kern="1200" dirty="0"/>
            <a:t>PMO costruisce i report e il pannello di controllo</a:t>
          </a:r>
        </a:p>
      </dsp:txBody>
      <dsp:txXfrm>
        <a:off x="746909" y="839825"/>
        <a:ext cx="985421" cy="617153"/>
      </dsp:txXfrm>
    </dsp:sp>
    <dsp:sp modelId="{898C4604-56C5-C349-873E-DB9FECEA27A5}">
      <dsp:nvSpPr>
        <dsp:cNvPr id="0" name=""/>
        <dsp:cNvSpPr/>
      </dsp:nvSpPr>
      <dsp:spPr>
        <a:xfrm>
          <a:off x="1023855" y="343158"/>
          <a:ext cx="3220975" cy="3220975"/>
        </a:xfrm>
        <a:custGeom>
          <a:avLst/>
          <a:gdLst/>
          <a:ahLst/>
          <a:cxnLst/>
          <a:rect l="0" t="0" r="0" b="0"/>
          <a:pathLst>
            <a:path>
              <a:moveTo>
                <a:pt x="485259" y="458301"/>
              </a:moveTo>
              <a:arcTo wR="1610487" hR="1610487" stAng="13540692" swAng="1500125"/>
            </a:path>
          </a:pathLst>
        </a:custGeom>
        <a:noFill/>
        <a:ln w="9525" cap="flat" cmpd="tri" algn="ctr">
          <a:solidFill>
            <a:scrgbClr r="0" g="0" b="0">
              <a:shade val="95000"/>
              <a:satMod val="105000"/>
            </a:scrgb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8328BB-3E7D-1545-8629-739FE7FE78CD}" type="datetimeFigureOut">
              <a:rPr lang="it-IT" smtClean="0"/>
              <a:t>17/04/2020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18625A-8487-0243-9438-3D7ABEA720FE}" type="slidenum">
              <a:rPr lang="it-IT" smtClean="0"/>
              <a:t>‹N›</a:t>
            </a:fld>
            <a:endParaRPr lang="it-IT"/>
          </a:p>
        </p:txBody>
      </p:sp>
    </p:spTree>
    <p:extLst>
      <p:ext uri="{BB962C8B-B14F-4D97-AF65-F5344CB8AC3E}">
        <p14:creationId xmlns:p14="http://schemas.microsoft.com/office/powerpoint/2010/main" val="10106677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B52F6F-5890-184D-BFAC-2DB3B24676C1}" type="datetimeFigureOut">
              <a:rPr lang="it-IT" smtClean="0"/>
              <a:t>17/04/2020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A67DBE-D3BB-F74E-84C1-4CEDFE4037FA}" type="slidenum">
              <a:rPr lang="it-IT" smtClean="0"/>
              <a:t>‹N›</a:t>
            </a:fld>
            <a:endParaRPr lang="it-IT"/>
          </a:p>
        </p:txBody>
      </p:sp>
    </p:spTree>
    <p:extLst>
      <p:ext uri="{BB962C8B-B14F-4D97-AF65-F5344CB8AC3E}">
        <p14:creationId xmlns:p14="http://schemas.microsoft.com/office/powerpoint/2010/main" val="20367458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7A67DBE-D3BB-F74E-84C1-4CEDFE4037FA}" type="slidenum">
              <a:rPr lang="it-IT" smtClean="0"/>
              <a:t>33</a:t>
            </a:fld>
            <a:endParaRPr lang="it-IT"/>
          </a:p>
        </p:txBody>
      </p:sp>
    </p:spTree>
    <p:extLst>
      <p:ext uri="{BB962C8B-B14F-4D97-AF65-F5344CB8AC3E}">
        <p14:creationId xmlns:p14="http://schemas.microsoft.com/office/powerpoint/2010/main" val="40897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7A67DBE-D3BB-F74E-84C1-4CEDFE4037FA}" type="slidenum">
              <a:rPr lang="it-IT" smtClean="0"/>
              <a:t>65</a:t>
            </a:fld>
            <a:endParaRPr lang="it-IT"/>
          </a:p>
        </p:txBody>
      </p:sp>
    </p:spTree>
    <p:extLst>
      <p:ext uri="{BB962C8B-B14F-4D97-AF65-F5344CB8AC3E}">
        <p14:creationId xmlns:p14="http://schemas.microsoft.com/office/powerpoint/2010/main" val="3990071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iniziale">
    <p:bg>
      <p:bgPr>
        <a:solidFill>
          <a:schemeClr val="bg1"/>
        </a:solidFill>
        <a:effectLst/>
      </p:bgPr>
    </p:bg>
    <p:spTree>
      <p:nvGrpSpPr>
        <p:cNvPr id="1" name=""/>
        <p:cNvGrpSpPr/>
        <p:nvPr/>
      </p:nvGrpSpPr>
      <p:grpSpPr>
        <a:xfrm>
          <a:off x="0" y="0"/>
          <a:ext cx="0" cy="0"/>
          <a:chOff x="0" y="0"/>
          <a:chExt cx="0" cy="0"/>
        </a:xfrm>
      </p:grpSpPr>
      <p:sp>
        <p:nvSpPr>
          <p:cNvPr id="12" name="Rettangolo 11"/>
          <p:cNvSpPr/>
          <p:nvPr userDrawn="1"/>
        </p:nvSpPr>
        <p:spPr>
          <a:xfrm>
            <a:off x="872" y="1297581"/>
            <a:ext cx="9165896" cy="280916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userDrawn="1"/>
        </p:nvSpPr>
        <p:spPr>
          <a:xfrm>
            <a:off x="0" y="4929294"/>
            <a:ext cx="9165896" cy="228758"/>
          </a:xfrm>
          <a:prstGeom prst="rect">
            <a:avLst/>
          </a:prstGeom>
          <a:solidFill>
            <a:srgbClr val="2D79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1" name="Rettangolo 20"/>
          <p:cNvSpPr/>
          <p:nvPr userDrawn="1"/>
        </p:nvSpPr>
        <p:spPr>
          <a:xfrm>
            <a:off x="872" y="3791060"/>
            <a:ext cx="9165896" cy="546917"/>
          </a:xfrm>
          <a:prstGeom prst="rect">
            <a:avLst/>
          </a:prstGeom>
          <a:solidFill>
            <a:srgbClr val="0048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userDrawn="1"/>
        </p:nvSpPr>
        <p:spPr>
          <a:xfrm>
            <a:off x="0" y="0"/>
            <a:ext cx="9144000" cy="13056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Sottotitolo 2"/>
          <p:cNvSpPr>
            <a:spLocks noGrp="1"/>
          </p:cNvSpPr>
          <p:nvPr userDrawn="1">
            <p:ph type="subTitle" idx="1" hasCustomPrompt="1"/>
          </p:nvPr>
        </p:nvSpPr>
        <p:spPr>
          <a:xfrm>
            <a:off x="514334" y="2364002"/>
            <a:ext cx="8440819" cy="430887"/>
          </a:xfrm>
        </p:spPr>
        <p:txBody>
          <a:bodyPr wrap="square" lIns="0" tIns="0" bIns="0">
            <a:spAutoFit/>
          </a:bodyPr>
          <a:lstStyle>
            <a:lvl1pPr marL="0" indent="0" algn="l">
              <a:buNone/>
              <a:defRPr sz="2800" b="0" i="0" baseline="0">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Sottotitolo della presentazione – </a:t>
            </a:r>
            <a:r>
              <a:rPr lang="it-IT" dirty="0" err="1"/>
              <a:t>Arial</a:t>
            </a:r>
            <a:r>
              <a:rPr lang="it-IT" dirty="0"/>
              <a:t> 30pt</a:t>
            </a:r>
          </a:p>
        </p:txBody>
      </p:sp>
      <p:sp>
        <p:nvSpPr>
          <p:cNvPr id="5" name="Segnaposto testo 4"/>
          <p:cNvSpPr>
            <a:spLocks noGrp="1"/>
          </p:cNvSpPr>
          <p:nvPr userDrawn="1">
            <p:ph type="body" sz="quarter" idx="10" hasCustomPrompt="1"/>
          </p:nvPr>
        </p:nvSpPr>
        <p:spPr>
          <a:xfrm>
            <a:off x="514334" y="3862373"/>
            <a:ext cx="8440818" cy="369332"/>
          </a:xfrm>
        </p:spPr>
        <p:txBody>
          <a:bodyPr wrap="square" lIns="0">
            <a:spAutoFit/>
          </a:bodyPr>
          <a:lstStyle>
            <a:lvl1pPr marL="0" indent="0" algn="l">
              <a:spcBef>
                <a:spcPts val="0"/>
              </a:spcBef>
              <a:buNone/>
              <a:defRPr sz="1800" b="1" i="0" baseline="0">
                <a:solidFill>
                  <a:schemeClr val="bg1"/>
                </a:solidFill>
                <a:latin typeface="+mj-lt"/>
              </a:defRPr>
            </a:lvl1pPr>
            <a:lvl2pPr algn="l">
              <a:spcBef>
                <a:spcPts val="0"/>
              </a:spcBef>
              <a:defRPr sz="1800" b="1" i="0" baseline="0">
                <a:solidFill>
                  <a:schemeClr val="bg1"/>
                </a:solidFill>
                <a:latin typeface="+mj-lt"/>
              </a:defRPr>
            </a:lvl2pPr>
            <a:lvl3pPr algn="l">
              <a:spcBef>
                <a:spcPts val="0"/>
              </a:spcBef>
              <a:defRPr sz="1800" b="1" i="0" baseline="0">
                <a:solidFill>
                  <a:schemeClr val="bg1"/>
                </a:solidFill>
                <a:latin typeface="+mj-lt"/>
              </a:defRPr>
            </a:lvl3pPr>
            <a:lvl4pPr algn="l">
              <a:spcBef>
                <a:spcPts val="0"/>
              </a:spcBef>
              <a:defRPr sz="1800" b="1" i="0" baseline="0">
                <a:solidFill>
                  <a:schemeClr val="bg1"/>
                </a:solidFill>
                <a:latin typeface="+mj-lt"/>
              </a:defRPr>
            </a:lvl4pPr>
            <a:lvl5pPr algn="l">
              <a:spcBef>
                <a:spcPts val="0"/>
              </a:spcBef>
              <a:defRPr sz="1800" b="1" i="0" baseline="0">
                <a:solidFill>
                  <a:schemeClr val="bg1"/>
                </a:solidFill>
                <a:latin typeface="+mj-lt"/>
              </a:defRPr>
            </a:lvl5pPr>
          </a:lstStyle>
          <a:p>
            <a:pPr lvl="0"/>
            <a:r>
              <a:rPr lang="it-IT" dirty="0"/>
              <a:t>Autore Dipartimento/Unità – </a:t>
            </a:r>
            <a:r>
              <a:rPr lang="it-IT" dirty="0" err="1"/>
              <a:t>Arial</a:t>
            </a:r>
            <a:r>
              <a:rPr lang="it-IT" dirty="0"/>
              <a:t> 18 </a:t>
            </a:r>
            <a:r>
              <a:rPr lang="it-IT" dirty="0" err="1"/>
              <a:t>pt</a:t>
            </a:r>
            <a:endParaRPr lang="it-IT" dirty="0"/>
          </a:p>
        </p:txBody>
      </p:sp>
      <p:sp>
        <p:nvSpPr>
          <p:cNvPr id="9" name="Titolo 8"/>
          <p:cNvSpPr>
            <a:spLocks noGrp="1"/>
          </p:cNvSpPr>
          <p:nvPr userDrawn="1">
            <p:ph type="title" hasCustomPrompt="1"/>
          </p:nvPr>
        </p:nvSpPr>
        <p:spPr>
          <a:xfrm>
            <a:off x="514334" y="1609751"/>
            <a:ext cx="8440819" cy="492443"/>
          </a:xfrm>
          <a:prstGeom prst="rect">
            <a:avLst/>
          </a:prstGeom>
        </p:spPr>
        <p:txBody>
          <a:bodyPr lIns="0"/>
          <a:lstStyle>
            <a:lvl1pPr>
              <a:defRPr sz="3200" baseline="0">
                <a:ln>
                  <a:noFill/>
                </a:ln>
                <a:solidFill>
                  <a:schemeClr val="bg1"/>
                </a:solidFill>
              </a:defRPr>
            </a:lvl1pPr>
          </a:lstStyle>
          <a:p>
            <a:r>
              <a:rPr lang="it-IT" dirty="0"/>
              <a:t>Titolo della presentazione – </a:t>
            </a:r>
            <a:r>
              <a:rPr lang="it-IT" dirty="0" err="1"/>
              <a:t>Arial</a:t>
            </a:r>
            <a:r>
              <a:rPr lang="it-IT" dirty="0"/>
              <a:t> 30pt</a:t>
            </a:r>
          </a:p>
        </p:txBody>
      </p:sp>
      <p:pic>
        <p:nvPicPr>
          <p:cNvPr id="6" name="Immagine 5" descr="LogoENEAVettorialeneroVertica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334" y="147081"/>
            <a:ext cx="2784516" cy="848361"/>
          </a:xfrm>
          <a:prstGeom prst="rect">
            <a:avLst/>
          </a:prstGeom>
        </p:spPr>
      </p:pic>
      <p:pic>
        <p:nvPicPr>
          <p:cNvPr id="2" name="Immagine 1" descr="BANN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54469"/>
            <a:ext cx="9144000" cy="579120"/>
          </a:xfrm>
          <a:prstGeom prst="rect">
            <a:avLst/>
          </a:prstGeom>
        </p:spPr>
      </p:pic>
      <p:sp>
        <p:nvSpPr>
          <p:cNvPr id="10" name="Segnaposto testo 9"/>
          <p:cNvSpPr>
            <a:spLocks noGrp="1"/>
          </p:cNvSpPr>
          <p:nvPr>
            <p:ph type="body" sz="quarter" idx="11" hasCustomPrompt="1"/>
          </p:nvPr>
        </p:nvSpPr>
        <p:spPr>
          <a:xfrm>
            <a:off x="514350" y="3161098"/>
            <a:ext cx="8440738" cy="400110"/>
          </a:xfrm>
        </p:spPr>
        <p:txBody>
          <a:bodyPr lIns="0" anchor="t" anchorCtr="0">
            <a:spAutoFit/>
          </a:bodyPr>
          <a:lstStyle>
            <a:lvl1pPr marL="0" indent="0">
              <a:buNone/>
              <a:defRPr sz="2000" i="1" baseline="0">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it-IT" dirty="0"/>
              <a:t>Luogo e data – </a:t>
            </a:r>
            <a:r>
              <a:rPr lang="it-IT" dirty="0" err="1"/>
              <a:t>Arial</a:t>
            </a:r>
            <a:r>
              <a:rPr lang="it-IT" dirty="0"/>
              <a:t> 20pt </a:t>
            </a:r>
          </a:p>
        </p:txBody>
      </p:sp>
    </p:spTree>
    <p:extLst>
      <p:ext uri="{BB962C8B-B14F-4D97-AF65-F5344CB8AC3E}">
        <p14:creationId xmlns:p14="http://schemas.microsoft.com/office/powerpoint/2010/main" val="99497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vuo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02C7C199-0D0D-7840-A88D-785280B31CF7}" type="slidenum">
              <a:rPr lang="it-IT" smtClean="0"/>
              <a:t>‹N›</a:t>
            </a:fld>
            <a:endParaRPr lang="it-IT"/>
          </a:p>
        </p:txBody>
      </p:sp>
      <p:sp>
        <p:nvSpPr>
          <p:cNvPr id="5" name="Segnaposto testo 4"/>
          <p:cNvSpPr>
            <a:spLocks noGrp="1"/>
          </p:cNvSpPr>
          <p:nvPr>
            <p:ph type="body" sz="quarter" idx="11" hasCustomPrompt="1"/>
          </p:nvPr>
        </p:nvSpPr>
        <p:spPr>
          <a:xfrm>
            <a:off x="413414" y="803435"/>
            <a:ext cx="8228898" cy="3818479"/>
          </a:xfrm>
        </p:spPr>
        <p:txBody>
          <a:bodyPr/>
          <a:lstStyle/>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Rettangolo 6">
            <a:extLst>
              <a:ext uri="{FF2B5EF4-FFF2-40B4-BE49-F238E27FC236}">
                <a16:creationId xmlns:a16="http://schemas.microsoft.com/office/drawing/2014/main" xmlns="" id="{828E9120-1CD7-E942-906D-C1D7A4EC2BA0}"/>
              </a:ext>
            </a:extLst>
          </p:cNvPr>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xmlns="" id="{80C350C4-F7F1-2247-BC68-6A5DCD8E44D8}"/>
              </a:ext>
            </a:extLst>
          </p:cNvPr>
          <p:cNvSpPr>
            <a:spLocks noGrp="1"/>
          </p:cNvSpPr>
          <p:nvPr>
            <p:ph type="title" hasCustomPrompt="1"/>
          </p:nvPr>
        </p:nvSpPr>
        <p:spPr>
          <a:xfrm>
            <a:off x="413414" y="177838"/>
            <a:ext cx="8229600" cy="400110"/>
          </a:xfrm>
          <a:prstGeom prst="rect">
            <a:avLst/>
          </a:prstGeo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9" name="Segnaposto piè di pagina 6">
            <a:extLst>
              <a:ext uri="{FF2B5EF4-FFF2-40B4-BE49-F238E27FC236}">
                <a16:creationId xmlns:a16="http://schemas.microsoft.com/office/drawing/2014/main" xmlns="" id="{D4BBC5B1-8A9D-584B-8254-9743080A45D5}"/>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413061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8B77EF1-1FBF-AC4F-9274-8E597A462F5A}" type="datetimeFigureOut">
              <a:rPr lang="it-IT" smtClean="0"/>
              <a:t>17/04/2020</a:t>
            </a:fld>
            <a:endParaRPr lang="it-IT"/>
          </a:p>
        </p:txBody>
      </p:sp>
      <p:sp>
        <p:nvSpPr>
          <p:cNvPr id="6" name="Segnaposto numero diapositiva 5"/>
          <p:cNvSpPr>
            <a:spLocks noGrp="1"/>
          </p:cNvSpPr>
          <p:nvPr>
            <p:ph type="sldNum" sz="quarter" idx="12"/>
          </p:nvPr>
        </p:nvSpPr>
        <p:spPr/>
        <p:txBody>
          <a:bodyPr/>
          <a:lstStyle/>
          <a:p>
            <a:fld id="{30022364-CBF1-FB44-A4AE-07A465E5B79F}" type="slidenum">
              <a:rPr lang="it-IT" smtClean="0"/>
              <a:t>‹N›</a:t>
            </a:fld>
            <a:endParaRPr lang="it-IT"/>
          </a:p>
        </p:txBody>
      </p:sp>
      <p:sp>
        <p:nvSpPr>
          <p:cNvPr id="7" name="Rettangolo 6">
            <a:extLst>
              <a:ext uri="{FF2B5EF4-FFF2-40B4-BE49-F238E27FC236}">
                <a16:creationId xmlns:a16="http://schemas.microsoft.com/office/drawing/2014/main" xmlns="" id="{9E5ADCB8-03BB-3646-96D2-C643A86A6C5D}"/>
              </a:ext>
            </a:extLst>
          </p:cNvPr>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xmlns="" id="{364A5681-4AB3-074F-869A-DD06A065D2D1}"/>
              </a:ext>
            </a:extLst>
          </p:cNvPr>
          <p:cNvSpPr>
            <a:spLocks noGrp="1"/>
          </p:cNvSpPr>
          <p:nvPr>
            <p:ph type="title" hasCustomPrompt="1"/>
          </p:nvPr>
        </p:nvSpPr>
        <p:spPr>
          <a:xfrm>
            <a:off x="413414" y="177838"/>
            <a:ext cx="8229600" cy="400110"/>
          </a:xfrm>
          <a:prstGeom prst="rect">
            <a:avLst/>
          </a:prstGeo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9" name="Segnaposto piè di pagina 6">
            <a:extLst>
              <a:ext uri="{FF2B5EF4-FFF2-40B4-BE49-F238E27FC236}">
                <a16:creationId xmlns:a16="http://schemas.microsoft.com/office/drawing/2014/main" xmlns="" id="{2C6DDDDE-CDC1-7742-A2A4-2801D25C533B}"/>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161951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A8B77EF1-1FBF-AC4F-9274-8E597A462F5A}" type="datetimeFigureOut">
              <a:rPr lang="it-IT" smtClean="0"/>
              <a:t>17/04/2020</a:t>
            </a:fld>
            <a:endParaRPr lang="it-IT"/>
          </a:p>
        </p:txBody>
      </p:sp>
      <p:sp>
        <p:nvSpPr>
          <p:cNvPr id="5" name="Segnaposto numero diapositiva 4"/>
          <p:cNvSpPr>
            <a:spLocks noGrp="1"/>
          </p:cNvSpPr>
          <p:nvPr>
            <p:ph type="sldNum" sz="quarter" idx="12"/>
          </p:nvPr>
        </p:nvSpPr>
        <p:spPr/>
        <p:txBody>
          <a:bodyPr/>
          <a:lstStyle/>
          <a:p>
            <a:fld id="{30022364-CBF1-FB44-A4AE-07A465E5B79F}" type="slidenum">
              <a:rPr lang="it-IT" smtClean="0"/>
              <a:t>‹N›</a:t>
            </a:fld>
            <a:endParaRPr lang="it-IT"/>
          </a:p>
        </p:txBody>
      </p:sp>
      <p:sp>
        <p:nvSpPr>
          <p:cNvPr id="6" name="Rettangolo 5">
            <a:extLst>
              <a:ext uri="{FF2B5EF4-FFF2-40B4-BE49-F238E27FC236}">
                <a16:creationId xmlns:a16="http://schemas.microsoft.com/office/drawing/2014/main" xmlns="" id="{B4C557A8-73AE-3947-94D5-FEF8DDFBAEAD}"/>
              </a:ext>
            </a:extLst>
          </p:cNvPr>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Titolo 1">
            <a:extLst>
              <a:ext uri="{FF2B5EF4-FFF2-40B4-BE49-F238E27FC236}">
                <a16:creationId xmlns:a16="http://schemas.microsoft.com/office/drawing/2014/main" xmlns="" id="{77126573-C646-B94D-8E5B-DF88CE8AE4D8}"/>
              </a:ext>
            </a:extLst>
          </p:cNvPr>
          <p:cNvSpPr>
            <a:spLocks noGrp="1"/>
          </p:cNvSpPr>
          <p:nvPr>
            <p:ph type="title" hasCustomPrompt="1"/>
          </p:nvPr>
        </p:nvSpPr>
        <p:spPr>
          <a:xfrm>
            <a:off x="413414" y="177838"/>
            <a:ext cx="8229600" cy="400110"/>
          </a:xfrm>
          <a:prstGeom prst="rect">
            <a:avLst/>
          </a:prstGeo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8" name="Segnaposto piè di pagina 6">
            <a:extLst>
              <a:ext uri="{FF2B5EF4-FFF2-40B4-BE49-F238E27FC236}">
                <a16:creationId xmlns:a16="http://schemas.microsoft.com/office/drawing/2014/main" xmlns="" id="{86F35F52-13F8-D648-911E-84EF38176907}"/>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135884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to 2">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200151"/>
            <a:ext cx="4038600" cy="184665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184665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endParaRPr lang="it-IT" dirty="0"/>
          </a:p>
        </p:txBody>
      </p:sp>
      <p:sp>
        <p:nvSpPr>
          <p:cNvPr id="7" name="Segnaposto numero diapositiva 6"/>
          <p:cNvSpPr>
            <a:spLocks noGrp="1"/>
          </p:cNvSpPr>
          <p:nvPr>
            <p:ph type="sldNum" sz="quarter" idx="12"/>
          </p:nvPr>
        </p:nvSpPr>
        <p:spPr/>
        <p:txBody>
          <a:bodyPr/>
          <a:lstStyle/>
          <a:p>
            <a:fld id="{30022364-CBF1-FB44-A4AE-07A465E5B79F}" type="slidenum">
              <a:rPr lang="it-IT" smtClean="0"/>
              <a:t>‹N›</a:t>
            </a:fld>
            <a:endParaRPr lang="it-IT"/>
          </a:p>
        </p:txBody>
      </p:sp>
      <p:sp>
        <p:nvSpPr>
          <p:cNvPr id="8" name="Rettangolo 7">
            <a:extLst>
              <a:ext uri="{FF2B5EF4-FFF2-40B4-BE49-F238E27FC236}">
                <a16:creationId xmlns:a16="http://schemas.microsoft.com/office/drawing/2014/main" xmlns="" id="{88733552-F434-B747-B767-C4DF5B2F9633}"/>
              </a:ext>
            </a:extLst>
          </p:cNvPr>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Titolo 1">
            <a:extLst>
              <a:ext uri="{FF2B5EF4-FFF2-40B4-BE49-F238E27FC236}">
                <a16:creationId xmlns:a16="http://schemas.microsoft.com/office/drawing/2014/main" xmlns="" id="{FCDBB532-6F10-C24E-861B-C4D1D7B7F763}"/>
              </a:ext>
            </a:extLst>
          </p:cNvPr>
          <p:cNvSpPr>
            <a:spLocks noGrp="1"/>
          </p:cNvSpPr>
          <p:nvPr>
            <p:ph type="title" hasCustomPrompt="1"/>
          </p:nvPr>
        </p:nvSpPr>
        <p:spPr>
          <a:xfrm>
            <a:off x="413414" y="177838"/>
            <a:ext cx="8229600" cy="400110"/>
          </a:xfrm>
          <a:prstGeom prst="rect">
            <a:avLst/>
          </a:prstGeo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10" name="Segnaposto piè di pagina 6">
            <a:extLst>
              <a:ext uri="{FF2B5EF4-FFF2-40B4-BE49-F238E27FC236}">
                <a16:creationId xmlns:a16="http://schemas.microsoft.com/office/drawing/2014/main" xmlns="" id="{A20735B4-2E8D-1E45-A4CA-757C8C87088E}"/>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184112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a:prstGeom prst="rect">
            <a:avLst/>
          </a:prstGeom>
        </p:spPr>
        <p:txBody>
          <a:bodyPr/>
          <a:lstStyle>
            <a:lvl1pPr>
              <a:defRPr sz="2600">
                <a:solidFill>
                  <a:srgbClr val="FFFFFF"/>
                </a:solidFill>
              </a:defRPr>
            </a:lvl1pPr>
          </a:lstStyle>
          <a:p>
            <a:r>
              <a:rPr lang="it-IT" dirty="0"/>
              <a:t>Titolo della slide – </a:t>
            </a:r>
            <a:r>
              <a:rPr lang="it-IT" dirty="0" err="1"/>
              <a:t>Arial</a:t>
            </a:r>
            <a:r>
              <a:rPr lang="it-IT" dirty="0"/>
              <a:t> 26pt </a:t>
            </a:r>
          </a:p>
        </p:txBody>
      </p:sp>
      <p:sp>
        <p:nvSpPr>
          <p:cNvPr id="15" name="Segnaposto testo 14"/>
          <p:cNvSpPr>
            <a:spLocks noGrp="1"/>
          </p:cNvSpPr>
          <p:nvPr>
            <p:ph type="body" sz="quarter" idx="13" hasCustomPrompt="1"/>
          </p:nvPr>
        </p:nvSpPr>
        <p:spPr>
          <a:xfrm>
            <a:off x="413414" y="939800"/>
            <a:ext cx="8229600" cy="400110"/>
          </a:xfrm>
        </p:spPr>
        <p:txBody>
          <a:bodyPr>
            <a:spAutoFit/>
          </a:bodyPr>
          <a:lstStyle>
            <a:lvl1pPr marL="0" indent="0">
              <a:buNone/>
              <a:defRPr sz="2000" b="1" baseline="0">
                <a:solidFill>
                  <a:srgbClr val="7F7F7F"/>
                </a:solidFill>
              </a:defRPr>
            </a:lvl1pPr>
            <a:lvl2pPr>
              <a:defRPr sz="2000" b="1">
                <a:solidFill>
                  <a:srgbClr val="7F7F7F"/>
                </a:solidFill>
              </a:defRPr>
            </a:lvl2pPr>
            <a:lvl3pPr>
              <a:defRPr sz="2000" b="1">
                <a:solidFill>
                  <a:srgbClr val="7F7F7F"/>
                </a:solidFill>
              </a:defRPr>
            </a:lvl3pPr>
            <a:lvl4pPr>
              <a:defRPr sz="2000" b="1">
                <a:solidFill>
                  <a:srgbClr val="7F7F7F"/>
                </a:solidFill>
              </a:defRPr>
            </a:lvl4pPr>
            <a:lvl5pPr>
              <a:defRPr sz="2000" b="1">
                <a:solidFill>
                  <a:srgbClr val="7F7F7F"/>
                </a:solidFill>
              </a:defRPr>
            </a:lvl5pPr>
          </a:lstStyle>
          <a:p>
            <a:pPr lvl="0"/>
            <a:r>
              <a:rPr lang="it-IT" dirty="0"/>
              <a:t>Titolo di secondo livello 20pt </a:t>
            </a:r>
            <a:r>
              <a:rPr lang="it-IT" dirty="0" err="1"/>
              <a:t>Arial</a:t>
            </a:r>
            <a:r>
              <a:rPr lang="it-IT" dirty="0"/>
              <a:t> </a:t>
            </a:r>
            <a:r>
              <a:rPr lang="it-IT" dirty="0" err="1"/>
              <a:t>bold</a:t>
            </a:r>
            <a:endParaRPr lang="it-IT" dirty="0"/>
          </a:p>
        </p:txBody>
      </p:sp>
      <p:sp>
        <p:nvSpPr>
          <p:cNvPr id="17" name="Segnaposto testo 16"/>
          <p:cNvSpPr>
            <a:spLocks noGrp="1"/>
          </p:cNvSpPr>
          <p:nvPr>
            <p:ph type="body" sz="quarter" idx="14" hasCustomPrompt="1"/>
          </p:nvPr>
        </p:nvSpPr>
        <p:spPr>
          <a:xfrm>
            <a:off x="413413" y="1513047"/>
            <a:ext cx="8229599" cy="769441"/>
          </a:xfrm>
        </p:spPr>
        <p:txBody>
          <a:bodyPr wrap="square">
            <a:spAutoFit/>
          </a:bodyPr>
          <a:lstStyle>
            <a:lvl1pPr marL="457200" indent="-457200">
              <a:buFont typeface="+mj-lt"/>
              <a:buAutoNum type="arabicPeriod"/>
              <a:defRPr sz="2000" baseline="0"/>
            </a:lvl1pPr>
            <a:lvl2pPr marL="457200" indent="0">
              <a:buNone/>
              <a:defRPr sz="2000"/>
            </a:lvl2pPr>
            <a:lvl3pPr>
              <a:defRPr sz="2000"/>
            </a:lvl3pPr>
            <a:lvl4pPr>
              <a:defRPr sz="2000"/>
            </a:lvl4pPr>
            <a:lvl5pPr>
              <a:defRPr sz="2000"/>
            </a:lvl5pPr>
          </a:lstStyle>
          <a:p>
            <a:pPr lvl="0"/>
            <a:r>
              <a:rPr lang="it-IT" dirty="0"/>
              <a:t>Corpo del testo 20pt </a:t>
            </a:r>
            <a:r>
              <a:rPr lang="it-IT" dirty="0" err="1"/>
              <a:t>Arial</a:t>
            </a:r>
            <a:r>
              <a:rPr lang="it-IT" dirty="0"/>
              <a:t> regular</a:t>
            </a:r>
          </a:p>
          <a:p>
            <a:pPr lvl="0"/>
            <a:r>
              <a:rPr lang="it-IT" dirty="0" err="1"/>
              <a:t>Lorem</a:t>
            </a:r>
            <a:r>
              <a:rPr lang="it-IT" dirty="0"/>
              <a:t> </a:t>
            </a:r>
            <a:r>
              <a:rPr lang="it-IT" dirty="0" err="1"/>
              <a:t>ipsum</a:t>
            </a:r>
            <a:r>
              <a:rPr lang="it-IT" dirty="0"/>
              <a:t> </a:t>
            </a:r>
            <a:r>
              <a:rPr lang="it-IT" dirty="0" err="1"/>
              <a:t>dolor</a:t>
            </a:r>
            <a:r>
              <a:rPr lang="it-IT" dirty="0"/>
              <a:t> sic </a:t>
            </a:r>
            <a:r>
              <a:rPr lang="it-IT" dirty="0" err="1"/>
              <a:t>amet</a:t>
            </a:r>
            <a:endParaRPr lang="it-IT" dirty="0"/>
          </a:p>
        </p:txBody>
      </p:sp>
      <p:sp>
        <p:nvSpPr>
          <p:cNvPr id="19" name="Segnaposto testo 18"/>
          <p:cNvSpPr>
            <a:spLocks noGrp="1"/>
          </p:cNvSpPr>
          <p:nvPr>
            <p:ph type="body" sz="quarter" idx="15" hasCustomPrompt="1"/>
          </p:nvPr>
        </p:nvSpPr>
        <p:spPr>
          <a:xfrm>
            <a:off x="413413" y="2556815"/>
            <a:ext cx="8229599" cy="929485"/>
          </a:xfrm>
        </p:spPr>
        <p:txBody>
          <a:bodyPr wrap="square">
            <a:spAutoFit/>
          </a:bodyPr>
          <a:lstStyle>
            <a:lvl1pPr>
              <a:defRPr sz="1600" baseline="0"/>
            </a:lvl1pPr>
            <a:lvl2pPr>
              <a:defRPr sz="1800"/>
            </a:lvl2pPr>
            <a:lvl3pPr>
              <a:defRPr sz="1800"/>
            </a:lvl3pPr>
            <a:lvl4pPr>
              <a:defRPr sz="1800"/>
            </a:lvl4pPr>
            <a:lvl5pPr>
              <a:defRPr sz="1800"/>
            </a:lvl5pPr>
          </a:lstStyle>
          <a:p>
            <a:pPr lvl="0"/>
            <a:r>
              <a:rPr lang="it-IT" dirty="0"/>
              <a:t>Lista 16pt </a:t>
            </a:r>
            <a:r>
              <a:rPr lang="it-IT" dirty="0" err="1"/>
              <a:t>Arial</a:t>
            </a:r>
            <a:r>
              <a:rPr lang="it-IT" dirty="0"/>
              <a:t> regular</a:t>
            </a:r>
          </a:p>
          <a:p>
            <a:pPr lvl="0"/>
            <a:r>
              <a:rPr lang="it-IT" dirty="0" err="1"/>
              <a:t>Lorem</a:t>
            </a:r>
            <a:r>
              <a:rPr lang="it-IT" dirty="0"/>
              <a:t> </a:t>
            </a:r>
            <a:r>
              <a:rPr lang="it-IT" dirty="0" err="1"/>
              <a:t>ipsum</a:t>
            </a:r>
            <a:endParaRPr lang="it-IT" dirty="0"/>
          </a:p>
          <a:p>
            <a:pPr lvl="0"/>
            <a:r>
              <a:rPr lang="it-IT" dirty="0" err="1"/>
              <a:t>Lorem</a:t>
            </a:r>
            <a:r>
              <a:rPr lang="it-IT" dirty="0"/>
              <a:t> </a:t>
            </a:r>
            <a:r>
              <a:rPr lang="it-IT" dirty="0" err="1"/>
              <a:t>ipusm</a:t>
            </a:r>
            <a:endParaRPr lang="it-IT" dirty="0"/>
          </a:p>
        </p:txBody>
      </p:sp>
      <p:sp>
        <p:nvSpPr>
          <p:cNvPr id="10"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9" name="Segnaposto piè di pagina 6">
            <a:extLst>
              <a:ext uri="{FF2B5EF4-FFF2-40B4-BE49-F238E27FC236}">
                <a16:creationId xmlns:a16="http://schemas.microsoft.com/office/drawing/2014/main" xmlns="" id="{3653CD31-9382-1448-86DB-7A892705858D}"/>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14095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ella">
    <p:spTree>
      <p:nvGrpSpPr>
        <p:cNvPr id="1" name=""/>
        <p:cNvGrpSpPr/>
        <p:nvPr/>
      </p:nvGrpSpPr>
      <p:grpSpPr>
        <a:xfrm>
          <a:off x="0" y="0"/>
          <a:ext cx="0" cy="0"/>
          <a:chOff x="0" y="0"/>
          <a:chExt cx="0" cy="0"/>
        </a:xfrm>
      </p:grpSpPr>
      <p:sp>
        <p:nvSpPr>
          <p:cNvPr id="7" name="Rettangolo 6"/>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77838"/>
            <a:ext cx="8229600" cy="400110"/>
          </a:xfrm>
          <a:prstGeom prst="rect">
            <a:avLst/>
          </a:prstGeom>
        </p:spPr>
        <p:txBody>
          <a:bodyPr/>
          <a:lstStyle>
            <a:lvl1pPr>
              <a:defRPr>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457200" y="1200151"/>
            <a:ext cx="8229600" cy="400110"/>
          </a:xfrm>
        </p:spPr>
        <p:txBody>
          <a:bodyPr>
            <a:spAutoFit/>
          </a:bodyPr>
          <a:lstStyle>
            <a:lvl1pPr marL="0" indent="0">
              <a:buNone/>
              <a:defRPr sz="2000" baseline="0"/>
            </a:lvl1pPr>
          </a:lstStyle>
          <a:p>
            <a:pPr lvl="0"/>
            <a:r>
              <a:rPr lang="it-IT" dirty="0"/>
              <a:t>Testo</a:t>
            </a:r>
          </a:p>
        </p:txBody>
      </p:sp>
      <p:sp>
        <p:nvSpPr>
          <p:cNvPr id="5" name="Segnaposto tabella 4"/>
          <p:cNvSpPr>
            <a:spLocks noGrp="1"/>
          </p:cNvSpPr>
          <p:nvPr>
            <p:ph type="tbl" sz="quarter" idx="13" hasCustomPrompt="1"/>
          </p:nvPr>
        </p:nvSpPr>
        <p:spPr>
          <a:xfrm>
            <a:off x="457200" y="1871663"/>
            <a:ext cx="8185150" cy="2441575"/>
          </a:xfrm>
        </p:spPr>
        <p:txBody>
          <a:bodyPr>
            <a:normAutofit/>
          </a:bodyPr>
          <a:lstStyle>
            <a:lvl1pPr marL="0" indent="0">
              <a:buNone/>
              <a:defRPr sz="1800" baseline="0"/>
            </a:lvl1pPr>
          </a:lstStyle>
          <a:p>
            <a:r>
              <a:rPr lang="it-IT" dirty="0"/>
              <a:t>Cliccare sull’icona per inserire la tabella</a:t>
            </a:r>
          </a:p>
        </p:txBody>
      </p:sp>
      <p:sp>
        <p:nvSpPr>
          <p:cNvPr id="8"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9" name="Segnaposto piè di pagina 6">
            <a:extLst>
              <a:ext uri="{FF2B5EF4-FFF2-40B4-BE49-F238E27FC236}">
                <a16:creationId xmlns:a16="http://schemas.microsoft.com/office/drawing/2014/main" xmlns="" id="{A897DA7F-E12C-2D41-8844-5F4EAEE289BB}"/>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2848743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2" name="Rettangolo 11"/>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13414" y="134549"/>
            <a:ext cx="8229600" cy="400110"/>
          </a:xfrm>
          <a:prstGeom prst="rect">
            <a:avLst/>
          </a:prstGeom>
        </p:spPr>
        <p:txBody>
          <a:bodyPr/>
          <a:lstStyle>
            <a:lvl1pPr>
              <a:defRPr>
                <a:solidFill>
                  <a:srgbClr val="FFFFFF"/>
                </a:solidFill>
              </a:defRPr>
            </a:lvl1pPr>
          </a:lstStyle>
          <a:p>
            <a:r>
              <a:rPr lang="it-IT" dirty="0"/>
              <a:t>Titolo della slide</a:t>
            </a:r>
          </a:p>
        </p:txBody>
      </p:sp>
      <p:sp>
        <p:nvSpPr>
          <p:cNvPr id="3" name="Segnaposto testo 2"/>
          <p:cNvSpPr>
            <a:spLocks noGrp="1"/>
          </p:cNvSpPr>
          <p:nvPr>
            <p:ph type="body" idx="1" hasCustomPrompt="1"/>
          </p:nvPr>
        </p:nvSpPr>
        <p:spPr>
          <a:xfrm>
            <a:off x="457200" y="1151335"/>
            <a:ext cx="4040188" cy="479822"/>
          </a:xfrm>
          <a:solidFill>
            <a:srgbClr val="004884"/>
          </a:solidFill>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4" name="Segnaposto contenuto 3"/>
          <p:cNvSpPr>
            <a:spLocks noGrp="1"/>
          </p:cNvSpPr>
          <p:nvPr>
            <p:ph sz="half" idx="2"/>
          </p:nvPr>
        </p:nvSpPr>
        <p:spPr>
          <a:xfrm>
            <a:off x="457200" y="1631156"/>
            <a:ext cx="4040188"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hasCustomPrompt="1"/>
          </p:nvPr>
        </p:nvSpPr>
        <p:spPr>
          <a:xfrm>
            <a:off x="4645028" y="1151335"/>
            <a:ext cx="4041775" cy="479822"/>
          </a:xfrm>
          <a:solidFill>
            <a:srgbClr val="004884"/>
          </a:solidFill>
        </p:spPr>
        <p:txBody>
          <a:bodyPr anchor="b">
            <a:normAutofit/>
          </a:bodyPr>
          <a:lstStyle>
            <a:lvl1pPr marL="0" indent="0">
              <a:buNone/>
              <a:defRPr sz="20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Titolo box</a:t>
            </a:r>
          </a:p>
        </p:txBody>
      </p:sp>
      <p:sp>
        <p:nvSpPr>
          <p:cNvPr id="6" name="Segnaposto contenuto 5"/>
          <p:cNvSpPr>
            <a:spLocks noGrp="1"/>
          </p:cNvSpPr>
          <p:nvPr>
            <p:ph sz="quarter" idx="4"/>
          </p:nvPr>
        </p:nvSpPr>
        <p:spPr>
          <a:xfrm>
            <a:off x="4645028" y="1631156"/>
            <a:ext cx="4041775" cy="2963466"/>
          </a:xfrm>
          <a:ln>
            <a:solidFill>
              <a:srgbClr val="E4E4E4"/>
            </a:solid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 name="Segnaposto numero diapositiva 5"/>
          <p:cNvSpPr>
            <a:spLocks noGrp="1"/>
          </p:cNvSpPr>
          <p:nvPr>
            <p:ph type="sldNum" sz="quarter" idx="10"/>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3" name="Segnaposto piè di pagina 6">
            <a:extLst>
              <a:ext uri="{FF2B5EF4-FFF2-40B4-BE49-F238E27FC236}">
                <a16:creationId xmlns:a16="http://schemas.microsoft.com/office/drawing/2014/main" xmlns="" id="{B95BC1C7-EFAC-E441-B115-C4D240E1D544}"/>
              </a:ext>
            </a:extLst>
          </p:cNvPr>
          <p:cNvSpPr>
            <a:spLocks noGrp="1"/>
          </p:cNvSpPr>
          <p:nvPr>
            <p:ph type="ftr" sz="quarter" idx="11"/>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368365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Titolo a sinistra testo a destra">
    <p:spTree>
      <p:nvGrpSpPr>
        <p:cNvPr id="1" name=""/>
        <p:cNvGrpSpPr/>
        <p:nvPr/>
      </p:nvGrpSpPr>
      <p:grpSpPr>
        <a:xfrm>
          <a:off x="0" y="0"/>
          <a:ext cx="0" cy="0"/>
          <a:chOff x="0" y="0"/>
          <a:chExt cx="0" cy="0"/>
        </a:xfrm>
      </p:grpSpPr>
      <p:sp>
        <p:nvSpPr>
          <p:cNvPr id="8" name="Rettangolo 7"/>
          <p:cNvSpPr/>
          <p:nvPr userDrawn="1"/>
        </p:nvSpPr>
        <p:spPr>
          <a:xfrm>
            <a:off x="457203" y="204788"/>
            <a:ext cx="3008313" cy="4389834"/>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457203" y="768549"/>
            <a:ext cx="3008313" cy="307777"/>
          </a:xfrm>
          <a:prstGeom prst="rect">
            <a:avLst/>
          </a:prstGeom>
        </p:spPr>
        <p:txBody>
          <a:bodyPr anchor="b"/>
          <a:lstStyle>
            <a:lvl1pPr algn="l">
              <a:defRPr sz="2000" b="1">
                <a:solidFill>
                  <a:srgbClr val="FFFFFF"/>
                </a:solidFill>
              </a:defRPr>
            </a:lvl1pPr>
          </a:lstStyle>
          <a:p>
            <a:r>
              <a:rPr lang="it-IT" dirty="0"/>
              <a:t>Titolo della slide</a:t>
            </a:r>
          </a:p>
        </p:txBody>
      </p:sp>
      <p:sp>
        <p:nvSpPr>
          <p:cNvPr id="3" name="Segnaposto contenuto 2"/>
          <p:cNvSpPr>
            <a:spLocks noGrp="1"/>
          </p:cNvSpPr>
          <p:nvPr>
            <p:ph idx="1" hasCustomPrompt="1"/>
          </p:nvPr>
        </p:nvSpPr>
        <p:spPr>
          <a:xfrm>
            <a:off x="3575050" y="204789"/>
            <a:ext cx="5111750" cy="4389835"/>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p:cNvSpPr>
            <a:spLocks noGrp="1"/>
          </p:cNvSpPr>
          <p:nvPr>
            <p:ph type="body" sz="half" idx="2" hasCustomPrompt="1"/>
          </p:nvPr>
        </p:nvSpPr>
        <p:spPr>
          <a:xfrm>
            <a:off x="457203" y="1076327"/>
            <a:ext cx="3008313" cy="3518297"/>
          </a:xfrm>
        </p:spPr>
        <p:txBody>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9" name="Segnaposto numero diapositiva 5"/>
          <p:cNvSpPr>
            <a:spLocks noGrp="1"/>
          </p:cNvSpPr>
          <p:nvPr>
            <p:ph type="sldNum" sz="quarter" idx="4"/>
          </p:nvPr>
        </p:nvSpPr>
        <p:spPr>
          <a:xfrm>
            <a:off x="8138560" y="4775903"/>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6">
            <a:extLst>
              <a:ext uri="{FF2B5EF4-FFF2-40B4-BE49-F238E27FC236}">
                <a16:creationId xmlns:a16="http://schemas.microsoft.com/office/drawing/2014/main" xmlns="" id="{01852D53-B540-2644-8AF5-24AE38372007}"/>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304856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e a sinistra">
    <p:spTree>
      <p:nvGrpSpPr>
        <p:cNvPr id="1" name=""/>
        <p:cNvGrpSpPr/>
        <p:nvPr/>
      </p:nvGrpSpPr>
      <p:grpSpPr>
        <a:xfrm>
          <a:off x="0" y="0"/>
          <a:ext cx="0" cy="0"/>
          <a:chOff x="0" y="0"/>
          <a:chExt cx="0" cy="0"/>
        </a:xfrm>
      </p:grpSpPr>
      <p:sp>
        <p:nvSpPr>
          <p:cNvPr id="9"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Segnaposto immagine 5"/>
          <p:cNvSpPr>
            <a:spLocks noGrp="1"/>
          </p:cNvSpPr>
          <p:nvPr>
            <p:ph type="pic" sz="quarter" idx="13" hasCustomPrompt="1"/>
          </p:nvPr>
        </p:nvSpPr>
        <p:spPr>
          <a:xfrm>
            <a:off x="457201" y="170232"/>
            <a:ext cx="3008313" cy="4389835"/>
          </a:xfrm>
          <a:ln w="12700">
            <a:solidFill>
              <a:schemeClr val="bg1"/>
            </a:solidFill>
          </a:ln>
        </p:spPr>
        <p:txBody>
          <a:bodyPr>
            <a:normAutofit/>
          </a:bodyPr>
          <a:lstStyle>
            <a:lvl1pPr marL="0" indent="0">
              <a:buNone/>
              <a:defRPr sz="1400">
                <a:solidFill>
                  <a:srgbClr val="FFFFFF"/>
                </a:solidFill>
              </a:defRPr>
            </a:lvl1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8,57 cm (540px) per 14,29cm (900px)</a:t>
            </a:r>
          </a:p>
        </p:txBody>
      </p:sp>
      <p:sp>
        <p:nvSpPr>
          <p:cNvPr id="3" name="Segnaposto contenuto 2"/>
          <p:cNvSpPr>
            <a:spLocks noGrp="1"/>
          </p:cNvSpPr>
          <p:nvPr>
            <p:ph idx="1" hasCustomPrompt="1"/>
          </p:nvPr>
        </p:nvSpPr>
        <p:spPr>
          <a:xfrm>
            <a:off x="3575050" y="804731"/>
            <a:ext cx="5111750" cy="1877437"/>
          </a:xfrm>
        </p:spPr>
        <p:txBody>
          <a:bodyPr>
            <a:sp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dirty="0"/>
              <a:t>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Titolo 10"/>
          <p:cNvSpPr>
            <a:spLocks noGrp="1"/>
          </p:cNvSpPr>
          <p:nvPr>
            <p:ph type="title" hasCustomPrompt="1"/>
          </p:nvPr>
        </p:nvSpPr>
        <p:spPr>
          <a:xfrm>
            <a:off x="3575050" y="161414"/>
            <a:ext cx="5067964" cy="400110"/>
          </a:xfrm>
          <a:prstGeom prst="rect">
            <a:avLst/>
          </a:prstGeom>
        </p:spPr>
        <p:txBody>
          <a:bodyPr/>
          <a:lstStyle>
            <a:lvl1pPr>
              <a:defRPr>
                <a:solidFill>
                  <a:schemeClr val="bg1"/>
                </a:solidFill>
              </a:defRPr>
            </a:lvl1pPr>
          </a:lstStyle>
          <a:p>
            <a:r>
              <a:rPr lang="it-IT" dirty="0"/>
              <a:t>Titolo della slide</a:t>
            </a:r>
          </a:p>
        </p:txBody>
      </p:sp>
      <p:sp>
        <p:nvSpPr>
          <p:cNvPr id="10"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8" name="Segnaposto piè di pagina 6">
            <a:extLst>
              <a:ext uri="{FF2B5EF4-FFF2-40B4-BE49-F238E27FC236}">
                <a16:creationId xmlns:a16="http://schemas.microsoft.com/office/drawing/2014/main" xmlns="" id="{86463BEB-D0A2-D84F-8348-81E2751315E2}"/>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2515791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userDrawn="1"/>
        </p:nvSpPr>
        <p:spPr>
          <a:xfrm>
            <a:off x="0" y="1"/>
            <a:ext cx="9144000" cy="4705209"/>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 name="Titolo 1"/>
          <p:cNvSpPr>
            <a:spLocks noGrp="1"/>
          </p:cNvSpPr>
          <p:nvPr>
            <p:ph type="title" hasCustomPrompt="1"/>
          </p:nvPr>
        </p:nvSpPr>
        <p:spPr>
          <a:xfrm>
            <a:off x="1792288" y="3717728"/>
            <a:ext cx="5486400" cy="307777"/>
          </a:xfrm>
          <a:prstGeom prst="rect">
            <a:avLst/>
          </a:prstGeom>
        </p:spPr>
        <p:txBody>
          <a:bodyPr anchor="b"/>
          <a:lstStyle>
            <a:lvl1pPr algn="l">
              <a:defRPr sz="2000" b="1">
                <a:solidFill>
                  <a:srgbClr val="FFFFFF"/>
                </a:solidFill>
              </a:defRPr>
            </a:lvl1pPr>
          </a:lstStyle>
          <a:p>
            <a:r>
              <a:rPr lang="it-IT" dirty="0"/>
              <a:t>Titolo</a:t>
            </a:r>
          </a:p>
        </p:txBody>
      </p:sp>
      <p:sp>
        <p:nvSpPr>
          <p:cNvPr id="3" name="Segnaposto immagine 2"/>
          <p:cNvSpPr>
            <a:spLocks noGrp="1"/>
          </p:cNvSpPr>
          <p:nvPr>
            <p:ph type="pic" idx="1" hasCustomPrompt="1"/>
          </p:nvPr>
        </p:nvSpPr>
        <p:spPr>
          <a:xfrm>
            <a:off x="1792288" y="459581"/>
            <a:ext cx="5486400" cy="3086100"/>
          </a:xfrm>
          <a:ln w="25400">
            <a:solidFill>
              <a:schemeClr val="bg1"/>
            </a:solidFill>
          </a:ln>
        </p:spPr>
        <p:txBody>
          <a:bodyPr/>
          <a:lstStyle>
            <a:lvl1pPr marL="0" indent="0">
              <a:buNone/>
              <a:defRPr sz="18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25,4 cm (1600px) per 14,29cm (900px)</a:t>
            </a:r>
          </a:p>
        </p:txBody>
      </p:sp>
      <p:sp>
        <p:nvSpPr>
          <p:cNvPr id="4" name="Segnaposto testo 3"/>
          <p:cNvSpPr>
            <a:spLocks noGrp="1"/>
          </p:cNvSpPr>
          <p:nvPr>
            <p:ph type="body" sz="half" idx="2" hasCustomPrompt="1"/>
          </p:nvPr>
        </p:nvSpPr>
        <p:spPr>
          <a:xfrm>
            <a:off x="1792288" y="4025504"/>
            <a:ext cx="5486400" cy="307777"/>
          </a:xfrm>
        </p:spPr>
        <p:txBody>
          <a:bodyPr>
            <a:sp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a:t>
            </a:r>
          </a:p>
        </p:txBody>
      </p:sp>
      <p:sp>
        <p:nvSpPr>
          <p:cNvPr id="9"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11" name="Segnaposto piè di pagina 6">
            <a:extLst>
              <a:ext uri="{FF2B5EF4-FFF2-40B4-BE49-F238E27FC236}">
                <a16:creationId xmlns:a16="http://schemas.microsoft.com/office/drawing/2014/main" xmlns="" id="{68D015C6-52F0-534B-865C-2F94B4150071}"/>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19445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magine testo sfondo scur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0"/>
            <a:ext cx="9144000" cy="4478338"/>
          </a:xfrm>
        </p:spPr>
        <p:txBody>
          <a:bodyPr/>
          <a:lstStyle>
            <a:lvl1pPr marL="0" indent="0">
              <a:buNone/>
              <a:defRPr sz="1800"/>
            </a:lvl1pPr>
          </a:lstStyle>
          <a:p>
            <a:r>
              <a:rPr lang="it-IT" dirty="0"/>
              <a:t>Immagine a tutto schermo con box per testo bianco su sfondo scuro</a:t>
            </a:r>
            <a:br>
              <a:rPr lang="it-IT" dirty="0"/>
            </a:br>
            <a:r>
              <a:rPr lang="it-IT" dirty="0"/>
              <a:t>Cliccare sull’icona per inserire l’immagine (non utilizzare copia/incolla)</a:t>
            </a:r>
            <a:br>
              <a:rPr lang="it-IT" dirty="0"/>
            </a:br>
            <a:r>
              <a:rPr lang="it-IT" dirty="0"/>
              <a:t>Dimensioni immagine: </a:t>
            </a:r>
            <a:br>
              <a:rPr lang="it-IT" dirty="0"/>
            </a:br>
            <a:r>
              <a:rPr lang="it-IT" dirty="0"/>
              <a:t>Risoluzione a 160dpi</a:t>
            </a:r>
            <a:br>
              <a:rPr lang="it-IT" dirty="0"/>
            </a:br>
            <a:r>
              <a:rPr lang="it-IT" dirty="0"/>
              <a:t>25,4 cm (1600px) per 14,29cm (900px)</a:t>
            </a:r>
          </a:p>
          <a:p>
            <a:endParaRPr lang="it-IT" dirty="0"/>
          </a:p>
        </p:txBody>
      </p:sp>
      <p:sp>
        <p:nvSpPr>
          <p:cNvPr id="4" name="Segnaposto testo 3"/>
          <p:cNvSpPr>
            <a:spLocks noGrp="1"/>
          </p:cNvSpPr>
          <p:nvPr>
            <p:ph type="body" sz="half" idx="2" hasCustomPrompt="1"/>
          </p:nvPr>
        </p:nvSpPr>
        <p:spPr>
          <a:xfrm>
            <a:off x="1066800" y="3270043"/>
            <a:ext cx="7242444" cy="603647"/>
          </a:xfrm>
          <a:solidFill>
            <a:srgbClr val="003A69">
              <a:alpha val="86000"/>
            </a:srgbClr>
          </a:solidFill>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Testo descrittivo su sfondo scuro</a:t>
            </a:r>
          </a:p>
        </p:txBody>
      </p:sp>
      <p:sp>
        <p:nvSpPr>
          <p:cNvPr id="6"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sp>
        <p:nvSpPr>
          <p:cNvPr id="7" name="Segnaposto piè di pagina 6">
            <a:extLst>
              <a:ext uri="{FF2B5EF4-FFF2-40B4-BE49-F238E27FC236}">
                <a16:creationId xmlns:a16="http://schemas.microsoft.com/office/drawing/2014/main" xmlns="" id="{F8895F2A-B657-D349-B748-956A05826875}"/>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150530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di chiusura">
    <p:spTree>
      <p:nvGrpSpPr>
        <p:cNvPr id="1" name=""/>
        <p:cNvGrpSpPr/>
        <p:nvPr/>
      </p:nvGrpSpPr>
      <p:grpSpPr>
        <a:xfrm>
          <a:off x="0" y="0"/>
          <a:ext cx="0" cy="0"/>
          <a:chOff x="0" y="0"/>
          <a:chExt cx="0" cy="0"/>
        </a:xfrm>
      </p:grpSpPr>
      <p:sp>
        <p:nvSpPr>
          <p:cNvPr id="2" name="Ovale 1"/>
          <p:cNvSpPr/>
          <p:nvPr userDrawn="1"/>
        </p:nvSpPr>
        <p:spPr>
          <a:xfrm>
            <a:off x="3087476" y="566673"/>
            <a:ext cx="3240000" cy="3240000"/>
          </a:xfrm>
          <a:prstGeom prst="ellipse">
            <a:avLst/>
          </a:prstGeom>
          <a:solidFill>
            <a:srgbClr val="0048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ttangolo 7"/>
          <p:cNvSpPr/>
          <p:nvPr userDrawn="1"/>
        </p:nvSpPr>
        <p:spPr>
          <a:xfrm>
            <a:off x="0" y="2471650"/>
            <a:ext cx="9144000" cy="6824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Segnaposto testo 11"/>
          <p:cNvSpPr>
            <a:spLocks noGrp="1"/>
          </p:cNvSpPr>
          <p:nvPr>
            <p:ph type="body" sz="quarter" idx="10" hasCustomPrompt="1"/>
          </p:nvPr>
        </p:nvSpPr>
        <p:spPr>
          <a:xfrm>
            <a:off x="2857328" y="1287698"/>
            <a:ext cx="3700296" cy="1175706"/>
          </a:xfrm>
          <a:ln>
            <a:noFill/>
          </a:ln>
        </p:spPr>
        <p:txBody>
          <a:bodyPr anchor="b" anchorCtr="1"/>
          <a:lstStyle>
            <a:lvl1pPr marL="0" indent="0" algn="ctr">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Autore e </a:t>
            </a:r>
          </a:p>
          <a:p>
            <a:pPr lvl="0"/>
            <a:r>
              <a:rPr lang="it-IT"/>
              <a:t>contatti</a:t>
            </a:r>
            <a:endParaRPr lang="it-IT" dirty="0"/>
          </a:p>
        </p:txBody>
      </p:sp>
      <p:pic>
        <p:nvPicPr>
          <p:cNvPr id="3" name="Immagine 2" descr="BAN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28926"/>
            <a:ext cx="9144000" cy="579120"/>
          </a:xfrm>
          <a:prstGeom prst="rect">
            <a:avLst/>
          </a:prstGeom>
        </p:spPr>
      </p:pic>
      <p:sp>
        <p:nvSpPr>
          <p:cNvPr id="7" name="Segnaposto piè di pagina 6">
            <a:extLst>
              <a:ext uri="{FF2B5EF4-FFF2-40B4-BE49-F238E27FC236}">
                <a16:creationId xmlns:a16="http://schemas.microsoft.com/office/drawing/2014/main" xmlns="" id="{0464D715-13D6-6144-B99D-1613BD060DF9}"/>
              </a:ext>
            </a:extLst>
          </p:cNvPr>
          <p:cNvSpPr>
            <a:spLocks noGrp="1"/>
          </p:cNvSpPr>
          <p:nvPr>
            <p:ph type="ftr" sz="quarter" idx="3"/>
          </p:nvPr>
        </p:nvSpPr>
        <p:spPr>
          <a:xfrm>
            <a:off x="1477382" y="4767263"/>
            <a:ext cx="6600700" cy="274637"/>
          </a:xfrm>
        </p:spPr>
        <p:txBody>
          <a:bodyPr/>
          <a:lstStyle/>
          <a:p>
            <a:r>
              <a:rPr lang="it-IT" dirty="0"/>
              <a:t>Corso di Project Management: prima parte</a:t>
            </a:r>
          </a:p>
        </p:txBody>
      </p:sp>
    </p:spTree>
    <p:extLst>
      <p:ext uri="{BB962C8B-B14F-4D97-AF65-F5344CB8AC3E}">
        <p14:creationId xmlns:p14="http://schemas.microsoft.com/office/powerpoint/2010/main" val="73110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13414" y="794113"/>
            <a:ext cx="8229600" cy="1877437"/>
          </a:xfrm>
          <a:prstGeom prst="rect">
            <a:avLst/>
          </a:prstGeom>
        </p:spPr>
        <p:txBody>
          <a:bodyPr vert="horz" lIns="91440" tIns="45720" rIns="91440" bIns="45720" rtlCol="0">
            <a:sp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138560" y="4767264"/>
            <a:ext cx="54824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2C7C199-0D0D-7840-A88D-785280B31CF7}" type="slidenum">
              <a:rPr lang="it-IT" smtClean="0"/>
              <a:t>‹N›</a:t>
            </a:fld>
            <a:endParaRPr lang="it-IT"/>
          </a:p>
        </p:txBody>
      </p:sp>
      <p:pic>
        <p:nvPicPr>
          <p:cNvPr id="4" name="Immagine 3" descr="LogoENEA.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7200" y="4759472"/>
            <a:ext cx="936564" cy="281636"/>
          </a:xfrm>
          <a:prstGeom prst="rect">
            <a:avLst/>
          </a:prstGeom>
        </p:spPr>
      </p:pic>
      <p:sp>
        <p:nvSpPr>
          <p:cNvPr id="5" name="Segnaposto piè di pagina 4"/>
          <p:cNvSpPr>
            <a:spLocks noGrp="1"/>
          </p:cNvSpPr>
          <p:nvPr>
            <p:ph type="ftr" sz="quarter" idx="3"/>
          </p:nvPr>
        </p:nvSpPr>
        <p:spPr>
          <a:xfrm>
            <a:off x="1477382" y="4767263"/>
            <a:ext cx="66007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a:t>Il project management in ENEA: parte prima</a:t>
            </a:r>
          </a:p>
        </p:txBody>
      </p:sp>
      <p:sp>
        <p:nvSpPr>
          <p:cNvPr id="7" name="Rettangolo 6">
            <a:extLst>
              <a:ext uri="{FF2B5EF4-FFF2-40B4-BE49-F238E27FC236}">
                <a16:creationId xmlns:a16="http://schemas.microsoft.com/office/drawing/2014/main" xmlns="" id="{D0719D82-31F2-D746-9129-72A630A57C85}"/>
              </a:ext>
            </a:extLst>
          </p:cNvPr>
          <p:cNvSpPr/>
          <p:nvPr userDrawn="1"/>
        </p:nvSpPr>
        <p:spPr>
          <a:xfrm>
            <a:off x="0" y="1"/>
            <a:ext cx="9144000" cy="788306"/>
          </a:xfrm>
          <a:prstGeom prst="rect">
            <a:avLst/>
          </a:prstGeom>
          <a:solidFill>
            <a:srgbClr val="003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xmlns="" id="{0AA7D23E-3A3A-9F48-AEA5-9486892FB622}"/>
              </a:ext>
            </a:extLst>
          </p:cNvPr>
          <p:cNvSpPr txBox="1">
            <a:spLocks/>
          </p:cNvSpPr>
          <p:nvPr userDrawn="1"/>
        </p:nvSpPr>
        <p:spPr>
          <a:xfrm>
            <a:off x="413414" y="177838"/>
            <a:ext cx="8229600" cy="400110"/>
          </a:xfrm>
          <a:prstGeom prst="rect">
            <a:avLst/>
          </a:prstGeom>
        </p:spPr>
        <p:txBody>
          <a:bodyPr/>
          <a:lstStyle>
            <a:lvl1pPr algn="l" defTabSz="457200" rtl="0" eaLnBrk="1" latinLnBrk="0" hangingPunct="1">
              <a:spcBef>
                <a:spcPct val="0"/>
              </a:spcBef>
              <a:buNone/>
              <a:defRPr sz="2600" b="1" kern="1200">
                <a:solidFill>
                  <a:srgbClr val="FFFFFF"/>
                </a:solidFill>
                <a:latin typeface="+mj-lt"/>
                <a:ea typeface="+mj-ea"/>
                <a:cs typeface="+mj-cs"/>
              </a:defRPr>
            </a:lvl1pPr>
          </a:lstStyle>
          <a:p>
            <a:r>
              <a:rPr lang="it-IT"/>
              <a:t>Titolo della slide – Arial 26pt </a:t>
            </a:r>
            <a:endParaRPr lang="it-IT" dirty="0"/>
          </a:p>
        </p:txBody>
      </p:sp>
    </p:spTree>
    <p:extLst>
      <p:ext uri="{BB962C8B-B14F-4D97-AF65-F5344CB8AC3E}">
        <p14:creationId xmlns:p14="http://schemas.microsoft.com/office/powerpoint/2010/main" val="36488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6" r:id="rId5"/>
    <p:sldLayoutId id="2147483660" r:id="rId6"/>
    <p:sldLayoutId id="2147483657" r:id="rId7"/>
    <p:sldLayoutId id="2147483658" r:id="rId8"/>
    <p:sldLayoutId id="2147483661" r:id="rId9"/>
    <p:sldLayoutId id="2147483663" r:id="rId10"/>
    <p:sldLayoutId id="2147483664" r:id="rId11"/>
    <p:sldLayoutId id="2147483665" r:id="rId12"/>
    <p:sldLayoutId id="2147483666" r:id="rId13"/>
  </p:sldLayoutIdLst>
  <p:hf hdr="0" dt="0"/>
  <p:txStyles>
    <p:titleStyle>
      <a:lvl1pPr algn="l" defTabSz="4572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progettiue.enea.it/" TargetMode="Externa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youtube.com/watch?v=4k2xAnxNNwk" TargetMode="External"/><Relationship Id="rId7" Type="http://schemas.openxmlformats.org/officeDocument/2006/relationships/hyperlink" Target="https://m.youtube.com/watch?v=mCbxwlxhn8Y&amp;list=PLo4LTzeuZBmy0uDBc2d6htPdrEJ-tAoqA&amp;t=0s&amp;index=4" TargetMode="External"/><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hyperlink" Target="https://www.youtube.com/watch?v=RayA92QJQpE" TargetMode="External"/><Relationship Id="rId10" Type="http://schemas.openxmlformats.org/officeDocument/2006/relationships/hyperlink" Target="https://www.youtube.com/redirect?event=video_description&amp;v=6GgVilEjygA&amp;q=http://www.itmasters.edu.au/free-short-course-program-management-professional/&amp;redir_token=4pTUAwXkvF4_NO3Wbsz-aQa4bTN8MTU4Njg3OTQxMUAxNTg2NzkzMDEx" TargetMode="External"/><Relationship Id="rId4" Type="http://schemas.openxmlformats.org/officeDocument/2006/relationships/image" Target="../media/image28.jpeg"/><Relationship Id="rId9" Type="http://schemas.openxmlformats.org/officeDocument/2006/relationships/hyperlink" Target="https://www.youtube.com/watch?v=6GgVilEjygA"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ionos.it/startupguide/avvio/stili-di-leadership/"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togetherhr.com/blog/la-leadership-situazionale-blanchard-a-ogni-team-il-proprio-leader/" TargetMode="Externa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eneabox.enea.it/index.php/s/pcZfnfWCj2b50oA" TargetMode="Externa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hyperlink" Target="https://forms.gle/xZS1o7RvvpYfw5b2A" TargetMode="Externa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hyperlink" Target="https://forms.gle/b2AcRgV5CGvkKNtc6"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3.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awemo.com/share/1d4a3e76-627a-4f11-bb1e-1386f98dc09f" TargetMode="Externa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cawemo.com/share/5023a4d2-cca5-4d91-a4f9-67f167a8d95a" TargetMode="Externa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docs.google.com/forms/d/1BEGZK-zNPkygkXeGLmlSKIU__g6WKpdf0G215OLAF-g/edit#responses" TargetMode="External"/><Relationship Id="rId7" Type="http://schemas.openxmlformats.org/officeDocument/2006/relationships/image" Target="../media/image49.png"/><Relationship Id="rId2" Type="http://schemas.openxmlformats.org/officeDocument/2006/relationships/hyperlink" Target="https://forms.gle/tt8BJuR6VDwAKGhq6" TargetMode="Externa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76.xml.rels><?xml version="1.0" encoding="UTF-8" standalone="yes"?>
<Relationships xmlns="http://schemas.openxmlformats.org/package/2006/relationships"><Relationship Id="rId2" Type="http://schemas.openxmlformats.org/officeDocument/2006/relationships/hyperlink" Target="https://forms.gle/wADJL1soJMCWH7Xa6" TargetMode="Externa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hyperlink" Target="https://forms.gle/gLNUbo3dPfePF6Mg6" TargetMode="Externa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p:cNvSpPr>
            <a:spLocks noGrp="1"/>
          </p:cNvSpPr>
          <p:nvPr>
            <p:ph type="subTitle" idx="1"/>
          </p:nvPr>
        </p:nvSpPr>
        <p:spPr>
          <a:xfrm>
            <a:off x="241738" y="2364002"/>
            <a:ext cx="8713415" cy="800219"/>
          </a:xfrm>
        </p:spPr>
        <p:txBody>
          <a:bodyPr/>
          <a:lstStyle/>
          <a:p>
            <a:r>
              <a:rPr lang="it-IT" dirty="0"/>
              <a:t>Il progetto secondo la norma UNI 21500: </a:t>
            </a:r>
            <a:r>
              <a:rPr lang="it-IT" sz="2400" dirty="0"/>
              <a:t>parte seconda</a:t>
            </a:r>
            <a:endParaRPr lang="it-IT" dirty="0"/>
          </a:p>
        </p:txBody>
      </p:sp>
      <p:sp>
        <p:nvSpPr>
          <p:cNvPr id="3" name="Segnaposto testo 2"/>
          <p:cNvSpPr>
            <a:spLocks noGrp="1"/>
          </p:cNvSpPr>
          <p:nvPr>
            <p:ph type="body" sz="quarter" idx="10"/>
          </p:nvPr>
        </p:nvSpPr>
        <p:spPr/>
        <p:txBody>
          <a:bodyPr/>
          <a:lstStyle/>
          <a:p>
            <a:r>
              <a:rPr lang="it-IT" dirty="0"/>
              <a:t>Anna Moreno</a:t>
            </a:r>
          </a:p>
        </p:txBody>
      </p:sp>
      <p:sp>
        <p:nvSpPr>
          <p:cNvPr id="4" name="Titolo 3"/>
          <p:cNvSpPr>
            <a:spLocks noGrp="1"/>
          </p:cNvSpPr>
          <p:nvPr>
            <p:ph type="title"/>
          </p:nvPr>
        </p:nvSpPr>
        <p:spPr/>
        <p:txBody>
          <a:bodyPr/>
          <a:lstStyle/>
          <a:p>
            <a:r>
              <a:rPr lang="it-IT" dirty="0"/>
              <a:t>Il Project management in ENEA</a:t>
            </a:r>
          </a:p>
        </p:txBody>
      </p:sp>
      <p:sp>
        <p:nvSpPr>
          <p:cNvPr id="5" name="Segnaposto testo 4"/>
          <p:cNvSpPr>
            <a:spLocks noGrp="1"/>
          </p:cNvSpPr>
          <p:nvPr>
            <p:ph type="body" sz="quarter" idx="11"/>
          </p:nvPr>
        </p:nvSpPr>
        <p:spPr/>
        <p:txBody>
          <a:bodyPr/>
          <a:lstStyle/>
          <a:p>
            <a:r>
              <a:rPr lang="it-IT" dirty="0"/>
              <a:t>#</a:t>
            </a:r>
            <a:r>
              <a:rPr lang="it-IT" dirty="0" err="1"/>
              <a:t>iorestoacasa</a:t>
            </a:r>
            <a:r>
              <a:rPr lang="it-IT" dirty="0"/>
              <a:t> 2020</a:t>
            </a:r>
          </a:p>
        </p:txBody>
      </p:sp>
    </p:spTree>
    <p:extLst>
      <p:ext uri="{BB962C8B-B14F-4D97-AF65-F5344CB8AC3E}">
        <p14:creationId xmlns:p14="http://schemas.microsoft.com/office/powerpoint/2010/main" val="1682330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D47BAA0A-0F99-C748-972F-A30FCB0654DF}"/>
              </a:ext>
            </a:extLst>
          </p:cNvPr>
          <p:cNvSpPr>
            <a:spLocks noGrp="1"/>
          </p:cNvSpPr>
          <p:nvPr>
            <p:ph type="sldNum" sz="quarter" idx="12"/>
          </p:nvPr>
        </p:nvSpPr>
        <p:spPr/>
        <p:txBody>
          <a:bodyPr/>
          <a:lstStyle/>
          <a:p>
            <a:fld id="{30022364-CBF1-FB44-A4AE-07A465E5B79F}" type="slidenum">
              <a:rPr lang="it-IT" smtClean="0"/>
              <a:t>10</a:t>
            </a:fld>
            <a:endParaRPr lang="it-IT"/>
          </a:p>
        </p:txBody>
      </p:sp>
      <p:sp>
        <p:nvSpPr>
          <p:cNvPr id="4" name="Titolo 3">
            <a:extLst>
              <a:ext uri="{FF2B5EF4-FFF2-40B4-BE49-F238E27FC236}">
                <a16:creationId xmlns:a16="http://schemas.microsoft.com/office/drawing/2014/main" xmlns="" id="{7B2F4AEE-235B-6946-AE83-173BADF74755}"/>
              </a:ext>
            </a:extLst>
          </p:cNvPr>
          <p:cNvSpPr>
            <a:spLocks noGrp="1"/>
          </p:cNvSpPr>
          <p:nvPr>
            <p:ph type="title"/>
          </p:nvPr>
        </p:nvSpPr>
        <p:spPr>
          <a:xfrm>
            <a:off x="413414" y="-68580"/>
            <a:ext cx="8229600" cy="868680"/>
          </a:xfrm>
        </p:spPr>
        <p:txBody>
          <a:bodyPr/>
          <a:lstStyle/>
          <a:p>
            <a:pPr algn="ctr"/>
            <a:r>
              <a:rPr lang="it-IT" dirty="0"/>
              <a:t>Il piano triennale: la missione </a:t>
            </a:r>
            <a:br>
              <a:rPr lang="it-IT" dirty="0"/>
            </a:br>
            <a:r>
              <a:rPr lang="it-IT" dirty="0"/>
              <a:t>e gli obiettivi generali dell’ENEA </a:t>
            </a:r>
          </a:p>
        </p:txBody>
      </p:sp>
      <p:pic>
        <p:nvPicPr>
          <p:cNvPr id="8" name="Immagine 7">
            <a:extLst>
              <a:ext uri="{FF2B5EF4-FFF2-40B4-BE49-F238E27FC236}">
                <a16:creationId xmlns:a16="http://schemas.microsoft.com/office/drawing/2014/main" xmlns="" id="{529FDD51-6EB8-ED4D-ABBC-CC82365F5F6D}"/>
              </a:ext>
            </a:extLst>
          </p:cNvPr>
          <p:cNvPicPr>
            <a:picLocks noChangeAspect="1"/>
          </p:cNvPicPr>
          <p:nvPr/>
        </p:nvPicPr>
        <p:blipFill>
          <a:blip r:embed="rId2"/>
          <a:stretch>
            <a:fillRect/>
          </a:stretch>
        </p:blipFill>
        <p:spPr>
          <a:xfrm>
            <a:off x="0" y="1870272"/>
            <a:ext cx="9144000" cy="2896991"/>
          </a:xfrm>
          <a:prstGeom prst="rect">
            <a:avLst/>
          </a:prstGeom>
        </p:spPr>
      </p:pic>
      <p:pic>
        <p:nvPicPr>
          <p:cNvPr id="9" name="Immagine 8">
            <a:extLst>
              <a:ext uri="{FF2B5EF4-FFF2-40B4-BE49-F238E27FC236}">
                <a16:creationId xmlns:a16="http://schemas.microsoft.com/office/drawing/2014/main" xmlns="" id="{A23D7983-5B34-7B45-8F9B-5D577F4534BC}"/>
              </a:ext>
            </a:extLst>
          </p:cNvPr>
          <p:cNvPicPr>
            <a:picLocks noChangeAspect="1"/>
          </p:cNvPicPr>
          <p:nvPr/>
        </p:nvPicPr>
        <p:blipFill>
          <a:blip r:embed="rId3"/>
          <a:stretch>
            <a:fillRect/>
          </a:stretch>
        </p:blipFill>
        <p:spPr>
          <a:xfrm>
            <a:off x="3162300" y="778071"/>
            <a:ext cx="2819400" cy="1092200"/>
          </a:xfrm>
          <a:prstGeom prst="rect">
            <a:avLst/>
          </a:prstGeom>
        </p:spPr>
      </p:pic>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978235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u="sng" dirty="0"/>
              <a:t>Lo </a:t>
            </a:r>
            <a:r>
              <a:rPr lang="it-IT" sz="1600" u="sng" dirty="0" err="1"/>
              <a:t>European</a:t>
            </a:r>
            <a:r>
              <a:rPr lang="it-IT" sz="1600" u="sng" dirty="0"/>
              <a:t> score </a:t>
            </a:r>
            <a:r>
              <a:rPr lang="it-IT" sz="1600" u="sng" dirty="0" err="1"/>
              <a:t>board</a:t>
            </a:r>
            <a:r>
              <a:rPr lang="it-IT" sz="1600" u="sng"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2585050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03A83768-2F0A-254E-A345-52254DEEBFD1}"/>
              </a:ext>
            </a:extLst>
          </p:cNvPr>
          <p:cNvSpPr>
            <a:spLocks noGrp="1"/>
          </p:cNvSpPr>
          <p:nvPr>
            <p:ph type="sldNum" sz="quarter" idx="12"/>
          </p:nvPr>
        </p:nvSpPr>
        <p:spPr/>
        <p:txBody>
          <a:bodyPr/>
          <a:lstStyle/>
          <a:p>
            <a:fld id="{30022364-CBF1-FB44-A4AE-07A465E5B79F}" type="slidenum">
              <a:rPr lang="it-IT" smtClean="0"/>
              <a:t>12</a:t>
            </a:fld>
            <a:endParaRPr lang="it-IT"/>
          </a:p>
        </p:txBody>
      </p:sp>
      <p:sp>
        <p:nvSpPr>
          <p:cNvPr id="4" name="Titolo 3">
            <a:extLst>
              <a:ext uri="{FF2B5EF4-FFF2-40B4-BE49-F238E27FC236}">
                <a16:creationId xmlns:a16="http://schemas.microsoft.com/office/drawing/2014/main" xmlns="" id="{6F467ABB-BF23-5141-8C1F-8EBA93A158E4}"/>
              </a:ext>
            </a:extLst>
          </p:cNvPr>
          <p:cNvSpPr>
            <a:spLocks noGrp="1"/>
          </p:cNvSpPr>
          <p:nvPr>
            <p:ph type="title"/>
          </p:nvPr>
        </p:nvSpPr>
        <p:spPr/>
        <p:txBody>
          <a:bodyPr/>
          <a:lstStyle/>
          <a:p>
            <a:r>
              <a:rPr lang="it-IT" dirty="0"/>
              <a:t>L’innovazione tecnologica: dove siamo posizionati</a:t>
            </a:r>
          </a:p>
        </p:txBody>
      </p:sp>
      <p:pic>
        <p:nvPicPr>
          <p:cNvPr id="6" name="Immagine 5">
            <a:extLst>
              <a:ext uri="{FF2B5EF4-FFF2-40B4-BE49-F238E27FC236}">
                <a16:creationId xmlns:a16="http://schemas.microsoft.com/office/drawing/2014/main" xmlns="" id="{AE6297F3-A3F7-3743-A6B7-5372CAC5706A}"/>
              </a:ext>
            </a:extLst>
          </p:cNvPr>
          <p:cNvPicPr>
            <a:picLocks noChangeAspect="1"/>
          </p:cNvPicPr>
          <p:nvPr/>
        </p:nvPicPr>
        <p:blipFill>
          <a:blip r:embed="rId2"/>
          <a:stretch>
            <a:fillRect/>
          </a:stretch>
        </p:blipFill>
        <p:spPr>
          <a:xfrm>
            <a:off x="0" y="760730"/>
            <a:ext cx="4191000" cy="2730500"/>
          </a:xfrm>
          <a:prstGeom prst="rect">
            <a:avLst/>
          </a:prstGeom>
        </p:spPr>
      </p:pic>
      <p:pic>
        <p:nvPicPr>
          <p:cNvPr id="7" name="Immagine 6">
            <a:extLst>
              <a:ext uri="{FF2B5EF4-FFF2-40B4-BE49-F238E27FC236}">
                <a16:creationId xmlns:a16="http://schemas.microsoft.com/office/drawing/2014/main" xmlns="" id="{30601AE3-407A-1A4C-97FD-4CC4E1D21AC7}"/>
              </a:ext>
            </a:extLst>
          </p:cNvPr>
          <p:cNvPicPr>
            <a:picLocks noChangeAspect="1"/>
          </p:cNvPicPr>
          <p:nvPr/>
        </p:nvPicPr>
        <p:blipFill>
          <a:blip r:embed="rId3"/>
          <a:stretch>
            <a:fillRect/>
          </a:stretch>
        </p:blipFill>
        <p:spPr>
          <a:xfrm>
            <a:off x="3474720" y="2020808"/>
            <a:ext cx="5637530" cy="2830592"/>
          </a:xfrm>
          <a:prstGeom prst="rect">
            <a:avLst/>
          </a:prstGeom>
        </p:spPr>
      </p:pic>
      <p:cxnSp>
        <p:nvCxnSpPr>
          <p:cNvPr id="8" name="Connettore 2 7">
            <a:extLst>
              <a:ext uri="{FF2B5EF4-FFF2-40B4-BE49-F238E27FC236}">
                <a16:creationId xmlns:a16="http://schemas.microsoft.com/office/drawing/2014/main" xmlns="" id="{07E3125F-AA57-174D-A1B4-8BB96E8F570A}"/>
              </a:ext>
            </a:extLst>
          </p:cNvPr>
          <p:cNvCxnSpPr/>
          <p:nvPr/>
        </p:nvCxnSpPr>
        <p:spPr>
          <a:xfrm>
            <a:off x="4949190" y="2497455"/>
            <a:ext cx="708660" cy="74295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08288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FA0287AF-58C6-034F-91ED-C50BE769CAD7}"/>
              </a:ext>
            </a:extLst>
          </p:cNvPr>
          <p:cNvSpPr>
            <a:spLocks noGrp="1"/>
          </p:cNvSpPr>
          <p:nvPr>
            <p:ph type="sldNum" sz="quarter" idx="12"/>
          </p:nvPr>
        </p:nvSpPr>
        <p:spPr/>
        <p:txBody>
          <a:bodyPr/>
          <a:lstStyle/>
          <a:p>
            <a:fld id="{30022364-CBF1-FB44-A4AE-07A465E5B79F}" type="slidenum">
              <a:rPr lang="it-IT" smtClean="0"/>
              <a:t>13</a:t>
            </a:fld>
            <a:endParaRPr lang="it-IT"/>
          </a:p>
        </p:txBody>
      </p:sp>
      <p:sp>
        <p:nvSpPr>
          <p:cNvPr id="4" name="Titolo 3">
            <a:extLst>
              <a:ext uri="{FF2B5EF4-FFF2-40B4-BE49-F238E27FC236}">
                <a16:creationId xmlns:a16="http://schemas.microsoft.com/office/drawing/2014/main" xmlns="" id="{16B0A88D-C2DA-824D-BF44-3CB4AE1B9F5A}"/>
              </a:ext>
            </a:extLst>
          </p:cNvPr>
          <p:cNvSpPr>
            <a:spLocks noGrp="1"/>
          </p:cNvSpPr>
          <p:nvPr>
            <p:ph type="title"/>
          </p:nvPr>
        </p:nvSpPr>
        <p:spPr/>
        <p:txBody>
          <a:bodyPr/>
          <a:lstStyle/>
          <a:p>
            <a:r>
              <a:rPr lang="it-IT" dirty="0" err="1"/>
              <a:t>European</a:t>
            </a:r>
            <a:r>
              <a:rPr lang="it-IT" dirty="0"/>
              <a:t> score </a:t>
            </a:r>
            <a:r>
              <a:rPr lang="it-IT" dirty="0" err="1"/>
              <a:t>board</a:t>
            </a:r>
            <a:r>
              <a:rPr lang="it-IT" dirty="0"/>
              <a:t> 2019: da dove partiamo</a:t>
            </a:r>
          </a:p>
        </p:txBody>
      </p:sp>
      <p:pic>
        <p:nvPicPr>
          <p:cNvPr id="6" name="Immagine 5">
            <a:extLst>
              <a:ext uri="{FF2B5EF4-FFF2-40B4-BE49-F238E27FC236}">
                <a16:creationId xmlns:a16="http://schemas.microsoft.com/office/drawing/2014/main" xmlns="" id="{1CFB3A99-1AC5-EC4D-9C5C-58C55E051039}"/>
              </a:ext>
            </a:extLst>
          </p:cNvPr>
          <p:cNvPicPr>
            <a:picLocks noChangeAspect="1"/>
          </p:cNvPicPr>
          <p:nvPr/>
        </p:nvPicPr>
        <p:blipFill>
          <a:blip r:embed="rId2"/>
          <a:stretch>
            <a:fillRect/>
          </a:stretch>
        </p:blipFill>
        <p:spPr>
          <a:xfrm>
            <a:off x="228600" y="927100"/>
            <a:ext cx="8686800" cy="3289300"/>
          </a:xfrm>
          <a:prstGeom prst="rect">
            <a:avLst/>
          </a:prstGeom>
        </p:spPr>
      </p:pic>
      <p:cxnSp>
        <p:nvCxnSpPr>
          <p:cNvPr id="8" name="Connettore 2 7">
            <a:extLst>
              <a:ext uri="{FF2B5EF4-FFF2-40B4-BE49-F238E27FC236}">
                <a16:creationId xmlns:a16="http://schemas.microsoft.com/office/drawing/2014/main" xmlns="" id="{E5BC57C7-5564-2142-808C-877792CF9DA1}"/>
              </a:ext>
            </a:extLst>
          </p:cNvPr>
          <p:cNvCxnSpPr/>
          <p:nvPr/>
        </p:nvCxnSpPr>
        <p:spPr>
          <a:xfrm>
            <a:off x="2891790" y="2200275"/>
            <a:ext cx="708660" cy="74295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335244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A37C17FA-806F-C043-82F8-7A653A6638FD}"/>
              </a:ext>
            </a:extLst>
          </p:cNvPr>
          <p:cNvSpPr>
            <a:spLocks noGrp="1"/>
          </p:cNvSpPr>
          <p:nvPr>
            <p:ph type="sldNum" sz="quarter" idx="12"/>
          </p:nvPr>
        </p:nvSpPr>
        <p:spPr/>
        <p:txBody>
          <a:bodyPr/>
          <a:lstStyle/>
          <a:p>
            <a:fld id="{30022364-CBF1-FB44-A4AE-07A465E5B79F}" type="slidenum">
              <a:rPr lang="it-IT" smtClean="0"/>
              <a:t>14</a:t>
            </a:fld>
            <a:endParaRPr lang="it-IT"/>
          </a:p>
        </p:txBody>
      </p:sp>
      <p:sp>
        <p:nvSpPr>
          <p:cNvPr id="4" name="Titolo 3">
            <a:extLst>
              <a:ext uri="{FF2B5EF4-FFF2-40B4-BE49-F238E27FC236}">
                <a16:creationId xmlns:a16="http://schemas.microsoft.com/office/drawing/2014/main" xmlns="" id="{ED3B4A09-AD23-B543-ADC5-4CA7A6EFE30E}"/>
              </a:ext>
            </a:extLst>
          </p:cNvPr>
          <p:cNvSpPr>
            <a:spLocks noGrp="1"/>
          </p:cNvSpPr>
          <p:nvPr>
            <p:ph type="title"/>
          </p:nvPr>
        </p:nvSpPr>
        <p:spPr/>
        <p:txBody>
          <a:bodyPr/>
          <a:lstStyle/>
          <a:p>
            <a:r>
              <a:rPr lang="it-IT" dirty="0"/>
              <a:t>Quali gli indicatori: l’educazione universitaria</a:t>
            </a:r>
          </a:p>
        </p:txBody>
      </p:sp>
      <p:pic>
        <p:nvPicPr>
          <p:cNvPr id="6" name="Immagine 5">
            <a:extLst>
              <a:ext uri="{FF2B5EF4-FFF2-40B4-BE49-F238E27FC236}">
                <a16:creationId xmlns:a16="http://schemas.microsoft.com/office/drawing/2014/main" xmlns="" id="{03C6A445-3734-344A-9FB6-8FC7AFD0B1F5}"/>
              </a:ext>
            </a:extLst>
          </p:cNvPr>
          <p:cNvPicPr>
            <a:picLocks noChangeAspect="1"/>
          </p:cNvPicPr>
          <p:nvPr/>
        </p:nvPicPr>
        <p:blipFill>
          <a:blip r:embed="rId2"/>
          <a:stretch>
            <a:fillRect/>
          </a:stretch>
        </p:blipFill>
        <p:spPr>
          <a:xfrm>
            <a:off x="292100" y="958850"/>
            <a:ext cx="8559800" cy="3225800"/>
          </a:xfrm>
          <a:prstGeom prst="rect">
            <a:avLst/>
          </a:prstGeom>
        </p:spPr>
      </p:pic>
      <p:cxnSp>
        <p:nvCxnSpPr>
          <p:cNvPr id="7" name="Connettore 2 6">
            <a:extLst>
              <a:ext uri="{FF2B5EF4-FFF2-40B4-BE49-F238E27FC236}">
                <a16:creationId xmlns:a16="http://schemas.microsoft.com/office/drawing/2014/main" xmlns="" id="{95F7CD2F-3566-544D-B24F-7CCB9D3EDDE4}"/>
              </a:ext>
            </a:extLst>
          </p:cNvPr>
          <p:cNvCxnSpPr/>
          <p:nvPr/>
        </p:nvCxnSpPr>
        <p:spPr>
          <a:xfrm>
            <a:off x="605790" y="2040255"/>
            <a:ext cx="708660" cy="74295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196018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19FD5CE6-920E-9E4D-8BD5-ECE54732BCE8}"/>
              </a:ext>
            </a:extLst>
          </p:cNvPr>
          <p:cNvSpPr>
            <a:spLocks noGrp="1"/>
          </p:cNvSpPr>
          <p:nvPr>
            <p:ph type="sldNum" sz="quarter" idx="12"/>
          </p:nvPr>
        </p:nvSpPr>
        <p:spPr/>
        <p:txBody>
          <a:bodyPr/>
          <a:lstStyle/>
          <a:p>
            <a:fld id="{30022364-CBF1-FB44-A4AE-07A465E5B79F}" type="slidenum">
              <a:rPr lang="it-IT" smtClean="0"/>
              <a:t>15</a:t>
            </a:fld>
            <a:endParaRPr lang="it-IT"/>
          </a:p>
        </p:txBody>
      </p:sp>
      <p:sp>
        <p:nvSpPr>
          <p:cNvPr id="4" name="Titolo 3">
            <a:extLst>
              <a:ext uri="{FF2B5EF4-FFF2-40B4-BE49-F238E27FC236}">
                <a16:creationId xmlns:a16="http://schemas.microsoft.com/office/drawing/2014/main" xmlns="" id="{2849530D-71F5-714F-9B15-BFADA7630D3A}"/>
              </a:ext>
            </a:extLst>
          </p:cNvPr>
          <p:cNvSpPr>
            <a:spLocks noGrp="1"/>
          </p:cNvSpPr>
          <p:nvPr>
            <p:ph type="title"/>
          </p:nvPr>
        </p:nvSpPr>
        <p:spPr/>
        <p:txBody>
          <a:bodyPr/>
          <a:lstStyle/>
          <a:p>
            <a:r>
              <a:rPr lang="it-IT" dirty="0"/>
              <a:t>Quali gli indicatori: l’educazione permanente</a:t>
            </a:r>
          </a:p>
        </p:txBody>
      </p:sp>
      <p:pic>
        <p:nvPicPr>
          <p:cNvPr id="6" name="Immagine 5">
            <a:extLst>
              <a:ext uri="{FF2B5EF4-FFF2-40B4-BE49-F238E27FC236}">
                <a16:creationId xmlns:a16="http://schemas.microsoft.com/office/drawing/2014/main" xmlns="" id="{A2706492-0EA6-BD4A-93C6-B3BEEBED50AC}"/>
              </a:ext>
            </a:extLst>
          </p:cNvPr>
          <p:cNvPicPr>
            <a:picLocks noChangeAspect="1"/>
          </p:cNvPicPr>
          <p:nvPr/>
        </p:nvPicPr>
        <p:blipFill>
          <a:blip r:embed="rId2"/>
          <a:stretch>
            <a:fillRect/>
          </a:stretch>
        </p:blipFill>
        <p:spPr>
          <a:xfrm>
            <a:off x="293370" y="1173480"/>
            <a:ext cx="8648700" cy="3276600"/>
          </a:xfrm>
          <a:prstGeom prst="rect">
            <a:avLst/>
          </a:prstGeom>
        </p:spPr>
      </p:pic>
      <p:cxnSp>
        <p:nvCxnSpPr>
          <p:cNvPr id="7" name="Connettore 2 6">
            <a:extLst>
              <a:ext uri="{FF2B5EF4-FFF2-40B4-BE49-F238E27FC236}">
                <a16:creationId xmlns:a16="http://schemas.microsoft.com/office/drawing/2014/main" xmlns="" id="{0B0619F7-95C5-A645-9F99-1D2357E37825}"/>
              </a:ext>
            </a:extLst>
          </p:cNvPr>
          <p:cNvCxnSpPr/>
          <p:nvPr/>
        </p:nvCxnSpPr>
        <p:spPr>
          <a:xfrm>
            <a:off x="3131820" y="2714625"/>
            <a:ext cx="708660" cy="74295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712051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8719BC56-66EB-5B40-8178-5889597677D1}"/>
              </a:ext>
            </a:extLst>
          </p:cNvPr>
          <p:cNvSpPr>
            <a:spLocks noGrp="1"/>
          </p:cNvSpPr>
          <p:nvPr>
            <p:ph type="sldNum" sz="quarter" idx="12"/>
          </p:nvPr>
        </p:nvSpPr>
        <p:spPr/>
        <p:txBody>
          <a:bodyPr/>
          <a:lstStyle/>
          <a:p>
            <a:fld id="{30022364-CBF1-FB44-A4AE-07A465E5B79F}" type="slidenum">
              <a:rPr lang="it-IT" smtClean="0"/>
              <a:t>16</a:t>
            </a:fld>
            <a:endParaRPr lang="it-IT"/>
          </a:p>
        </p:txBody>
      </p:sp>
      <p:sp>
        <p:nvSpPr>
          <p:cNvPr id="4" name="Titolo 3">
            <a:extLst>
              <a:ext uri="{FF2B5EF4-FFF2-40B4-BE49-F238E27FC236}">
                <a16:creationId xmlns:a16="http://schemas.microsoft.com/office/drawing/2014/main" xmlns="" id="{12DED8F6-D7D5-BE4B-9EA2-282569A3873C}"/>
              </a:ext>
            </a:extLst>
          </p:cNvPr>
          <p:cNvSpPr>
            <a:spLocks noGrp="1"/>
          </p:cNvSpPr>
          <p:nvPr>
            <p:ph type="title"/>
          </p:nvPr>
        </p:nvSpPr>
        <p:spPr/>
        <p:txBody>
          <a:bodyPr/>
          <a:lstStyle/>
          <a:p>
            <a:r>
              <a:rPr lang="it-IT" dirty="0"/>
              <a:t>Quali gli indicatori: le pubblicazioni scientifiche</a:t>
            </a:r>
          </a:p>
        </p:txBody>
      </p:sp>
      <p:pic>
        <p:nvPicPr>
          <p:cNvPr id="6" name="Immagine 5">
            <a:extLst>
              <a:ext uri="{FF2B5EF4-FFF2-40B4-BE49-F238E27FC236}">
                <a16:creationId xmlns:a16="http://schemas.microsoft.com/office/drawing/2014/main" xmlns="" id="{AF88B9B4-5F9F-3E46-821D-D104BFFB835E}"/>
              </a:ext>
            </a:extLst>
          </p:cNvPr>
          <p:cNvPicPr>
            <a:picLocks noChangeAspect="1"/>
          </p:cNvPicPr>
          <p:nvPr/>
        </p:nvPicPr>
        <p:blipFill>
          <a:blip r:embed="rId2"/>
          <a:stretch>
            <a:fillRect/>
          </a:stretch>
        </p:blipFill>
        <p:spPr>
          <a:xfrm>
            <a:off x="266700" y="939800"/>
            <a:ext cx="8610600" cy="3263900"/>
          </a:xfrm>
          <a:prstGeom prst="rect">
            <a:avLst/>
          </a:prstGeom>
        </p:spPr>
      </p:pic>
      <p:cxnSp>
        <p:nvCxnSpPr>
          <p:cNvPr id="7" name="Connettore 2 6">
            <a:extLst>
              <a:ext uri="{FF2B5EF4-FFF2-40B4-BE49-F238E27FC236}">
                <a16:creationId xmlns:a16="http://schemas.microsoft.com/office/drawing/2014/main" xmlns="" id="{9F76BBA1-4730-B447-AB6B-5B54CEE8D90C}"/>
              </a:ext>
            </a:extLst>
          </p:cNvPr>
          <p:cNvCxnSpPr/>
          <p:nvPr/>
        </p:nvCxnSpPr>
        <p:spPr>
          <a:xfrm>
            <a:off x="2754630" y="2468880"/>
            <a:ext cx="708660" cy="74295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428951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02D5903B-D039-BF47-B955-8F15FE3DA63A}"/>
              </a:ext>
            </a:extLst>
          </p:cNvPr>
          <p:cNvSpPr>
            <a:spLocks noGrp="1"/>
          </p:cNvSpPr>
          <p:nvPr>
            <p:ph type="sldNum" sz="quarter" idx="12"/>
          </p:nvPr>
        </p:nvSpPr>
        <p:spPr/>
        <p:txBody>
          <a:bodyPr/>
          <a:lstStyle/>
          <a:p>
            <a:fld id="{30022364-CBF1-FB44-A4AE-07A465E5B79F}" type="slidenum">
              <a:rPr lang="it-IT" smtClean="0"/>
              <a:t>17</a:t>
            </a:fld>
            <a:endParaRPr lang="it-IT"/>
          </a:p>
        </p:txBody>
      </p:sp>
      <p:sp>
        <p:nvSpPr>
          <p:cNvPr id="4" name="Titolo 3">
            <a:extLst>
              <a:ext uri="{FF2B5EF4-FFF2-40B4-BE49-F238E27FC236}">
                <a16:creationId xmlns:a16="http://schemas.microsoft.com/office/drawing/2014/main" xmlns="" id="{E4941603-B3DE-034A-A36C-B222C84952D6}"/>
              </a:ext>
            </a:extLst>
          </p:cNvPr>
          <p:cNvSpPr>
            <a:spLocks noGrp="1"/>
          </p:cNvSpPr>
          <p:nvPr>
            <p:ph type="title"/>
          </p:nvPr>
        </p:nvSpPr>
        <p:spPr/>
        <p:txBody>
          <a:bodyPr/>
          <a:lstStyle/>
          <a:p>
            <a:r>
              <a:rPr lang="it-IT" dirty="0"/>
              <a:t>Quali gli indicatori: le pubblicazioni più rilevanti</a:t>
            </a:r>
          </a:p>
        </p:txBody>
      </p:sp>
      <p:pic>
        <p:nvPicPr>
          <p:cNvPr id="6" name="Immagine 5">
            <a:extLst>
              <a:ext uri="{FF2B5EF4-FFF2-40B4-BE49-F238E27FC236}">
                <a16:creationId xmlns:a16="http://schemas.microsoft.com/office/drawing/2014/main" xmlns="" id="{4CBC6933-489A-3C41-97C7-C2B86462AC0E}"/>
              </a:ext>
            </a:extLst>
          </p:cNvPr>
          <p:cNvPicPr>
            <a:picLocks noChangeAspect="1"/>
          </p:cNvPicPr>
          <p:nvPr/>
        </p:nvPicPr>
        <p:blipFill>
          <a:blip r:embed="rId2"/>
          <a:stretch>
            <a:fillRect/>
          </a:stretch>
        </p:blipFill>
        <p:spPr>
          <a:xfrm>
            <a:off x="488950" y="1066800"/>
            <a:ext cx="8166100" cy="3009900"/>
          </a:xfrm>
          <a:prstGeom prst="rect">
            <a:avLst/>
          </a:prstGeom>
        </p:spPr>
      </p:pic>
      <p:cxnSp>
        <p:nvCxnSpPr>
          <p:cNvPr id="7" name="Connettore 2 6">
            <a:extLst>
              <a:ext uri="{FF2B5EF4-FFF2-40B4-BE49-F238E27FC236}">
                <a16:creationId xmlns:a16="http://schemas.microsoft.com/office/drawing/2014/main" xmlns="" id="{FEC01ED8-E63B-FA4C-A2EF-072DC6B79D6B}"/>
              </a:ext>
            </a:extLst>
          </p:cNvPr>
          <p:cNvCxnSpPr>
            <a:cxnSpLocks/>
          </p:cNvCxnSpPr>
          <p:nvPr/>
        </p:nvCxnSpPr>
        <p:spPr>
          <a:xfrm>
            <a:off x="5669280" y="1485900"/>
            <a:ext cx="571500" cy="57128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43317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001E4CA9-17AA-D341-9F4C-4F47C752DC99}"/>
              </a:ext>
            </a:extLst>
          </p:cNvPr>
          <p:cNvSpPr>
            <a:spLocks noGrp="1"/>
          </p:cNvSpPr>
          <p:nvPr>
            <p:ph type="sldNum" sz="quarter" idx="12"/>
          </p:nvPr>
        </p:nvSpPr>
        <p:spPr/>
        <p:txBody>
          <a:bodyPr/>
          <a:lstStyle/>
          <a:p>
            <a:fld id="{30022364-CBF1-FB44-A4AE-07A465E5B79F}" type="slidenum">
              <a:rPr lang="it-IT" smtClean="0"/>
              <a:t>18</a:t>
            </a:fld>
            <a:endParaRPr lang="it-IT"/>
          </a:p>
        </p:txBody>
      </p:sp>
      <p:sp>
        <p:nvSpPr>
          <p:cNvPr id="4" name="Titolo 3">
            <a:extLst>
              <a:ext uri="{FF2B5EF4-FFF2-40B4-BE49-F238E27FC236}">
                <a16:creationId xmlns:a16="http://schemas.microsoft.com/office/drawing/2014/main" xmlns="" id="{F89410E5-DA16-3F40-A2EF-801A8DFC5470}"/>
              </a:ext>
            </a:extLst>
          </p:cNvPr>
          <p:cNvSpPr>
            <a:spLocks noGrp="1"/>
          </p:cNvSpPr>
          <p:nvPr>
            <p:ph type="title"/>
          </p:nvPr>
        </p:nvSpPr>
        <p:spPr/>
        <p:txBody>
          <a:bodyPr/>
          <a:lstStyle/>
          <a:p>
            <a:r>
              <a:rPr lang="it-IT" dirty="0"/>
              <a:t>Quali gli indicatori: le spese di ricerca e sviluppo</a:t>
            </a:r>
          </a:p>
        </p:txBody>
      </p:sp>
      <p:pic>
        <p:nvPicPr>
          <p:cNvPr id="7" name="Immagine 6">
            <a:extLst>
              <a:ext uri="{FF2B5EF4-FFF2-40B4-BE49-F238E27FC236}">
                <a16:creationId xmlns:a16="http://schemas.microsoft.com/office/drawing/2014/main" xmlns="" id="{77094DDB-6AA2-564C-9834-D56747F8E14C}"/>
              </a:ext>
            </a:extLst>
          </p:cNvPr>
          <p:cNvPicPr>
            <a:picLocks noChangeAspect="1"/>
          </p:cNvPicPr>
          <p:nvPr/>
        </p:nvPicPr>
        <p:blipFill>
          <a:blip r:embed="rId2"/>
          <a:stretch>
            <a:fillRect/>
          </a:stretch>
        </p:blipFill>
        <p:spPr>
          <a:xfrm>
            <a:off x="495300" y="1028700"/>
            <a:ext cx="8153400" cy="3086100"/>
          </a:xfrm>
          <a:prstGeom prst="rect">
            <a:avLst/>
          </a:prstGeom>
        </p:spPr>
      </p:pic>
      <p:cxnSp>
        <p:nvCxnSpPr>
          <p:cNvPr id="8" name="Connettore 2 7">
            <a:extLst>
              <a:ext uri="{FF2B5EF4-FFF2-40B4-BE49-F238E27FC236}">
                <a16:creationId xmlns:a16="http://schemas.microsoft.com/office/drawing/2014/main" xmlns="" id="{12A25089-1039-1148-A912-6A49BB09C595}"/>
              </a:ext>
            </a:extLst>
          </p:cNvPr>
          <p:cNvCxnSpPr>
            <a:cxnSpLocks/>
          </p:cNvCxnSpPr>
          <p:nvPr/>
        </p:nvCxnSpPr>
        <p:spPr>
          <a:xfrm>
            <a:off x="3348990" y="2183349"/>
            <a:ext cx="571500" cy="57128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6916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0D99585D-D80A-1B40-AA7B-7A6BB1D0AC3F}"/>
              </a:ext>
            </a:extLst>
          </p:cNvPr>
          <p:cNvSpPr>
            <a:spLocks noGrp="1"/>
          </p:cNvSpPr>
          <p:nvPr>
            <p:ph type="sldNum" sz="quarter" idx="12"/>
          </p:nvPr>
        </p:nvSpPr>
        <p:spPr/>
        <p:txBody>
          <a:bodyPr/>
          <a:lstStyle/>
          <a:p>
            <a:fld id="{30022364-CBF1-FB44-A4AE-07A465E5B79F}" type="slidenum">
              <a:rPr lang="it-IT" smtClean="0"/>
              <a:t>19</a:t>
            </a:fld>
            <a:endParaRPr lang="it-IT"/>
          </a:p>
        </p:txBody>
      </p:sp>
      <p:sp>
        <p:nvSpPr>
          <p:cNvPr id="4" name="Titolo 3">
            <a:extLst>
              <a:ext uri="{FF2B5EF4-FFF2-40B4-BE49-F238E27FC236}">
                <a16:creationId xmlns:a16="http://schemas.microsoft.com/office/drawing/2014/main" xmlns="" id="{0464FFAB-46F1-E942-94B4-3D5BE3CC30C3}"/>
              </a:ext>
            </a:extLst>
          </p:cNvPr>
          <p:cNvSpPr>
            <a:spLocks noGrp="1"/>
          </p:cNvSpPr>
          <p:nvPr>
            <p:ph type="title"/>
          </p:nvPr>
        </p:nvSpPr>
        <p:spPr/>
        <p:txBody>
          <a:bodyPr/>
          <a:lstStyle/>
          <a:p>
            <a:r>
              <a:rPr lang="it-IT" dirty="0"/>
              <a:t>Quali gli indicatori: le PMI innovative</a:t>
            </a:r>
          </a:p>
        </p:txBody>
      </p:sp>
      <p:sp>
        <p:nvSpPr>
          <p:cNvPr id="5" name="Segnaposto piè di pagina 4">
            <a:extLst>
              <a:ext uri="{FF2B5EF4-FFF2-40B4-BE49-F238E27FC236}">
                <a16:creationId xmlns:a16="http://schemas.microsoft.com/office/drawing/2014/main" xmlns="" id="{692C2079-BFFF-7149-94A3-05BA85852E91}"/>
              </a:ext>
            </a:extLst>
          </p:cNvPr>
          <p:cNvSpPr>
            <a:spLocks noGrp="1"/>
          </p:cNvSpPr>
          <p:nvPr>
            <p:ph type="ftr" sz="quarter" idx="3"/>
          </p:nvPr>
        </p:nvSpPr>
        <p:spPr/>
        <p:txBody>
          <a:bodyPr/>
          <a:lstStyle/>
          <a:p>
            <a:r>
              <a:rPr lang="it-IT"/>
              <a:t>Corso di Project Management: prima parte</a:t>
            </a:r>
            <a:endParaRPr lang="it-IT" dirty="0"/>
          </a:p>
        </p:txBody>
      </p:sp>
      <p:pic>
        <p:nvPicPr>
          <p:cNvPr id="6" name="Immagine 5">
            <a:extLst>
              <a:ext uri="{FF2B5EF4-FFF2-40B4-BE49-F238E27FC236}">
                <a16:creationId xmlns:a16="http://schemas.microsoft.com/office/drawing/2014/main" xmlns="" id="{1AF391FF-DE12-434F-B395-130AB5D3394E}"/>
              </a:ext>
            </a:extLst>
          </p:cNvPr>
          <p:cNvPicPr>
            <a:picLocks noChangeAspect="1"/>
          </p:cNvPicPr>
          <p:nvPr/>
        </p:nvPicPr>
        <p:blipFill>
          <a:blip r:embed="rId2"/>
          <a:stretch>
            <a:fillRect/>
          </a:stretch>
        </p:blipFill>
        <p:spPr>
          <a:xfrm>
            <a:off x="0" y="812800"/>
            <a:ext cx="5788660" cy="2186625"/>
          </a:xfrm>
          <a:prstGeom prst="rect">
            <a:avLst/>
          </a:prstGeom>
        </p:spPr>
      </p:pic>
      <p:pic>
        <p:nvPicPr>
          <p:cNvPr id="7" name="Immagine 6">
            <a:extLst>
              <a:ext uri="{FF2B5EF4-FFF2-40B4-BE49-F238E27FC236}">
                <a16:creationId xmlns:a16="http://schemas.microsoft.com/office/drawing/2014/main" xmlns="" id="{A3028D1A-E790-8C4E-B6C1-0A7EF48189A2}"/>
              </a:ext>
            </a:extLst>
          </p:cNvPr>
          <p:cNvPicPr>
            <a:picLocks noChangeAspect="1"/>
          </p:cNvPicPr>
          <p:nvPr/>
        </p:nvPicPr>
        <p:blipFill>
          <a:blip r:embed="rId3"/>
          <a:stretch>
            <a:fillRect/>
          </a:stretch>
        </p:blipFill>
        <p:spPr>
          <a:xfrm>
            <a:off x="3863340" y="2983722"/>
            <a:ext cx="5572760" cy="2159778"/>
          </a:xfrm>
          <a:prstGeom prst="rect">
            <a:avLst/>
          </a:prstGeom>
        </p:spPr>
      </p:pic>
      <p:cxnSp>
        <p:nvCxnSpPr>
          <p:cNvPr id="8" name="Connettore 2 7">
            <a:extLst>
              <a:ext uri="{FF2B5EF4-FFF2-40B4-BE49-F238E27FC236}">
                <a16:creationId xmlns:a16="http://schemas.microsoft.com/office/drawing/2014/main" xmlns="" id="{A487DFC3-56F7-5C41-B67C-FD1A83E9402D}"/>
              </a:ext>
            </a:extLst>
          </p:cNvPr>
          <p:cNvCxnSpPr>
            <a:cxnSpLocks/>
          </p:cNvCxnSpPr>
          <p:nvPr/>
        </p:nvCxnSpPr>
        <p:spPr>
          <a:xfrm>
            <a:off x="3086100" y="1041340"/>
            <a:ext cx="571500" cy="57128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0" name="Immagine 9">
            <a:extLst>
              <a:ext uri="{FF2B5EF4-FFF2-40B4-BE49-F238E27FC236}">
                <a16:creationId xmlns:a16="http://schemas.microsoft.com/office/drawing/2014/main" xmlns="" id="{9C96109E-7EF8-1241-8975-CD6CCDEF690C}"/>
              </a:ext>
            </a:extLst>
          </p:cNvPr>
          <p:cNvPicPr>
            <a:picLocks noChangeAspect="1"/>
          </p:cNvPicPr>
          <p:nvPr/>
        </p:nvPicPr>
        <p:blipFill>
          <a:blip r:embed="rId4"/>
          <a:stretch>
            <a:fillRect/>
          </a:stretch>
        </p:blipFill>
        <p:spPr>
          <a:xfrm>
            <a:off x="0" y="3455913"/>
            <a:ext cx="4230370" cy="1629677"/>
          </a:xfrm>
          <a:prstGeom prst="rect">
            <a:avLst/>
          </a:prstGeom>
        </p:spPr>
      </p:pic>
      <p:cxnSp>
        <p:nvCxnSpPr>
          <p:cNvPr id="11" name="Connettore 2 10">
            <a:extLst>
              <a:ext uri="{FF2B5EF4-FFF2-40B4-BE49-F238E27FC236}">
                <a16:creationId xmlns:a16="http://schemas.microsoft.com/office/drawing/2014/main" xmlns="" id="{1D6EDDA0-D8B6-864B-93BF-3D45BBAF38F6}"/>
              </a:ext>
            </a:extLst>
          </p:cNvPr>
          <p:cNvCxnSpPr>
            <a:cxnSpLocks/>
          </p:cNvCxnSpPr>
          <p:nvPr/>
        </p:nvCxnSpPr>
        <p:spPr>
          <a:xfrm>
            <a:off x="6230620" y="3431136"/>
            <a:ext cx="571500" cy="57128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Connettore 2 8">
            <a:extLst>
              <a:ext uri="{FF2B5EF4-FFF2-40B4-BE49-F238E27FC236}">
                <a16:creationId xmlns:a16="http://schemas.microsoft.com/office/drawing/2014/main" xmlns="" id="{541ABF57-B8E6-9743-AA83-6442911011EE}"/>
              </a:ext>
            </a:extLst>
          </p:cNvPr>
          <p:cNvCxnSpPr>
            <a:cxnSpLocks/>
          </p:cNvCxnSpPr>
          <p:nvPr/>
        </p:nvCxnSpPr>
        <p:spPr>
          <a:xfrm>
            <a:off x="2577465" y="3304211"/>
            <a:ext cx="571500" cy="571281"/>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067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102556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EC8483A0-C8E7-C544-8996-2343B041AD04}"/>
              </a:ext>
            </a:extLst>
          </p:cNvPr>
          <p:cNvSpPr>
            <a:spLocks noGrp="1"/>
          </p:cNvSpPr>
          <p:nvPr>
            <p:ph idx="1"/>
          </p:nvPr>
        </p:nvSpPr>
        <p:spPr>
          <a:xfrm>
            <a:off x="413414" y="794113"/>
            <a:ext cx="8229600" cy="769441"/>
          </a:xfrm>
        </p:spPr>
        <p:txBody>
          <a:bodyPr/>
          <a:lstStyle/>
          <a:p>
            <a:r>
              <a:rPr lang="it-IT" dirty="0"/>
              <a:t>Dal 2000 circa 1000 i progetti cui ENEA ha partecipato</a:t>
            </a:r>
          </a:p>
          <a:p>
            <a:r>
              <a:rPr lang="it-IT" dirty="0"/>
              <a:t>Alcuni dati relativi al 2018</a:t>
            </a:r>
          </a:p>
        </p:txBody>
      </p:sp>
      <p:sp>
        <p:nvSpPr>
          <p:cNvPr id="3" name="Segnaposto numero diapositiva 2">
            <a:extLst>
              <a:ext uri="{FF2B5EF4-FFF2-40B4-BE49-F238E27FC236}">
                <a16:creationId xmlns:a16="http://schemas.microsoft.com/office/drawing/2014/main" xmlns="" id="{29D28D15-C04F-BE44-B60B-F49122EB45FE}"/>
              </a:ext>
            </a:extLst>
          </p:cNvPr>
          <p:cNvSpPr>
            <a:spLocks noGrp="1"/>
          </p:cNvSpPr>
          <p:nvPr>
            <p:ph type="sldNum" sz="quarter" idx="12"/>
          </p:nvPr>
        </p:nvSpPr>
        <p:spPr/>
        <p:txBody>
          <a:bodyPr/>
          <a:lstStyle/>
          <a:p>
            <a:fld id="{30022364-CBF1-FB44-A4AE-07A465E5B79F}" type="slidenum">
              <a:rPr lang="it-IT" smtClean="0"/>
              <a:t>20</a:t>
            </a:fld>
            <a:endParaRPr lang="it-IT"/>
          </a:p>
        </p:txBody>
      </p:sp>
      <p:sp>
        <p:nvSpPr>
          <p:cNvPr id="4" name="Titolo 3">
            <a:extLst>
              <a:ext uri="{FF2B5EF4-FFF2-40B4-BE49-F238E27FC236}">
                <a16:creationId xmlns:a16="http://schemas.microsoft.com/office/drawing/2014/main" xmlns="" id="{8289A3C5-841C-5848-84A3-6771539AF1C6}"/>
              </a:ext>
            </a:extLst>
          </p:cNvPr>
          <p:cNvSpPr>
            <a:spLocks noGrp="1"/>
          </p:cNvSpPr>
          <p:nvPr>
            <p:ph type="title"/>
          </p:nvPr>
        </p:nvSpPr>
        <p:spPr/>
        <p:txBody>
          <a:bodyPr/>
          <a:lstStyle/>
          <a:p>
            <a:r>
              <a:rPr lang="it-IT" dirty="0"/>
              <a:t>Il data base dei progetti ENEA : </a:t>
            </a:r>
            <a:r>
              <a:rPr lang="it-IT" dirty="0">
                <a:solidFill>
                  <a:schemeClr val="bg1"/>
                </a:solidFill>
                <a:hlinkClick r:id="rId2">
                  <a:extLst>
                    <a:ext uri="{A12FA001-AC4F-418D-AE19-62706E023703}">
                      <ahyp:hlinkClr xmlns:ahyp="http://schemas.microsoft.com/office/drawing/2018/hyperlinkcolor" xmlns="" val="tx"/>
                    </a:ext>
                  </a:extLst>
                </a:hlinkClick>
              </a:rPr>
              <a:t>progettiue.enea.it/</a:t>
            </a:r>
            <a:endParaRPr lang="it-IT" dirty="0">
              <a:solidFill>
                <a:schemeClr val="bg1"/>
              </a:solidFill>
            </a:endParaRPr>
          </a:p>
        </p:txBody>
      </p:sp>
      <p:pic>
        <p:nvPicPr>
          <p:cNvPr id="6" name="Immagine 5">
            <a:extLst>
              <a:ext uri="{FF2B5EF4-FFF2-40B4-BE49-F238E27FC236}">
                <a16:creationId xmlns:a16="http://schemas.microsoft.com/office/drawing/2014/main" xmlns="" id="{2126593B-A5DA-1246-9D3B-565908D9A66D}"/>
              </a:ext>
            </a:extLst>
          </p:cNvPr>
          <p:cNvPicPr>
            <a:picLocks noChangeAspect="1"/>
          </p:cNvPicPr>
          <p:nvPr/>
        </p:nvPicPr>
        <p:blipFill>
          <a:blip r:embed="rId3"/>
          <a:stretch>
            <a:fillRect/>
          </a:stretch>
        </p:blipFill>
        <p:spPr>
          <a:xfrm>
            <a:off x="147150" y="1779719"/>
            <a:ext cx="4509940" cy="2692400"/>
          </a:xfrm>
          <a:prstGeom prst="rect">
            <a:avLst/>
          </a:prstGeom>
        </p:spPr>
      </p:pic>
      <p:pic>
        <p:nvPicPr>
          <p:cNvPr id="7" name="Immagine 6">
            <a:extLst>
              <a:ext uri="{FF2B5EF4-FFF2-40B4-BE49-F238E27FC236}">
                <a16:creationId xmlns:a16="http://schemas.microsoft.com/office/drawing/2014/main" xmlns="" id="{4A7B377E-305C-A145-87D5-B3E3D9CAFD6C}"/>
              </a:ext>
            </a:extLst>
          </p:cNvPr>
          <p:cNvPicPr>
            <a:picLocks noChangeAspect="1"/>
          </p:cNvPicPr>
          <p:nvPr/>
        </p:nvPicPr>
        <p:blipFill>
          <a:blip r:embed="rId4"/>
          <a:stretch>
            <a:fillRect/>
          </a:stretch>
        </p:blipFill>
        <p:spPr>
          <a:xfrm>
            <a:off x="4657090" y="1815742"/>
            <a:ext cx="4352920" cy="2699333"/>
          </a:xfrm>
          <a:prstGeom prst="rect">
            <a:avLst/>
          </a:prstGeom>
        </p:spPr>
      </p:pic>
      <p:sp>
        <p:nvSpPr>
          <p:cNvPr id="8"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55026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u="sng"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4238187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7ACAB16F-DFE9-AC41-9E09-BA5778A7C8E8}"/>
              </a:ext>
            </a:extLst>
          </p:cNvPr>
          <p:cNvSpPr>
            <a:spLocks noGrp="1"/>
          </p:cNvSpPr>
          <p:nvPr>
            <p:ph type="sldNum" sz="quarter" idx="12"/>
          </p:nvPr>
        </p:nvSpPr>
        <p:spPr/>
        <p:txBody>
          <a:bodyPr/>
          <a:lstStyle/>
          <a:p>
            <a:fld id="{30022364-CBF1-FB44-A4AE-07A465E5B79F}" type="slidenum">
              <a:rPr lang="it-IT" smtClean="0"/>
              <a:t>22</a:t>
            </a:fld>
            <a:endParaRPr lang="it-IT"/>
          </a:p>
        </p:txBody>
      </p:sp>
      <p:sp>
        <p:nvSpPr>
          <p:cNvPr id="4" name="Titolo 3">
            <a:extLst>
              <a:ext uri="{FF2B5EF4-FFF2-40B4-BE49-F238E27FC236}">
                <a16:creationId xmlns:a16="http://schemas.microsoft.com/office/drawing/2014/main" xmlns="" id="{FF48DC43-2024-AE4D-A6F3-5AA8AFA19988}"/>
              </a:ext>
            </a:extLst>
          </p:cNvPr>
          <p:cNvSpPr>
            <a:spLocks noGrp="1"/>
          </p:cNvSpPr>
          <p:nvPr>
            <p:ph type="title"/>
          </p:nvPr>
        </p:nvSpPr>
        <p:spPr>
          <a:xfrm>
            <a:off x="413414" y="177838"/>
            <a:ext cx="8650576" cy="400110"/>
          </a:xfrm>
        </p:spPr>
        <p:txBody>
          <a:bodyPr/>
          <a:lstStyle/>
          <a:p>
            <a:r>
              <a:rPr lang="it-IT" dirty="0"/>
              <a:t>Collocazione delle proprie attività all’interno degli OG</a:t>
            </a:r>
          </a:p>
        </p:txBody>
      </p:sp>
      <p:pic>
        <p:nvPicPr>
          <p:cNvPr id="2050" name="Picture 2" descr="Grafico delle risposte di Moduli. Titolo della domanda: Collocare la tua attività ritieni che sia stato:. Numero di risposte: 328 risposte.">
            <a:extLst>
              <a:ext uri="{FF2B5EF4-FFF2-40B4-BE49-F238E27FC236}">
                <a16:creationId xmlns:a16="http://schemas.microsoft.com/office/drawing/2014/main" xmlns="" id="{5727B1B9-C150-1B45-9F07-580E04D1A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8" y="810986"/>
            <a:ext cx="609600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fico delle risposte di Moduli. Titolo della domanda: Quanto ritieni la tua attività allineata all’obiettivo generale identificato?. Numero di risposte: 328 risposte.">
            <a:extLst>
              <a:ext uri="{FF2B5EF4-FFF2-40B4-BE49-F238E27FC236}">
                <a16:creationId xmlns:a16="http://schemas.microsoft.com/office/drawing/2014/main" xmlns="" id="{D72B9EA2-8B0D-3D45-9421-ED769E81D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86" y="2504508"/>
            <a:ext cx="5551714" cy="2638992"/>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77493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17BF1E3F-78D2-0149-B83D-15319E2E60F6}"/>
              </a:ext>
            </a:extLst>
          </p:cNvPr>
          <p:cNvSpPr>
            <a:spLocks noGrp="1"/>
          </p:cNvSpPr>
          <p:nvPr>
            <p:ph type="sldNum" sz="quarter" idx="12"/>
          </p:nvPr>
        </p:nvSpPr>
        <p:spPr/>
        <p:txBody>
          <a:bodyPr/>
          <a:lstStyle/>
          <a:p>
            <a:fld id="{30022364-CBF1-FB44-A4AE-07A465E5B79F}" type="slidenum">
              <a:rPr lang="it-IT" smtClean="0"/>
              <a:t>23</a:t>
            </a:fld>
            <a:endParaRPr lang="it-IT"/>
          </a:p>
        </p:txBody>
      </p:sp>
      <p:sp>
        <p:nvSpPr>
          <p:cNvPr id="4" name="Titolo 3">
            <a:extLst>
              <a:ext uri="{FF2B5EF4-FFF2-40B4-BE49-F238E27FC236}">
                <a16:creationId xmlns:a16="http://schemas.microsoft.com/office/drawing/2014/main" xmlns="" id="{399ACD38-F9A8-9744-90A0-4D8EDF9A0919}"/>
              </a:ext>
            </a:extLst>
          </p:cNvPr>
          <p:cNvSpPr>
            <a:spLocks noGrp="1"/>
          </p:cNvSpPr>
          <p:nvPr>
            <p:ph type="title"/>
          </p:nvPr>
        </p:nvSpPr>
        <p:spPr/>
        <p:txBody>
          <a:bodyPr/>
          <a:lstStyle/>
          <a:p>
            <a:r>
              <a:rPr lang="it-IT" dirty="0"/>
              <a:t>La capitalizzazione dei risultati della ricerca</a:t>
            </a:r>
          </a:p>
        </p:txBody>
      </p:sp>
      <p:sp>
        <p:nvSpPr>
          <p:cNvPr id="8" name="CasellaDiTesto 7">
            <a:extLst>
              <a:ext uri="{FF2B5EF4-FFF2-40B4-BE49-F238E27FC236}">
                <a16:creationId xmlns:a16="http://schemas.microsoft.com/office/drawing/2014/main" xmlns="" id="{AF325416-2CAF-274D-8AB4-F6B30A0F859E}"/>
              </a:ext>
            </a:extLst>
          </p:cNvPr>
          <p:cNvSpPr txBox="1"/>
          <p:nvPr/>
        </p:nvSpPr>
        <p:spPr>
          <a:xfrm>
            <a:off x="5314950" y="4205842"/>
            <a:ext cx="3736499" cy="646331"/>
          </a:xfrm>
          <a:prstGeom prst="rect">
            <a:avLst/>
          </a:prstGeom>
        </p:spPr>
        <p:txBody>
          <a:bodyPr vert="horz" wrap="square" lIns="91440" tIns="0" rIns="91440" bIns="0" rtlCol="0">
            <a:spAutoFit/>
          </a:bodyPr>
          <a:lstStyle/>
          <a:p>
            <a:r>
              <a:rPr lang="it-IT" sz="1400" dirty="0"/>
              <a:t>Gli obiettivi raggiunti con la vostra attività</a:t>
            </a:r>
            <a:br>
              <a:rPr lang="it-IT" sz="1400" dirty="0"/>
            </a:br>
            <a:r>
              <a:rPr lang="it-IT" sz="1400" dirty="0"/>
              <a:t>sono da considerare «benefici» del vostro</a:t>
            </a:r>
            <a:br>
              <a:rPr lang="it-IT" sz="1400" dirty="0"/>
            </a:br>
            <a:r>
              <a:rPr lang="it-IT" sz="1400" dirty="0"/>
              <a:t>dipartimento?</a:t>
            </a:r>
          </a:p>
        </p:txBody>
      </p:sp>
      <p:pic>
        <p:nvPicPr>
          <p:cNvPr id="3074" name="Picture 2" descr="Grafico delle risposte di Moduli. Titolo della domanda: Gli obiettivi raggiunti nella tua attività sono stati capitalizzati dall'ENEA?. Numero di risposte: 328 risposte.">
            <a:extLst>
              <a:ext uri="{FF2B5EF4-FFF2-40B4-BE49-F238E27FC236}">
                <a16:creationId xmlns:a16="http://schemas.microsoft.com/office/drawing/2014/main" xmlns="" id="{5EB17145-6020-794B-B3D0-FDB4CAD72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626"/>
            <a:ext cx="5540829" cy="2331766"/>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xmlns="" id="{DAEFB64C-0B03-4047-83F0-39746CD810EE}"/>
              </a:ext>
            </a:extLst>
          </p:cNvPr>
          <p:cNvSpPr txBox="1"/>
          <p:nvPr/>
        </p:nvSpPr>
        <p:spPr>
          <a:xfrm>
            <a:off x="2770414" y="2177143"/>
            <a:ext cx="312906" cy="276999"/>
          </a:xfrm>
          <a:prstGeom prst="rect">
            <a:avLst/>
          </a:prstGeom>
        </p:spPr>
        <p:txBody>
          <a:bodyPr vert="horz" wrap="none" lIns="91440" tIns="0" rIns="91440" bIns="0" rtlCol="0">
            <a:spAutoFit/>
          </a:bodyPr>
          <a:lstStyle/>
          <a:p>
            <a:r>
              <a:rPr lang="it-IT" dirty="0"/>
              <a:t>6</a:t>
            </a:r>
          </a:p>
        </p:txBody>
      </p:sp>
      <p:cxnSp>
        <p:nvCxnSpPr>
          <p:cNvPr id="9" name="Connettore 2 8">
            <a:extLst>
              <a:ext uri="{FF2B5EF4-FFF2-40B4-BE49-F238E27FC236}">
                <a16:creationId xmlns:a16="http://schemas.microsoft.com/office/drawing/2014/main" xmlns="" id="{3A0B1B78-E2CE-4148-8BDC-60E72EEC991B}"/>
              </a:ext>
            </a:extLst>
          </p:cNvPr>
          <p:cNvCxnSpPr>
            <a:cxnSpLocks/>
          </p:cNvCxnSpPr>
          <p:nvPr/>
        </p:nvCxnSpPr>
        <p:spPr>
          <a:xfrm flipH="1">
            <a:off x="2514600" y="2272098"/>
            <a:ext cx="2558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Immagine 12">
            <a:extLst>
              <a:ext uri="{FF2B5EF4-FFF2-40B4-BE49-F238E27FC236}">
                <a16:creationId xmlns:a16="http://schemas.microsoft.com/office/drawing/2014/main" xmlns="" id="{BD6CC13E-6918-ED46-931D-E2C96DEA2CD6}"/>
              </a:ext>
            </a:extLst>
          </p:cNvPr>
          <p:cNvPicPr>
            <a:picLocks noChangeAspect="1"/>
          </p:cNvPicPr>
          <p:nvPr/>
        </p:nvPicPr>
        <p:blipFill>
          <a:blip r:embed="rId3"/>
          <a:stretch>
            <a:fillRect/>
          </a:stretch>
        </p:blipFill>
        <p:spPr>
          <a:xfrm>
            <a:off x="5846478" y="1708228"/>
            <a:ext cx="2387600" cy="2260600"/>
          </a:xfrm>
          <a:prstGeom prst="rect">
            <a:avLst/>
          </a:prstGeom>
        </p:spPr>
      </p:pic>
      <p:sp>
        <p:nvSpPr>
          <p:cNvPr id="10"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300273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u="sng"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2270210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F1095849-AA7A-1242-88D4-C64D72F37157}"/>
              </a:ext>
            </a:extLst>
          </p:cNvPr>
          <p:cNvSpPr>
            <a:spLocks noGrp="1"/>
          </p:cNvSpPr>
          <p:nvPr>
            <p:ph type="sldNum" sz="quarter" idx="12"/>
          </p:nvPr>
        </p:nvSpPr>
        <p:spPr/>
        <p:txBody>
          <a:bodyPr/>
          <a:lstStyle/>
          <a:p>
            <a:fld id="{30022364-CBF1-FB44-A4AE-07A465E5B79F}" type="slidenum">
              <a:rPr lang="it-IT" smtClean="0"/>
              <a:t>25</a:t>
            </a:fld>
            <a:endParaRPr lang="it-IT"/>
          </a:p>
        </p:txBody>
      </p:sp>
      <p:sp>
        <p:nvSpPr>
          <p:cNvPr id="4" name="Titolo 3">
            <a:extLst>
              <a:ext uri="{FF2B5EF4-FFF2-40B4-BE49-F238E27FC236}">
                <a16:creationId xmlns:a16="http://schemas.microsoft.com/office/drawing/2014/main" xmlns="" id="{732E3AE1-30A2-3849-B713-E1C66BF26737}"/>
              </a:ext>
            </a:extLst>
          </p:cNvPr>
          <p:cNvSpPr>
            <a:spLocks noGrp="1"/>
          </p:cNvSpPr>
          <p:nvPr>
            <p:ph type="title"/>
          </p:nvPr>
        </p:nvSpPr>
        <p:spPr>
          <a:xfrm>
            <a:off x="394993" y="29513"/>
            <a:ext cx="8229600" cy="400110"/>
          </a:xfrm>
        </p:spPr>
        <p:txBody>
          <a:bodyPr/>
          <a:lstStyle/>
          <a:p>
            <a:r>
              <a:rPr lang="it-IT" sz="2400" dirty="0"/>
              <a:t>CANVAS per una migliore capitalizzazione delle attività di ricerca in ENEA</a:t>
            </a:r>
          </a:p>
        </p:txBody>
      </p:sp>
      <p:sp>
        <p:nvSpPr>
          <p:cNvPr id="6" name="Rettangolo 5">
            <a:extLst>
              <a:ext uri="{FF2B5EF4-FFF2-40B4-BE49-F238E27FC236}">
                <a16:creationId xmlns:a16="http://schemas.microsoft.com/office/drawing/2014/main" xmlns="" id="{C1C4CACE-88DA-9B45-BB86-7C8123713BE2}"/>
              </a:ext>
            </a:extLst>
          </p:cNvPr>
          <p:cNvSpPr/>
          <p:nvPr/>
        </p:nvSpPr>
        <p:spPr>
          <a:xfrm>
            <a:off x="259080" y="849630"/>
            <a:ext cx="1729740" cy="261267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Problemi</a:t>
            </a: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Le attività svolte non sono sufficientemente capitalizzate</a:t>
            </a:r>
          </a:p>
          <a:p>
            <a:pPr marL="171450" indent="-171450" defTabSz="914400">
              <a:buFont typeface="Arial" panose="020B0604020202020204" pitchFamily="34" charset="0"/>
              <a:buChar char="•"/>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Non esistono procedure consolidate per la capitalizzazione dei risultati della ricerca</a:t>
            </a:r>
          </a:p>
          <a:p>
            <a:pPr marL="171450" indent="-171450" defTabSz="914400">
              <a:buFont typeface="Arial" panose="020B0604020202020204" pitchFamily="34" charset="0"/>
              <a:buChar char="•"/>
              <a:defRPr/>
            </a:pPr>
            <a:r>
              <a:rPr lang="it-IT" sz="1200" kern="0" dirty="0">
                <a:solidFill>
                  <a:prstClr val="black"/>
                </a:solidFill>
                <a:latin typeface="Calibri" panose="020F0502020204030204"/>
              </a:rPr>
              <a:t>Non ci sono canali diretti per raggiungere le PMI</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xmlns="" id="{9688DA6B-2C04-C94B-81F6-1D338B042123}"/>
              </a:ext>
            </a:extLst>
          </p:cNvPr>
          <p:cNvSpPr/>
          <p:nvPr/>
        </p:nvSpPr>
        <p:spPr>
          <a:xfrm>
            <a:off x="3730721" y="849630"/>
            <a:ext cx="1767966" cy="261267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Unicità</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defTabSz="914400" eaLnBrk="1" fontAlgn="auto" latinLnBrk="0" hangingPunct="1">
              <a:lnSpc>
                <a:spcPct val="100000"/>
              </a:lnSpc>
              <a:spcBef>
                <a:spcPts val="0"/>
              </a:spcBef>
              <a:spcAft>
                <a:spcPts val="0"/>
              </a:spcAft>
              <a:buClrTx/>
              <a:buSzTx/>
              <a:tabLst/>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Anche gli altri enti di ricerca non hanno sfruttato in pieno la digitalizzazione per l’accesso alla conoscenza</a:t>
            </a:r>
          </a:p>
        </p:txBody>
      </p:sp>
      <p:sp>
        <p:nvSpPr>
          <p:cNvPr id="8" name="Rettangolo 7">
            <a:extLst>
              <a:ext uri="{FF2B5EF4-FFF2-40B4-BE49-F238E27FC236}">
                <a16:creationId xmlns:a16="http://schemas.microsoft.com/office/drawing/2014/main" xmlns="" id="{D79FE684-384F-424D-B235-95184223582D}"/>
              </a:ext>
            </a:extLst>
          </p:cNvPr>
          <p:cNvSpPr/>
          <p:nvPr/>
        </p:nvSpPr>
        <p:spPr>
          <a:xfrm>
            <a:off x="1991091" y="849629"/>
            <a:ext cx="1739630" cy="1402535"/>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Soluzioni</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Mettere a punto </a:t>
            </a:r>
            <a:r>
              <a:rPr kumimoji="0" lang="it-IT" sz="1200" b="0" i="0" u="none" strike="noStrike" kern="0" cap="none" spc="0" normalizeH="0" baseline="0" noProof="0" dirty="0">
                <a:ln>
                  <a:noFill/>
                </a:ln>
                <a:solidFill>
                  <a:srgbClr val="FF0000"/>
                </a:solidFill>
                <a:effectLst/>
                <a:uLnTx/>
                <a:uFillTx/>
                <a:latin typeface="Calibri" panose="020F0502020204030204"/>
                <a:ea typeface="+mn-ea"/>
                <a:cs typeface="+mn-cs"/>
              </a:rPr>
              <a:t>procedure condivise </a:t>
            </a: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per la capitalizzazione dei risultati</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FF0000"/>
                </a:solidFill>
                <a:effectLst/>
                <a:uLnTx/>
                <a:uFillTx/>
                <a:latin typeface="Calibri" panose="020F0502020204030204"/>
                <a:ea typeface="+mn-ea"/>
                <a:cs typeface="+mn-cs"/>
              </a:rPr>
              <a:t>Usare il </a:t>
            </a:r>
            <a:r>
              <a:rPr kumimoji="0" lang="it-IT" sz="1200" b="0" i="0" u="none" strike="noStrike" kern="0" cap="none" spc="0" normalizeH="0" baseline="0" noProof="0" dirty="0" err="1">
                <a:ln>
                  <a:noFill/>
                </a:ln>
                <a:solidFill>
                  <a:srgbClr val="FF0000"/>
                </a:solidFill>
                <a:effectLst/>
                <a:uLnTx/>
                <a:uFillTx/>
                <a:latin typeface="Calibri" panose="020F0502020204030204"/>
                <a:ea typeface="+mn-ea"/>
                <a:cs typeface="+mn-cs"/>
              </a:rPr>
              <a:t>project</a:t>
            </a:r>
            <a:r>
              <a:rPr kumimoji="0" lang="it-IT" sz="1200" b="0" i="0" u="none" strike="noStrike" kern="0" cap="none" spc="0" normalizeH="0" baseline="0" noProof="0" dirty="0">
                <a:ln>
                  <a:noFill/>
                </a:ln>
                <a:solidFill>
                  <a:srgbClr val="FF0000"/>
                </a:solidFill>
                <a:effectLst/>
                <a:uLnTx/>
                <a:uFillTx/>
                <a:latin typeface="Calibri" panose="020F0502020204030204"/>
                <a:ea typeface="+mn-ea"/>
                <a:cs typeface="+mn-cs"/>
              </a:rPr>
              <a:t> charter</a:t>
            </a:r>
          </a:p>
        </p:txBody>
      </p:sp>
      <p:sp>
        <p:nvSpPr>
          <p:cNvPr id="9" name="Rettangolo 8">
            <a:extLst>
              <a:ext uri="{FF2B5EF4-FFF2-40B4-BE49-F238E27FC236}">
                <a16:creationId xmlns:a16="http://schemas.microsoft.com/office/drawing/2014/main" xmlns="" id="{F07B0034-641F-0346-8B1E-A6AFB3C9B4C2}"/>
              </a:ext>
            </a:extLst>
          </p:cNvPr>
          <p:cNvSpPr/>
          <p:nvPr/>
        </p:nvSpPr>
        <p:spPr>
          <a:xfrm>
            <a:off x="7382057" y="834390"/>
            <a:ext cx="1555715" cy="261267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Target</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Le imprese</a:t>
            </a: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defRPr/>
            </a:pPr>
            <a:r>
              <a:rPr lang="it-IT" sz="1400" kern="0" dirty="0">
                <a:solidFill>
                  <a:prstClr val="black"/>
                </a:solidFill>
                <a:latin typeface="Calibri" panose="020F0502020204030204"/>
              </a:rPr>
              <a:t>Le pubbliche amministrazioni</a:t>
            </a: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Rettangolo 9">
            <a:extLst>
              <a:ext uri="{FF2B5EF4-FFF2-40B4-BE49-F238E27FC236}">
                <a16:creationId xmlns:a16="http://schemas.microsoft.com/office/drawing/2014/main" xmlns="" id="{9CD56AFC-3B0C-EC42-BE88-7DDB110E59BE}"/>
              </a:ext>
            </a:extLst>
          </p:cNvPr>
          <p:cNvSpPr/>
          <p:nvPr/>
        </p:nvSpPr>
        <p:spPr>
          <a:xfrm>
            <a:off x="259081" y="3466111"/>
            <a:ext cx="4415790" cy="119733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Costi</a:t>
            </a: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La messa a punto delle nuove procedure occuperà poche ore di lavoro distribuite tra molte competenze. Il loro uso </a:t>
            </a:r>
            <a:r>
              <a:rPr lang="it-IT" sz="1200" kern="0" dirty="0">
                <a:solidFill>
                  <a:prstClr val="black"/>
                </a:solidFill>
                <a:latin typeface="Calibri" panose="020F0502020204030204"/>
              </a:rPr>
              <a:t>farà risparmiare almeno altrettante ore per tutto il futuro delle nostre attività (decenni)</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xmlns="" id="{3B96B369-C64E-2049-A430-F7614DCF460F}"/>
              </a:ext>
            </a:extLst>
          </p:cNvPr>
          <p:cNvSpPr/>
          <p:nvPr/>
        </p:nvSpPr>
        <p:spPr>
          <a:xfrm>
            <a:off x="4674871" y="3462300"/>
            <a:ext cx="4262901" cy="1201141"/>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Ritorni</a:t>
            </a: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Ritorni d’immagine,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Nuove opportunità di </a:t>
            </a: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finanziamento</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Nuove opportunità di sviluppo di linee di ricerca</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xmlns="" id="{75783DA7-025E-664B-AD7F-7DE54E15E0E2}"/>
              </a:ext>
            </a:extLst>
          </p:cNvPr>
          <p:cNvSpPr txBox="1"/>
          <p:nvPr/>
        </p:nvSpPr>
        <p:spPr>
          <a:xfrm>
            <a:off x="256974" y="84963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1</a:t>
            </a:r>
          </a:p>
        </p:txBody>
      </p:sp>
      <p:sp>
        <p:nvSpPr>
          <p:cNvPr id="13" name="CasellaDiTesto 12">
            <a:extLst>
              <a:ext uri="{FF2B5EF4-FFF2-40B4-BE49-F238E27FC236}">
                <a16:creationId xmlns:a16="http://schemas.microsoft.com/office/drawing/2014/main" xmlns="" id="{178869F5-C123-E642-8D99-AE499620CE5B}"/>
              </a:ext>
            </a:extLst>
          </p:cNvPr>
          <p:cNvSpPr txBox="1"/>
          <p:nvPr/>
        </p:nvSpPr>
        <p:spPr>
          <a:xfrm>
            <a:off x="3756064" y="870741"/>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3</a:t>
            </a:r>
          </a:p>
        </p:txBody>
      </p:sp>
      <p:sp>
        <p:nvSpPr>
          <p:cNvPr id="14" name="CasellaDiTesto 13">
            <a:extLst>
              <a:ext uri="{FF2B5EF4-FFF2-40B4-BE49-F238E27FC236}">
                <a16:creationId xmlns:a16="http://schemas.microsoft.com/office/drawing/2014/main" xmlns="" id="{46F5DB28-3E8C-F347-982B-F7CEA55F5EC9}"/>
              </a:ext>
            </a:extLst>
          </p:cNvPr>
          <p:cNvSpPr txBox="1"/>
          <p:nvPr/>
        </p:nvSpPr>
        <p:spPr>
          <a:xfrm>
            <a:off x="7388542" y="84963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2</a:t>
            </a:r>
          </a:p>
        </p:txBody>
      </p:sp>
      <p:sp>
        <p:nvSpPr>
          <p:cNvPr id="15" name="Rettangolo 14">
            <a:extLst>
              <a:ext uri="{FF2B5EF4-FFF2-40B4-BE49-F238E27FC236}">
                <a16:creationId xmlns:a16="http://schemas.microsoft.com/office/drawing/2014/main" xmlns="" id="{A8035BF2-8C12-454D-8EE4-2E761FB2A776}"/>
              </a:ext>
            </a:extLst>
          </p:cNvPr>
          <p:cNvSpPr/>
          <p:nvPr/>
        </p:nvSpPr>
        <p:spPr>
          <a:xfrm>
            <a:off x="1991091" y="2255976"/>
            <a:ext cx="1744980" cy="1206324"/>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Metriche</a:t>
            </a: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Numero dei benefici resi visibili all’esterno</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Numerosità del target raggiunto</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Rettangolo 15">
            <a:extLst>
              <a:ext uri="{FF2B5EF4-FFF2-40B4-BE49-F238E27FC236}">
                <a16:creationId xmlns:a16="http://schemas.microsoft.com/office/drawing/2014/main" xmlns="" id="{A712C8C4-6EE4-B54E-A5F9-1B69598CA5B0}"/>
              </a:ext>
            </a:extLst>
          </p:cNvPr>
          <p:cNvSpPr/>
          <p:nvPr/>
        </p:nvSpPr>
        <p:spPr>
          <a:xfrm>
            <a:off x="5500926" y="849630"/>
            <a:ext cx="1875751" cy="1314109"/>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Vantaggio competitivo</a:t>
            </a:r>
          </a:p>
          <a:p>
            <a:pPr marR="0" lvl="0" defTabSz="914400" eaLnBrk="1" fontAlgn="auto" latinLnBrk="0" hangingPunct="1">
              <a:lnSpc>
                <a:spcPct val="100000"/>
              </a:lnSpc>
              <a:spcBef>
                <a:spcPts val="0"/>
              </a:spcBef>
              <a:spcAft>
                <a:spcPts val="0"/>
              </a:spcAft>
              <a:buClrTx/>
              <a:buSzTx/>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I risultati della nostra ricerca sono di per sé unici</a:t>
            </a:r>
          </a:p>
        </p:txBody>
      </p:sp>
      <p:sp>
        <p:nvSpPr>
          <p:cNvPr id="17" name="Rettangolo 16">
            <a:extLst>
              <a:ext uri="{FF2B5EF4-FFF2-40B4-BE49-F238E27FC236}">
                <a16:creationId xmlns:a16="http://schemas.microsoft.com/office/drawing/2014/main" xmlns="" id="{47671842-4CF1-7442-A79F-11C862AEF5C1}"/>
              </a:ext>
            </a:extLst>
          </p:cNvPr>
          <p:cNvSpPr/>
          <p:nvPr/>
        </p:nvSpPr>
        <p:spPr>
          <a:xfrm>
            <a:off x="5502222" y="2179956"/>
            <a:ext cx="1886320" cy="1267104"/>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Canali</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Portale dell’ENEA</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Newsletter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kern="0" dirty="0">
                <a:solidFill>
                  <a:srgbClr val="FF0000"/>
                </a:solidFill>
                <a:latin typeface="Calibri" panose="020F0502020204030204"/>
              </a:rPr>
              <a:t>Rete degli stakeholder</a:t>
            </a:r>
            <a:r>
              <a:rPr kumimoji="0" lang="it-IT" sz="1400" b="0" i="0" u="none" strike="noStrike" kern="0" cap="none" spc="0" normalizeH="0" baseline="0" noProof="0" dirty="0">
                <a:ln>
                  <a:noFill/>
                </a:ln>
                <a:solidFill>
                  <a:srgbClr val="FF0000"/>
                </a:solidFill>
                <a:effectLst/>
                <a:uLnTx/>
                <a:uFillTx/>
                <a:latin typeface="Calibri" panose="020F0502020204030204"/>
                <a:ea typeface="+mn-ea"/>
                <a:cs typeface="+mn-cs"/>
              </a:rPr>
              <a:t> </a:t>
            </a:r>
          </a:p>
        </p:txBody>
      </p:sp>
      <p:sp>
        <p:nvSpPr>
          <p:cNvPr id="18" name="CasellaDiTesto 17">
            <a:extLst>
              <a:ext uri="{FF2B5EF4-FFF2-40B4-BE49-F238E27FC236}">
                <a16:creationId xmlns:a16="http://schemas.microsoft.com/office/drawing/2014/main" xmlns="" id="{0BCF159D-B74D-2C47-AC3D-8782D89A67DF}"/>
              </a:ext>
            </a:extLst>
          </p:cNvPr>
          <p:cNvSpPr txBox="1"/>
          <p:nvPr/>
        </p:nvSpPr>
        <p:spPr>
          <a:xfrm>
            <a:off x="2005126" y="84963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4</a:t>
            </a:r>
          </a:p>
        </p:txBody>
      </p:sp>
      <p:sp>
        <p:nvSpPr>
          <p:cNvPr id="19" name="CasellaDiTesto 18">
            <a:extLst>
              <a:ext uri="{FF2B5EF4-FFF2-40B4-BE49-F238E27FC236}">
                <a16:creationId xmlns:a16="http://schemas.microsoft.com/office/drawing/2014/main" xmlns="" id="{E6C85435-95DD-994C-A9DC-BFE906A6419F}"/>
              </a:ext>
            </a:extLst>
          </p:cNvPr>
          <p:cNvSpPr txBox="1"/>
          <p:nvPr/>
        </p:nvSpPr>
        <p:spPr>
          <a:xfrm>
            <a:off x="5502222" y="854957"/>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5</a:t>
            </a:r>
          </a:p>
        </p:txBody>
      </p:sp>
      <p:sp>
        <p:nvSpPr>
          <p:cNvPr id="20" name="CasellaDiTesto 19">
            <a:extLst>
              <a:ext uri="{FF2B5EF4-FFF2-40B4-BE49-F238E27FC236}">
                <a16:creationId xmlns:a16="http://schemas.microsoft.com/office/drawing/2014/main" xmlns="" id="{14AC9843-3E7C-814F-9214-B9CC063436C8}"/>
              </a:ext>
            </a:extLst>
          </p:cNvPr>
          <p:cNvSpPr txBox="1"/>
          <p:nvPr/>
        </p:nvSpPr>
        <p:spPr>
          <a:xfrm>
            <a:off x="4691185" y="3478517"/>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6</a:t>
            </a:r>
          </a:p>
        </p:txBody>
      </p:sp>
      <p:sp>
        <p:nvSpPr>
          <p:cNvPr id="21" name="CasellaDiTesto 20">
            <a:extLst>
              <a:ext uri="{FF2B5EF4-FFF2-40B4-BE49-F238E27FC236}">
                <a16:creationId xmlns:a16="http://schemas.microsoft.com/office/drawing/2014/main" xmlns="" id="{6711D9B2-158C-EB40-906C-1AF27261F8B7}"/>
              </a:ext>
            </a:extLst>
          </p:cNvPr>
          <p:cNvSpPr txBox="1"/>
          <p:nvPr/>
        </p:nvSpPr>
        <p:spPr>
          <a:xfrm>
            <a:off x="275395" y="344706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7</a:t>
            </a:r>
          </a:p>
        </p:txBody>
      </p:sp>
      <p:sp>
        <p:nvSpPr>
          <p:cNvPr id="22" name="CasellaDiTesto 21">
            <a:extLst>
              <a:ext uri="{FF2B5EF4-FFF2-40B4-BE49-F238E27FC236}">
                <a16:creationId xmlns:a16="http://schemas.microsoft.com/office/drawing/2014/main" xmlns="" id="{942B5C66-963A-9F4E-A38C-0A1FC1670C89}"/>
              </a:ext>
            </a:extLst>
          </p:cNvPr>
          <p:cNvSpPr txBox="1"/>
          <p:nvPr/>
        </p:nvSpPr>
        <p:spPr>
          <a:xfrm>
            <a:off x="1988905" y="2225011"/>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8</a:t>
            </a:r>
          </a:p>
        </p:txBody>
      </p:sp>
      <p:sp>
        <p:nvSpPr>
          <p:cNvPr id="23" name="CasellaDiTesto 22">
            <a:extLst>
              <a:ext uri="{FF2B5EF4-FFF2-40B4-BE49-F238E27FC236}">
                <a16:creationId xmlns:a16="http://schemas.microsoft.com/office/drawing/2014/main" xmlns="" id="{B0C7F244-AC63-E347-B705-69FDE0D6A212}"/>
              </a:ext>
            </a:extLst>
          </p:cNvPr>
          <p:cNvSpPr txBox="1"/>
          <p:nvPr/>
        </p:nvSpPr>
        <p:spPr>
          <a:xfrm>
            <a:off x="5502222" y="2192047"/>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9</a:t>
            </a:r>
          </a:p>
        </p:txBody>
      </p:sp>
      <p:sp>
        <p:nvSpPr>
          <p:cNvPr id="24"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370274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3406FA1A-628F-6046-98BD-0C49F2ABC51E}"/>
              </a:ext>
            </a:extLst>
          </p:cNvPr>
          <p:cNvSpPr>
            <a:spLocks noGrp="1"/>
          </p:cNvSpPr>
          <p:nvPr>
            <p:ph type="sldNum" sz="quarter" idx="12"/>
          </p:nvPr>
        </p:nvSpPr>
        <p:spPr/>
        <p:txBody>
          <a:bodyPr/>
          <a:lstStyle/>
          <a:p>
            <a:fld id="{30022364-CBF1-FB44-A4AE-07A465E5B79F}" type="slidenum">
              <a:rPr lang="it-IT" smtClean="0"/>
              <a:t>26</a:t>
            </a:fld>
            <a:endParaRPr lang="it-IT"/>
          </a:p>
        </p:txBody>
      </p:sp>
      <p:sp>
        <p:nvSpPr>
          <p:cNvPr id="4" name="Titolo 3">
            <a:extLst>
              <a:ext uri="{FF2B5EF4-FFF2-40B4-BE49-F238E27FC236}">
                <a16:creationId xmlns:a16="http://schemas.microsoft.com/office/drawing/2014/main" xmlns="" id="{DA8704A2-04EE-9944-800F-B179C183F0A0}"/>
              </a:ext>
            </a:extLst>
          </p:cNvPr>
          <p:cNvSpPr>
            <a:spLocks noGrp="1"/>
          </p:cNvSpPr>
          <p:nvPr>
            <p:ph type="title"/>
          </p:nvPr>
        </p:nvSpPr>
        <p:spPr/>
        <p:txBody>
          <a:bodyPr/>
          <a:lstStyle/>
          <a:p>
            <a:r>
              <a:rPr lang="it-IT" dirty="0"/>
              <a:t>La procedura di avvio di progetto del PM2</a:t>
            </a:r>
          </a:p>
        </p:txBody>
      </p:sp>
      <p:pic>
        <p:nvPicPr>
          <p:cNvPr id="7" name="Immagine 6">
            <a:extLst>
              <a:ext uri="{FF2B5EF4-FFF2-40B4-BE49-F238E27FC236}">
                <a16:creationId xmlns:a16="http://schemas.microsoft.com/office/drawing/2014/main" xmlns="" id="{2AD2EC7B-2649-D741-805A-AA2A2B84B2FD}"/>
              </a:ext>
            </a:extLst>
          </p:cNvPr>
          <p:cNvPicPr>
            <a:picLocks noChangeAspect="1"/>
          </p:cNvPicPr>
          <p:nvPr/>
        </p:nvPicPr>
        <p:blipFill>
          <a:blip r:embed="rId2"/>
          <a:stretch>
            <a:fillRect/>
          </a:stretch>
        </p:blipFill>
        <p:spPr>
          <a:xfrm>
            <a:off x="0" y="794113"/>
            <a:ext cx="4245428" cy="2971800"/>
          </a:xfrm>
          <a:prstGeom prst="rect">
            <a:avLst/>
          </a:prstGeom>
        </p:spPr>
      </p:pic>
      <p:pic>
        <p:nvPicPr>
          <p:cNvPr id="8" name="Immagine 7">
            <a:extLst>
              <a:ext uri="{FF2B5EF4-FFF2-40B4-BE49-F238E27FC236}">
                <a16:creationId xmlns:a16="http://schemas.microsoft.com/office/drawing/2014/main" xmlns="" id="{D9A8875F-C186-3641-A9A9-9D5D2297B1E0}"/>
              </a:ext>
            </a:extLst>
          </p:cNvPr>
          <p:cNvPicPr>
            <a:picLocks noChangeAspect="1"/>
          </p:cNvPicPr>
          <p:nvPr/>
        </p:nvPicPr>
        <p:blipFill>
          <a:blip r:embed="rId3"/>
          <a:stretch>
            <a:fillRect/>
          </a:stretch>
        </p:blipFill>
        <p:spPr>
          <a:xfrm>
            <a:off x="4245428" y="794113"/>
            <a:ext cx="4710828" cy="3824470"/>
          </a:xfrm>
          <a:prstGeom prst="rect">
            <a:avLst/>
          </a:prstGeom>
        </p:spPr>
      </p:pic>
      <p:sp>
        <p:nvSpPr>
          <p:cNvPr id="9"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40140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a:extLst>
              <a:ext uri="{FF2B5EF4-FFF2-40B4-BE49-F238E27FC236}">
                <a16:creationId xmlns:a16="http://schemas.microsoft.com/office/drawing/2014/main" xmlns="" id="{892753CD-2482-8A44-92C6-03CD4BF0C4EF}"/>
              </a:ext>
            </a:extLst>
          </p:cNvPr>
          <p:cNvGraphicFramePr>
            <a:graphicFrameLocks noGrp="1"/>
          </p:cNvGraphicFramePr>
          <p:nvPr>
            <p:ph idx="1"/>
            <p:extLst>
              <p:ext uri="{D42A27DB-BD31-4B8C-83A1-F6EECF244321}">
                <p14:modId xmlns:p14="http://schemas.microsoft.com/office/powerpoint/2010/main" val="2078186783"/>
              </p:ext>
            </p:extLst>
          </p:nvPr>
        </p:nvGraphicFramePr>
        <p:xfrm>
          <a:off x="413414" y="781008"/>
          <a:ext cx="8273386" cy="4454735"/>
        </p:xfrm>
        <a:graphic>
          <a:graphicData uri="http://schemas.openxmlformats.org/drawingml/2006/table">
            <a:tbl>
              <a:tblPr firstRow="1" firstCol="1" bandRow="1">
                <a:tableStyleId>{5C22544A-7EE6-4342-B048-85BDC9FD1C3A}</a:tableStyleId>
              </a:tblPr>
              <a:tblGrid>
                <a:gridCol w="8273386">
                  <a:extLst>
                    <a:ext uri="{9D8B030D-6E8A-4147-A177-3AD203B41FA5}">
                      <a16:colId xmlns:a16="http://schemas.microsoft.com/office/drawing/2014/main" xmlns="" val="2904953571"/>
                    </a:ext>
                  </a:extLst>
                </a:gridCol>
              </a:tblGrid>
              <a:tr h="195358">
                <a:tc>
                  <a:txBody>
                    <a:bodyPr/>
                    <a:lstStyle/>
                    <a:p>
                      <a:pPr algn="just">
                        <a:lnSpc>
                          <a:spcPct val="115000"/>
                        </a:lnSpc>
                        <a:spcAft>
                          <a:spcPts val="0"/>
                        </a:spcAft>
                      </a:pPr>
                      <a:r>
                        <a:rPr lang="it-IT" sz="1400">
                          <a:effectLst/>
                        </a:rPr>
                        <a:t>Contesto / Situazione (Ambito: Bisogni/ Problemi / Opportunità)</a:t>
                      </a:r>
                      <a:endParaRPr lang="it-IT" sz="1400">
                        <a:effectLst/>
                        <a:latin typeface="Times New Roman" panose="02020603050405020304" pitchFamily="18" charset="0"/>
                        <a:ea typeface="Times New Roman" panose="02020603050405020304" pitchFamily="18" charset="0"/>
                      </a:endParaRPr>
                    </a:p>
                  </a:txBody>
                  <a:tcPr marL="39486" marR="39486" marT="0" marB="0"/>
                </a:tc>
                <a:extLst>
                  <a:ext uri="{0D108BD9-81ED-4DB2-BD59-A6C34878D82A}">
                    <a16:rowId xmlns:a16="http://schemas.microsoft.com/office/drawing/2014/main" xmlns="" val="2817890355"/>
                  </a:ext>
                </a:extLst>
              </a:tr>
              <a:tr h="971840">
                <a:tc>
                  <a:txBody>
                    <a:bodyPr/>
                    <a:lstStyle/>
                    <a:p>
                      <a:pPr algn="just">
                        <a:lnSpc>
                          <a:spcPct val="115000"/>
                        </a:lnSpc>
                        <a:spcAft>
                          <a:spcPts val="0"/>
                        </a:spcAft>
                      </a:pPr>
                      <a:r>
                        <a:rPr lang="it-IT" sz="1400" b="0" dirty="0">
                          <a:solidFill>
                            <a:schemeClr val="tx1"/>
                          </a:solidFill>
                          <a:effectLst/>
                        </a:rPr>
                        <a:t>&lt;Descrivere il motivo per cui un progetto dovrebbe essere avviato. Pensa alla situazione che il progetto affronterà in termini di risposta a un'esigenza aziendale, o fornendo una risposta a un problema o approfittando di un'opportunità. Il contesto del progetto può essere descritto da una combinazione di uno qualsiasi degli scenari di cui sopra.&gt;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39486" marR="39486" marT="0" marB="0">
                    <a:solidFill>
                      <a:schemeClr val="bg1"/>
                    </a:solidFill>
                  </a:tcPr>
                </a:tc>
                <a:extLst>
                  <a:ext uri="{0D108BD9-81ED-4DB2-BD59-A6C34878D82A}">
                    <a16:rowId xmlns:a16="http://schemas.microsoft.com/office/drawing/2014/main" xmlns="" val="4065133813"/>
                  </a:ext>
                </a:extLst>
              </a:tr>
              <a:tr h="195358">
                <a:tc>
                  <a:txBody>
                    <a:bodyPr/>
                    <a:lstStyle/>
                    <a:p>
                      <a:pPr algn="just">
                        <a:lnSpc>
                          <a:spcPct val="115000"/>
                        </a:lnSpc>
                        <a:spcAft>
                          <a:spcPts val="0"/>
                        </a:spcAft>
                      </a:pPr>
                      <a:r>
                        <a:rPr lang="it-IT" sz="1400">
                          <a:effectLst/>
                        </a:rPr>
                        <a:t>Basi legali</a:t>
                      </a:r>
                      <a:endParaRPr lang="it-IT" sz="1400">
                        <a:effectLst/>
                        <a:latin typeface="Times New Roman" panose="02020603050405020304" pitchFamily="18" charset="0"/>
                        <a:ea typeface="Times New Roman" panose="02020603050405020304" pitchFamily="18" charset="0"/>
                      </a:endParaRPr>
                    </a:p>
                  </a:txBody>
                  <a:tcPr marL="39486" marR="39486" marT="0" marB="0"/>
                </a:tc>
                <a:extLst>
                  <a:ext uri="{0D108BD9-81ED-4DB2-BD59-A6C34878D82A}">
                    <a16:rowId xmlns:a16="http://schemas.microsoft.com/office/drawing/2014/main" xmlns="" val="2488077401"/>
                  </a:ext>
                </a:extLst>
              </a:tr>
              <a:tr h="641572">
                <a:tc>
                  <a:txBody>
                    <a:bodyPr/>
                    <a:lstStyle/>
                    <a:p>
                      <a:pPr algn="just">
                        <a:lnSpc>
                          <a:spcPct val="115000"/>
                        </a:lnSpc>
                        <a:spcAft>
                          <a:spcPts val="0"/>
                        </a:spcAft>
                        <a:tabLst>
                          <a:tab pos="1658620" algn="l"/>
                        </a:tabLst>
                      </a:pPr>
                      <a:r>
                        <a:rPr lang="it-IT" sz="1400" b="0" dirty="0">
                          <a:solidFill>
                            <a:schemeClr val="tx1"/>
                          </a:solidFill>
                          <a:effectLst/>
                        </a:rPr>
                        <a:t>&lt;La base legale, se presente, per la richiesta di avvio del progetto. Fornire il collegamento agli obiettivi strategici dell'organizzazione. Può essere sotto forma di una direttiva proveniente dal senior management dell'organizzazione&gt;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39486" marR="39486" marT="0" marB="0">
                    <a:solidFill>
                      <a:schemeClr val="bg1"/>
                    </a:solidFill>
                  </a:tcPr>
                </a:tc>
                <a:extLst>
                  <a:ext uri="{0D108BD9-81ED-4DB2-BD59-A6C34878D82A}">
                    <a16:rowId xmlns:a16="http://schemas.microsoft.com/office/drawing/2014/main" xmlns="" val="3381990110"/>
                  </a:ext>
                </a:extLst>
              </a:tr>
              <a:tr h="195358">
                <a:tc>
                  <a:txBody>
                    <a:bodyPr/>
                    <a:lstStyle/>
                    <a:p>
                      <a:pPr algn="just">
                        <a:lnSpc>
                          <a:spcPct val="115000"/>
                        </a:lnSpc>
                        <a:spcAft>
                          <a:spcPts val="0"/>
                        </a:spcAft>
                        <a:tabLst>
                          <a:tab pos="1658620" algn="l"/>
                        </a:tabLst>
                      </a:pPr>
                      <a:r>
                        <a:rPr lang="it-IT" sz="1400">
                          <a:effectLst/>
                        </a:rPr>
                        <a:t>Risultati (alto livello)</a:t>
                      </a:r>
                      <a:endParaRPr lang="it-IT" sz="1400">
                        <a:effectLst/>
                        <a:latin typeface="Times New Roman" panose="02020603050405020304" pitchFamily="18" charset="0"/>
                        <a:ea typeface="Times New Roman" panose="02020603050405020304" pitchFamily="18" charset="0"/>
                      </a:endParaRPr>
                    </a:p>
                  </a:txBody>
                  <a:tcPr marL="39486" marR="39486" marT="0" marB="0"/>
                </a:tc>
                <a:extLst>
                  <a:ext uri="{0D108BD9-81ED-4DB2-BD59-A6C34878D82A}">
                    <a16:rowId xmlns:a16="http://schemas.microsoft.com/office/drawing/2014/main" xmlns="" val="2406184197"/>
                  </a:ext>
                </a:extLst>
              </a:tr>
              <a:tr h="774275">
                <a:tc>
                  <a:txBody>
                    <a:bodyPr/>
                    <a:lstStyle/>
                    <a:p>
                      <a:pPr algn="just">
                        <a:lnSpc>
                          <a:spcPct val="115000"/>
                        </a:lnSpc>
                        <a:spcAft>
                          <a:spcPts val="0"/>
                        </a:spcAft>
                        <a:tabLst>
                          <a:tab pos="1658620" algn="l"/>
                        </a:tabLst>
                      </a:pPr>
                      <a:r>
                        <a:rPr lang="it-IT" sz="1400" b="0" dirty="0">
                          <a:solidFill>
                            <a:schemeClr val="tx1"/>
                          </a:solidFill>
                          <a:effectLst/>
                        </a:rPr>
                        <a:t>&lt;Individuare e descrivere ad alto livello i principali risultati attesi dal progetto da avviare. Pensa ai risultati come al risultato del cambiamento che il progetto implementerà nell'organizzazione: lo stato futuro o desiderato. Dovrebbe essere possibile collegare i benefici misurabili direttamente ai risultati.&gt;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39486" marR="39486" marT="0" marB="0">
                    <a:solidFill>
                      <a:schemeClr val="bg1"/>
                    </a:solidFill>
                  </a:tcPr>
                </a:tc>
                <a:extLst>
                  <a:ext uri="{0D108BD9-81ED-4DB2-BD59-A6C34878D82A}">
                    <a16:rowId xmlns:a16="http://schemas.microsoft.com/office/drawing/2014/main" xmlns="" val="2134600676"/>
                  </a:ext>
                </a:extLst>
              </a:tr>
              <a:tr h="195358">
                <a:tc>
                  <a:txBody>
                    <a:bodyPr/>
                    <a:lstStyle/>
                    <a:p>
                      <a:pPr algn="just">
                        <a:lnSpc>
                          <a:spcPct val="115000"/>
                        </a:lnSpc>
                        <a:spcAft>
                          <a:spcPts val="0"/>
                        </a:spcAft>
                        <a:tabLst>
                          <a:tab pos="1658620" algn="l"/>
                        </a:tabLst>
                      </a:pPr>
                      <a:r>
                        <a:rPr lang="it-IT" sz="1400">
                          <a:effectLst/>
                        </a:rPr>
                        <a:t>Impatto (alto livello)</a:t>
                      </a:r>
                      <a:endParaRPr lang="it-IT" sz="1400">
                        <a:effectLst/>
                        <a:latin typeface="Times New Roman" panose="02020603050405020304" pitchFamily="18" charset="0"/>
                        <a:ea typeface="Times New Roman" panose="02020603050405020304" pitchFamily="18" charset="0"/>
                      </a:endParaRPr>
                    </a:p>
                  </a:txBody>
                  <a:tcPr marL="39486" marR="39486" marT="0" marB="0"/>
                </a:tc>
                <a:extLst>
                  <a:ext uri="{0D108BD9-81ED-4DB2-BD59-A6C34878D82A}">
                    <a16:rowId xmlns:a16="http://schemas.microsoft.com/office/drawing/2014/main" xmlns="" val="2178787154"/>
                  </a:ext>
                </a:extLst>
              </a:tr>
              <a:tr h="774275">
                <a:tc>
                  <a:txBody>
                    <a:bodyPr/>
                    <a:lstStyle/>
                    <a:p>
                      <a:pPr algn="just">
                        <a:lnSpc>
                          <a:spcPct val="115000"/>
                        </a:lnSpc>
                        <a:spcAft>
                          <a:spcPts val="0"/>
                        </a:spcAft>
                        <a:tabLst>
                          <a:tab pos="1658620" algn="l"/>
                        </a:tabLst>
                      </a:pPr>
                      <a:r>
                        <a:rPr lang="it-IT" sz="1400" b="0" dirty="0">
                          <a:solidFill>
                            <a:schemeClr val="tx1"/>
                          </a:solidFill>
                          <a:effectLst/>
                        </a:rPr>
                        <a:t>&lt;Descrivere l'impatto che la situazione attuale o la soluzione desiderata avranno in termini di prospettiva interna dell'organizzazione (impatto su processi, persone, cultura) e in che modo la situazione o / e la soluzione possono avere un impatto sugli stakeholder esterni all'organizzazione. Mantenerlo a un livello relativamente alto&gt;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39486" marR="39486" marT="0" marB="0">
                    <a:solidFill>
                      <a:schemeClr val="bg1"/>
                    </a:solidFill>
                  </a:tcPr>
                </a:tc>
                <a:extLst>
                  <a:ext uri="{0D108BD9-81ED-4DB2-BD59-A6C34878D82A}">
                    <a16:rowId xmlns:a16="http://schemas.microsoft.com/office/drawing/2014/main" xmlns="" val="3823014361"/>
                  </a:ext>
                </a:extLst>
              </a:tr>
            </a:tbl>
          </a:graphicData>
        </a:graphic>
      </p:graphicFrame>
      <p:sp>
        <p:nvSpPr>
          <p:cNvPr id="3" name="Segnaposto numero diapositiva 2">
            <a:extLst>
              <a:ext uri="{FF2B5EF4-FFF2-40B4-BE49-F238E27FC236}">
                <a16:creationId xmlns:a16="http://schemas.microsoft.com/office/drawing/2014/main" xmlns="" id="{F312CA5E-9AFE-484E-83D1-ED0C57CA8568}"/>
              </a:ext>
            </a:extLst>
          </p:cNvPr>
          <p:cNvSpPr>
            <a:spLocks noGrp="1"/>
          </p:cNvSpPr>
          <p:nvPr>
            <p:ph type="sldNum" sz="quarter" idx="12"/>
          </p:nvPr>
        </p:nvSpPr>
        <p:spPr/>
        <p:txBody>
          <a:bodyPr/>
          <a:lstStyle/>
          <a:p>
            <a:fld id="{30022364-CBF1-FB44-A4AE-07A465E5B79F}" type="slidenum">
              <a:rPr lang="it-IT" smtClean="0"/>
              <a:t>27</a:t>
            </a:fld>
            <a:endParaRPr lang="it-IT"/>
          </a:p>
        </p:txBody>
      </p:sp>
      <p:sp>
        <p:nvSpPr>
          <p:cNvPr id="7" name="Titolo 3">
            <a:extLst>
              <a:ext uri="{FF2B5EF4-FFF2-40B4-BE49-F238E27FC236}">
                <a16:creationId xmlns:a16="http://schemas.microsoft.com/office/drawing/2014/main" xmlns="" id="{13BCBA25-36C6-074D-9788-7E55A10B8E47}"/>
              </a:ext>
            </a:extLst>
          </p:cNvPr>
          <p:cNvSpPr>
            <a:spLocks noGrp="1"/>
          </p:cNvSpPr>
          <p:nvPr>
            <p:ph type="title"/>
          </p:nvPr>
        </p:nvSpPr>
        <p:spPr/>
        <p:txBody>
          <a:bodyPr/>
          <a:lstStyle/>
          <a:p>
            <a:r>
              <a:rPr lang="it-IT" dirty="0"/>
              <a:t>La procedura di avvio di progetto del PM2</a:t>
            </a:r>
          </a:p>
        </p:txBody>
      </p:sp>
    </p:spTree>
    <p:extLst>
      <p:ext uri="{BB962C8B-B14F-4D97-AF65-F5344CB8AC3E}">
        <p14:creationId xmlns:p14="http://schemas.microsoft.com/office/powerpoint/2010/main" val="116800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xmlns="" id="{34821312-B891-4C42-B302-4E0014E072F6}"/>
              </a:ext>
            </a:extLst>
          </p:cNvPr>
          <p:cNvGraphicFramePr>
            <a:graphicFrameLocks noGrp="1"/>
          </p:cNvGraphicFramePr>
          <p:nvPr>
            <p:ph idx="1"/>
            <p:extLst>
              <p:ext uri="{D42A27DB-BD31-4B8C-83A1-F6EECF244321}">
                <p14:modId xmlns:p14="http://schemas.microsoft.com/office/powerpoint/2010/main" val="3327016726"/>
              </p:ext>
            </p:extLst>
          </p:nvPr>
        </p:nvGraphicFramePr>
        <p:xfrm>
          <a:off x="228600" y="791297"/>
          <a:ext cx="8458200" cy="4090375"/>
        </p:xfrm>
        <a:graphic>
          <a:graphicData uri="http://schemas.openxmlformats.org/drawingml/2006/table">
            <a:tbl>
              <a:tblPr firstRow="1" firstCol="1" bandRow="1">
                <a:tableStyleId>{5C22544A-7EE6-4342-B048-85BDC9FD1C3A}</a:tableStyleId>
              </a:tblPr>
              <a:tblGrid>
                <a:gridCol w="8458200">
                  <a:extLst>
                    <a:ext uri="{9D8B030D-6E8A-4147-A177-3AD203B41FA5}">
                      <a16:colId xmlns:a16="http://schemas.microsoft.com/office/drawing/2014/main" xmlns="" val="502276891"/>
                    </a:ext>
                  </a:extLst>
                </a:gridCol>
              </a:tblGrid>
              <a:tr h="234040">
                <a:tc>
                  <a:txBody>
                    <a:bodyPr/>
                    <a:lstStyle/>
                    <a:p>
                      <a:pPr algn="just">
                        <a:lnSpc>
                          <a:spcPct val="115000"/>
                        </a:lnSpc>
                        <a:spcAft>
                          <a:spcPts val="0"/>
                        </a:spcAft>
                        <a:tabLst>
                          <a:tab pos="1658620" algn="l"/>
                        </a:tabLst>
                      </a:pPr>
                      <a:r>
                        <a:rPr lang="it-IT" sz="1400">
                          <a:effectLst/>
                        </a:rPr>
                        <a:t>Criteri di successo</a:t>
                      </a:r>
                      <a:endParaRPr lang="it-IT" sz="1400">
                        <a:effectLst/>
                        <a:latin typeface="Times New Roman" panose="02020603050405020304" pitchFamily="18" charset="0"/>
                        <a:ea typeface="Times New Roman" panose="02020603050405020304" pitchFamily="18" charset="0"/>
                      </a:endParaRPr>
                    </a:p>
                  </a:txBody>
                  <a:tcPr marL="49426" marR="49426" marT="0" marB="0"/>
                </a:tc>
                <a:extLst>
                  <a:ext uri="{0D108BD9-81ED-4DB2-BD59-A6C34878D82A}">
                    <a16:rowId xmlns:a16="http://schemas.microsoft.com/office/drawing/2014/main" xmlns="" val="852654607"/>
                  </a:ext>
                </a:extLst>
              </a:tr>
              <a:tr h="864476">
                <a:tc>
                  <a:txBody>
                    <a:bodyPr/>
                    <a:lstStyle/>
                    <a:p>
                      <a:pPr algn="just">
                        <a:lnSpc>
                          <a:spcPct val="115000"/>
                        </a:lnSpc>
                        <a:spcAft>
                          <a:spcPts val="0"/>
                        </a:spcAft>
                        <a:tabLst>
                          <a:tab pos="1658620" algn="l"/>
                        </a:tabLst>
                      </a:pPr>
                      <a:r>
                        <a:rPr lang="it-IT" sz="1400" b="0" dirty="0">
                          <a:solidFill>
                            <a:schemeClr val="tx1"/>
                          </a:solidFill>
                          <a:effectLst/>
                        </a:rPr>
                        <a:t>&lt;Questa sezione dovrebbe descrivere i criteri di successo di alto livello del progetto proposto. Pensa ai criteri di successo come ai criteri in base ai quali il progetto proposto può essere valutato come un successo o un fallimento. I criteri di successo possono riguardare ambito, programma e costi&gt;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49426" marR="49426" marT="0" marB="0">
                    <a:solidFill>
                      <a:schemeClr val="bg1"/>
                    </a:solidFill>
                  </a:tcPr>
                </a:tc>
                <a:extLst>
                  <a:ext uri="{0D108BD9-81ED-4DB2-BD59-A6C34878D82A}">
                    <a16:rowId xmlns:a16="http://schemas.microsoft.com/office/drawing/2014/main" xmlns="" val="9377430"/>
                  </a:ext>
                </a:extLst>
              </a:tr>
              <a:tr h="234040">
                <a:tc>
                  <a:txBody>
                    <a:bodyPr/>
                    <a:lstStyle/>
                    <a:p>
                      <a:pPr algn="just">
                        <a:lnSpc>
                          <a:spcPct val="115000"/>
                        </a:lnSpc>
                        <a:spcAft>
                          <a:spcPts val="0"/>
                        </a:spcAft>
                        <a:tabLst>
                          <a:tab pos="1658620" algn="l"/>
                        </a:tabLst>
                      </a:pPr>
                      <a:r>
                        <a:rPr lang="it-IT" sz="1400">
                          <a:effectLst/>
                        </a:rPr>
                        <a:t>Presupposti (alto livello)</a:t>
                      </a:r>
                      <a:endParaRPr lang="it-IT" sz="1400">
                        <a:effectLst/>
                        <a:latin typeface="Times New Roman" panose="02020603050405020304" pitchFamily="18" charset="0"/>
                        <a:ea typeface="Times New Roman" panose="02020603050405020304" pitchFamily="18" charset="0"/>
                      </a:endParaRPr>
                    </a:p>
                  </a:txBody>
                  <a:tcPr marL="49426" marR="49426" marT="0" marB="0"/>
                </a:tc>
                <a:extLst>
                  <a:ext uri="{0D108BD9-81ED-4DB2-BD59-A6C34878D82A}">
                    <a16:rowId xmlns:a16="http://schemas.microsoft.com/office/drawing/2014/main" xmlns="" val="3518274955"/>
                  </a:ext>
                </a:extLst>
              </a:tr>
              <a:tr h="1085076">
                <a:tc>
                  <a:txBody>
                    <a:bodyPr/>
                    <a:lstStyle/>
                    <a:p>
                      <a:pPr algn="just">
                        <a:lnSpc>
                          <a:spcPct val="115000"/>
                        </a:lnSpc>
                        <a:spcAft>
                          <a:spcPts val="0"/>
                        </a:spcAft>
                        <a:tabLst>
                          <a:tab pos="1658620" algn="l"/>
                        </a:tabLst>
                      </a:pPr>
                      <a:r>
                        <a:rPr lang="it-IT" sz="1400" b="0" dirty="0">
                          <a:solidFill>
                            <a:schemeClr val="tx1"/>
                          </a:solidFill>
                          <a:effectLst/>
                        </a:rPr>
                        <a:t>&lt;Questa sezione dovrebbe descrivere qualsiasi ipotesi di progetto relativa a business, tecnologia, risorse, ambiente organizzativo, ambito, aspettative o programmi. In questa fase, le assunzioni sono considerate fatti (vero); tuttavia, devono essere ulteriormente convalidati per garantire che siano effettivamente fatti. Si noti che i presupposti che non sono stati convalidati possono diventare rischi.&gt;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49426" marR="49426" marT="0" marB="0">
                    <a:solidFill>
                      <a:schemeClr val="bg1"/>
                    </a:solidFill>
                  </a:tcPr>
                </a:tc>
                <a:extLst>
                  <a:ext uri="{0D108BD9-81ED-4DB2-BD59-A6C34878D82A}">
                    <a16:rowId xmlns:a16="http://schemas.microsoft.com/office/drawing/2014/main" xmlns="" val="873413827"/>
                  </a:ext>
                </a:extLst>
              </a:tr>
              <a:tr h="234040">
                <a:tc>
                  <a:txBody>
                    <a:bodyPr/>
                    <a:lstStyle/>
                    <a:p>
                      <a:pPr algn="just">
                        <a:lnSpc>
                          <a:spcPct val="115000"/>
                        </a:lnSpc>
                        <a:spcAft>
                          <a:spcPts val="0"/>
                        </a:spcAft>
                        <a:tabLst>
                          <a:tab pos="1658620" algn="l"/>
                        </a:tabLst>
                      </a:pPr>
                      <a:r>
                        <a:rPr lang="it-IT" sz="1400">
                          <a:effectLst/>
                        </a:rPr>
                        <a:t>Vincoli (alto livello)</a:t>
                      </a:r>
                      <a:endParaRPr lang="it-IT" sz="1400">
                        <a:effectLst/>
                        <a:latin typeface="Times New Roman" panose="02020603050405020304" pitchFamily="18" charset="0"/>
                        <a:ea typeface="Times New Roman" panose="02020603050405020304" pitchFamily="18" charset="0"/>
                      </a:endParaRPr>
                    </a:p>
                  </a:txBody>
                  <a:tcPr marL="49426" marR="49426" marT="0" marB="0"/>
                </a:tc>
                <a:extLst>
                  <a:ext uri="{0D108BD9-81ED-4DB2-BD59-A6C34878D82A}">
                    <a16:rowId xmlns:a16="http://schemas.microsoft.com/office/drawing/2014/main" xmlns="" val="2165910896"/>
                  </a:ext>
                </a:extLst>
              </a:tr>
              <a:tr h="666978">
                <a:tc>
                  <a:txBody>
                    <a:bodyPr/>
                    <a:lstStyle/>
                    <a:p>
                      <a:pPr algn="just">
                        <a:lnSpc>
                          <a:spcPct val="115000"/>
                        </a:lnSpc>
                        <a:spcAft>
                          <a:spcPts val="0"/>
                        </a:spcAft>
                        <a:tabLst>
                          <a:tab pos="1658620" algn="l"/>
                        </a:tabLst>
                      </a:pPr>
                      <a:r>
                        <a:rPr lang="it-IT" sz="1400" b="0" dirty="0">
                          <a:solidFill>
                            <a:schemeClr val="tx1"/>
                          </a:solidFill>
                          <a:effectLst/>
                        </a:rPr>
                        <a:t>&lt;Descrivere eventuali vincoli chiave in settori quali pianificazione, budget, risorse o prodotti da utilizzare o acquisire. È inoltre possibile presentare decisioni e vincoli relativi alla conformità, nonché i vincoli derivanti dall'organizzazione e dall'ambiente esterno.&gt;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49426" marR="49426" marT="0" marB="0">
                    <a:solidFill>
                      <a:schemeClr val="bg1"/>
                    </a:solidFill>
                  </a:tcPr>
                </a:tc>
                <a:extLst>
                  <a:ext uri="{0D108BD9-81ED-4DB2-BD59-A6C34878D82A}">
                    <a16:rowId xmlns:a16="http://schemas.microsoft.com/office/drawing/2014/main" xmlns="" val="1500541131"/>
                  </a:ext>
                </a:extLst>
              </a:tr>
              <a:tr h="234040">
                <a:tc>
                  <a:txBody>
                    <a:bodyPr/>
                    <a:lstStyle/>
                    <a:p>
                      <a:pPr algn="just">
                        <a:lnSpc>
                          <a:spcPct val="115000"/>
                        </a:lnSpc>
                        <a:spcAft>
                          <a:spcPts val="0"/>
                        </a:spcAft>
                        <a:tabLst>
                          <a:tab pos="1148080" algn="l"/>
                        </a:tabLst>
                      </a:pPr>
                      <a:r>
                        <a:rPr lang="it-IT" sz="1400">
                          <a:effectLst/>
                        </a:rPr>
                        <a:t>Rischi (alto livello)	</a:t>
                      </a:r>
                      <a:endParaRPr lang="it-IT" sz="1400">
                        <a:effectLst/>
                        <a:latin typeface="Times New Roman" panose="02020603050405020304" pitchFamily="18" charset="0"/>
                        <a:ea typeface="Times New Roman" panose="02020603050405020304" pitchFamily="18" charset="0"/>
                      </a:endParaRPr>
                    </a:p>
                  </a:txBody>
                  <a:tcPr marL="49426" marR="49426" marT="0" marB="0"/>
                </a:tc>
                <a:extLst>
                  <a:ext uri="{0D108BD9-81ED-4DB2-BD59-A6C34878D82A}">
                    <a16:rowId xmlns:a16="http://schemas.microsoft.com/office/drawing/2014/main" xmlns="" val="2888717419"/>
                  </a:ext>
                </a:extLst>
              </a:tr>
              <a:tr h="423275">
                <a:tc>
                  <a:txBody>
                    <a:bodyPr/>
                    <a:lstStyle/>
                    <a:p>
                      <a:pPr algn="just">
                        <a:lnSpc>
                          <a:spcPct val="115000"/>
                        </a:lnSpc>
                        <a:spcAft>
                          <a:spcPts val="0"/>
                        </a:spcAft>
                        <a:tabLst>
                          <a:tab pos="1658620" algn="l"/>
                        </a:tabLst>
                      </a:pPr>
                      <a:r>
                        <a:rPr lang="it-IT" sz="1400" b="0" dirty="0">
                          <a:solidFill>
                            <a:schemeClr val="tx1"/>
                          </a:solidFill>
                          <a:effectLst/>
                        </a:rPr>
                        <a:t>&lt;Aggiungi eventuali rischi iniziali che sono stati identificati. Concentrarsi sui rischi aziendali.&gt;</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49426" marR="49426" marT="0" marB="0">
                    <a:solidFill>
                      <a:schemeClr val="bg1"/>
                    </a:solidFill>
                  </a:tcPr>
                </a:tc>
                <a:extLst>
                  <a:ext uri="{0D108BD9-81ED-4DB2-BD59-A6C34878D82A}">
                    <a16:rowId xmlns:a16="http://schemas.microsoft.com/office/drawing/2014/main" xmlns="" val="1958191469"/>
                  </a:ext>
                </a:extLst>
              </a:tr>
            </a:tbl>
          </a:graphicData>
        </a:graphic>
      </p:graphicFrame>
      <p:sp>
        <p:nvSpPr>
          <p:cNvPr id="3" name="Segnaposto numero diapositiva 2">
            <a:extLst>
              <a:ext uri="{FF2B5EF4-FFF2-40B4-BE49-F238E27FC236}">
                <a16:creationId xmlns:a16="http://schemas.microsoft.com/office/drawing/2014/main" xmlns="" id="{7CB80CD8-95C0-0946-A7B0-D59DA3F956BB}"/>
              </a:ext>
            </a:extLst>
          </p:cNvPr>
          <p:cNvSpPr>
            <a:spLocks noGrp="1"/>
          </p:cNvSpPr>
          <p:nvPr>
            <p:ph type="sldNum" sz="quarter" idx="12"/>
          </p:nvPr>
        </p:nvSpPr>
        <p:spPr/>
        <p:txBody>
          <a:bodyPr/>
          <a:lstStyle/>
          <a:p>
            <a:fld id="{30022364-CBF1-FB44-A4AE-07A465E5B79F}" type="slidenum">
              <a:rPr lang="it-IT" smtClean="0"/>
              <a:t>28</a:t>
            </a:fld>
            <a:endParaRPr lang="it-IT"/>
          </a:p>
        </p:txBody>
      </p:sp>
      <p:sp>
        <p:nvSpPr>
          <p:cNvPr id="6" name="Titolo 3">
            <a:extLst>
              <a:ext uri="{FF2B5EF4-FFF2-40B4-BE49-F238E27FC236}">
                <a16:creationId xmlns:a16="http://schemas.microsoft.com/office/drawing/2014/main" xmlns="" id="{3F8AADF3-B9BA-7449-B578-930BA82C13D1}"/>
              </a:ext>
            </a:extLst>
          </p:cNvPr>
          <p:cNvSpPr>
            <a:spLocks noGrp="1"/>
          </p:cNvSpPr>
          <p:nvPr>
            <p:ph type="title"/>
          </p:nvPr>
        </p:nvSpPr>
        <p:spPr/>
        <p:txBody>
          <a:bodyPr/>
          <a:lstStyle/>
          <a:p>
            <a:r>
              <a:rPr lang="it-IT" dirty="0"/>
              <a:t>La procedura di avvio di progetto del PM2</a:t>
            </a:r>
          </a:p>
        </p:txBody>
      </p:sp>
      <p:sp>
        <p:nvSpPr>
          <p:cNvPr id="8"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538741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u="sng"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194780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u="sng" dirty="0"/>
              <a:t>Ripresa dei concetti di progetto, programma e portfolio</a:t>
            </a:r>
            <a:r>
              <a:rPr lang="it-IT" sz="1600" dirty="0"/>
              <a:t>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1393302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A01E8DB0-1919-EE4E-89C9-492C515FA055}"/>
              </a:ext>
            </a:extLst>
          </p:cNvPr>
          <p:cNvSpPr>
            <a:spLocks noGrp="1"/>
          </p:cNvSpPr>
          <p:nvPr>
            <p:ph type="sldNum" sz="quarter" idx="12"/>
          </p:nvPr>
        </p:nvSpPr>
        <p:spPr/>
        <p:txBody>
          <a:bodyPr/>
          <a:lstStyle/>
          <a:p>
            <a:fld id="{30022364-CBF1-FB44-A4AE-07A465E5B79F}" type="slidenum">
              <a:rPr lang="it-IT" smtClean="0"/>
              <a:t>30</a:t>
            </a:fld>
            <a:endParaRPr lang="it-IT"/>
          </a:p>
        </p:txBody>
      </p:sp>
      <p:sp>
        <p:nvSpPr>
          <p:cNvPr id="4" name="Titolo 3">
            <a:extLst>
              <a:ext uri="{FF2B5EF4-FFF2-40B4-BE49-F238E27FC236}">
                <a16:creationId xmlns:a16="http://schemas.microsoft.com/office/drawing/2014/main" xmlns="" id="{56139262-8EC7-3842-99AB-362AE13AB643}"/>
              </a:ext>
            </a:extLst>
          </p:cNvPr>
          <p:cNvSpPr>
            <a:spLocks noGrp="1"/>
          </p:cNvSpPr>
          <p:nvPr>
            <p:ph type="title"/>
          </p:nvPr>
        </p:nvSpPr>
        <p:spPr>
          <a:xfrm>
            <a:off x="413414" y="177838"/>
            <a:ext cx="8627716" cy="400110"/>
          </a:xfrm>
        </p:spPr>
        <p:txBody>
          <a:bodyPr/>
          <a:lstStyle/>
          <a:p>
            <a:r>
              <a:rPr lang="it-IT" sz="2000" dirty="0"/>
              <a:t>Una </a:t>
            </a:r>
            <a:r>
              <a:rPr lang="it-IT" sz="2000" u="sng" dirty="0"/>
              <a:t>simulazione</a:t>
            </a:r>
            <a:r>
              <a:rPr lang="it-IT" sz="2000" dirty="0"/>
              <a:t> di avvio con modello PM2: il progetto «PISTA»</a:t>
            </a:r>
          </a:p>
        </p:txBody>
      </p:sp>
      <p:graphicFrame>
        <p:nvGraphicFramePr>
          <p:cNvPr id="6" name="Tabella 5">
            <a:extLst>
              <a:ext uri="{FF2B5EF4-FFF2-40B4-BE49-F238E27FC236}">
                <a16:creationId xmlns:a16="http://schemas.microsoft.com/office/drawing/2014/main" xmlns="" id="{AD56BD29-BD43-3C40-A37B-D3AAD799FE9F}"/>
              </a:ext>
            </a:extLst>
          </p:cNvPr>
          <p:cNvGraphicFramePr>
            <a:graphicFrameLocks noGrp="1"/>
          </p:cNvGraphicFramePr>
          <p:nvPr>
            <p:extLst>
              <p:ext uri="{D42A27DB-BD31-4B8C-83A1-F6EECF244321}">
                <p14:modId xmlns:p14="http://schemas.microsoft.com/office/powerpoint/2010/main" val="276554592"/>
              </p:ext>
            </p:extLst>
          </p:nvPr>
        </p:nvGraphicFramePr>
        <p:xfrm>
          <a:off x="412750" y="920083"/>
          <a:ext cx="8229600" cy="3855367"/>
        </p:xfrm>
        <a:graphic>
          <a:graphicData uri="http://schemas.openxmlformats.org/drawingml/2006/table">
            <a:tbl>
              <a:tblPr firstRow="1" firstCol="1" bandRow="1">
                <a:tableStyleId>{5C22544A-7EE6-4342-B048-85BDC9FD1C3A}</a:tableStyleId>
              </a:tblPr>
              <a:tblGrid>
                <a:gridCol w="2562697">
                  <a:extLst>
                    <a:ext uri="{9D8B030D-6E8A-4147-A177-3AD203B41FA5}">
                      <a16:colId xmlns:a16="http://schemas.microsoft.com/office/drawing/2014/main" xmlns="" val="2208903683"/>
                    </a:ext>
                  </a:extLst>
                </a:gridCol>
                <a:gridCol w="5666903">
                  <a:extLst>
                    <a:ext uri="{9D8B030D-6E8A-4147-A177-3AD203B41FA5}">
                      <a16:colId xmlns:a16="http://schemas.microsoft.com/office/drawing/2014/main" xmlns="" val="3403514817"/>
                    </a:ext>
                  </a:extLst>
                </a:gridCol>
              </a:tblGrid>
              <a:tr h="390529">
                <a:tc>
                  <a:txBody>
                    <a:bodyPr/>
                    <a:lstStyle/>
                    <a:p>
                      <a:pPr algn="l">
                        <a:lnSpc>
                          <a:spcPct val="115000"/>
                        </a:lnSpc>
                        <a:spcAft>
                          <a:spcPts val="0"/>
                        </a:spcAft>
                      </a:pPr>
                      <a:r>
                        <a:rPr lang="en-US" sz="1600">
                          <a:effectLst/>
                        </a:rPr>
                        <a:t>Elementi chiave</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US" sz="1600" dirty="0" err="1">
                          <a:effectLst/>
                        </a:rPr>
                        <a:t>Contenuto</a:t>
                      </a:r>
                      <a:r>
                        <a:rPr lang="en-US" sz="1600" dirty="0">
                          <a:effectLst/>
                        </a:rPr>
                        <a:t> </a:t>
                      </a:r>
                      <a:endParaRPr lang="it-IT"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736612773"/>
                  </a:ext>
                </a:extLst>
              </a:tr>
              <a:tr h="390529">
                <a:tc>
                  <a:txBody>
                    <a:bodyPr/>
                    <a:lstStyle/>
                    <a:p>
                      <a:pPr algn="l">
                        <a:lnSpc>
                          <a:spcPct val="115000"/>
                        </a:lnSpc>
                        <a:spcAft>
                          <a:spcPts val="0"/>
                        </a:spcAft>
                      </a:pPr>
                      <a:r>
                        <a:rPr lang="en-US" sz="1600">
                          <a:effectLst/>
                        </a:rPr>
                        <a:t>Titolo del documento:</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US" sz="1600">
                          <a:effectLst/>
                        </a:rPr>
                        <a:t>Richiesta di avvio di progetto</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700757570"/>
                  </a:ext>
                </a:extLst>
              </a:tr>
              <a:tr h="390529">
                <a:tc>
                  <a:txBody>
                    <a:bodyPr/>
                    <a:lstStyle/>
                    <a:p>
                      <a:pPr algn="l">
                        <a:lnSpc>
                          <a:spcPct val="115000"/>
                        </a:lnSpc>
                        <a:spcAft>
                          <a:spcPts val="0"/>
                        </a:spcAft>
                      </a:pPr>
                      <a:r>
                        <a:rPr lang="en-US" sz="1600">
                          <a:effectLst/>
                        </a:rPr>
                        <a:t>Titolo del progetto:</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it-IT" sz="1600" b="1" noProof="0" dirty="0">
                          <a:effectLst/>
                        </a:rPr>
                        <a:t>PISTA: Procedura Innovativa per lo Sviluppo e il Trasferimento di Attività di Ricerca</a:t>
                      </a:r>
                      <a:endParaRPr lang="it-IT" sz="2000" b="1"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124338877"/>
                  </a:ext>
                </a:extLst>
              </a:tr>
              <a:tr h="390529">
                <a:tc>
                  <a:txBody>
                    <a:bodyPr/>
                    <a:lstStyle/>
                    <a:p>
                      <a:pPr algn="l">
                        <a:lnSpc>
                          <a:spcPct val="115000"/>
                        </a:lnSpc>
                        <a:spcAft>
                          <a:spcPts val="0"/>
                        </a:spcAft>
                      </a:pPr>
                      <a:r>
                        <a:rPr lang="en-US" sz="1600">
                          <a:effectLst/>
                        </a:rPr>
                        <a:t>Autore del documento:</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US" sz="1600" dirty="0">
                          <a:effectLst/>
                        </a:rPr>
                        <a:t>Anna Moreno</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215652233"/>
                  </a:ext>
                </a:extLst>
              </a:tr>
              <a:tr h="390529">
                <a:tc>
                  <a:txBody>
                    <a:bodyPr/>
                    <a:lstStyle/>
                    <a:p>
                      <a:pPr algn="l">
                        <a:lnSpc>
                          <a:spcPct val="115000"/>
                        </a:lnSpc>
                        <a:spcAft>
                          <a:spcPts val="0"/>
                        </a:spcAft>
                      </a:pPr>
                      <a:r>
                        <a:rPr lang="en-US" sz="1600">
                          <a:effectLst/>
                        </a:rPr>
                        <a:t>Proprietario del progetto: </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US" sz="1600">
                          <a:effectLst/>
                        </a:rPr>
                        <a:t>Risorse Umane?? COM??</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275358489"/>
                  </a:ext>
                </a:extLst>
              </a:tr>
              <a:tr h="390529">
                <a:tc>
                  <a:txBody>
                    <a:bodyPr/>
                    <a:lstStyle/>
                    <a:p>
                      <a:pPr algn="l">
                        <a:lnSpc>
                          <a:spcPct val="115000"/>
                        </a:lnSpc>
                        <a:spcAft>
                          <a:spcPts val="0"/>
                        </a:spcAft>
                      </a:pPr>
                      <a:r>
                        <a:rPr lang="en-US" sz="1600">
                          <a:effectLst/>
                        </a:rPr>
                        <a:t>Project Manager: </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US" sz="1600" dirty="0">
                          <a:effectLst/>
                        </a:rPr>
                        <a:t>Anna Moreno</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192136800"/>
                  </a:ext>
                </a:extLst>
              </a:tr>
              <a:tr h="390529">
                <a:tc>
                  <a:txBody>
                    <a:bodyPr/>
                    <a:lstStyle/>
                    <a:p>
                      <a:pPr algn="l">
                        <a:lnSpc>
                          <a:spcPct val="115000"/>
                        </a:lnSpc>
                        <a:spcAft>
                          <a:spcPts val="0"/>
                        </a:spcAft>
                      </a:pPr>
                      <a:r>
                        <a:rPr lang="en-US" sz="1600">
                          <a:effectLst/>
                        </a:rPr>
                        <a:t>Versione del documento: </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US" sz="1600">
                          <a:effectLst/>
                        </a:rPr>
                        <a:t>00</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574070638"/>
                  </a:ext>
                </a:extLst>
              </a:tr>
              <a:tr h="390529">
                <a:tc>
                  <a:txBody>
                    <a:bodyPr/>
                    <a:lstStyle/>
                    <a:p>
                      <a:pPr algn="l">
                        <a:lnSpc>
                          <a:spcPct val="115000"/>
                        </a:lnSpc>
                        <a:spcAft>
                          <a:spcPts val="0"/>
                        </a:spcAft>
                      </a:pPr>
                      <a:r>
                        <a:rPr lang="en-US" sz="1600">
                          <a:effectLst/>
                        </a:rPr>
                        <a:t>Livello di diffusione: </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US" sz="1600">
                          <a:effectLst/>
                        </a:rPr>
                        <a:t>Interna</a:t>
                      </a:r>
                      <a:endParaRPr lang="it-IT"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217981188"/>
                  </a:ext>
                </a:extLst>
              </a:tr>
              <a:tr h="390529">
                <a:tc>
                  <a:txBody>
                    <a:bodyPr/>
                    <a:lstStyle/>
                    <a:p>
                      <a:pPr algn="l">
                        <a:lnSpc>
                          <a:spcPct val="115000"/>
                        </a:lnSpc>
                        <a:spcAft>
                          <a:spcPts val="0"/>
                        </a:spcAft>
                      </a:pPr>
                      <a:r>
                        <a:rPr lang="en-US" sz="1600">
                          <a:effectLst/>
                        </a:rPr>
                        <a:t>Data: </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a:effectLst/>
                        </a:rPr>
                        <a:t>14/04/2019</a:t>
                      </a:r>
                      <a:endParaRPr lang="it-IT"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475931017"/>
                  </a:ext>
                </a:extLst>
              </a:tr>
            </a:tbl>
          </a:graphicData>
        </a:graphic>
      </p:graphicFrame>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006667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1476C388-BA80-0641-B766-1CF4CC45337F}"/>
              </a:ext>
            </a:extLst>
          </p:cNvPr>
          <p:cNvSpPr>
            <a:spLocks noGrp="1"/>
          </p:cNvSpPr>
          <p:nvPr>
            <p:ph idx="1"/>
          </p:nvPr>
        </p:nvSpPr>
        <p:spPr>
          <a:xfrm>
            <a:off x="413414" y="794113"/>
            <a:ext cx="8229600" cy="2000548"/>
          </a:xfrm>
        </p:spPr>
        <p:txBody>
          <a:bodyPr/>
          <a:lstStyle/>
          <a:p>
            <a:r>
              <a:rPr lang="it-IT" b="1" dirty="0"/>
              <a:t>Chi approva il documento e chi lo revisiona:</a:t>
            </a:r>
            <a:endParaRPr lang="it-IT" dirty="0"/>
          </a:p>
          <a:p>
            <a:r>
              <a:rPr lang="it-IT" dirty="0"/>
              <a:t>NOTA: tutti coloro che approvano sono obbligati a sottoscrivere il documento. Bisogna mantenere la memoria  di ciascuna approvazione. </a:t>
            </a:r>
            <a:br>
              <a:rPr lang="it-IT" dirty="0"/>
            </a:br>
            <a:r>
              <a:rPr lang="it-IT" dirty="0"/>
              <a:t>Tutti i revisori sono considerati obbligatori a meno di una esplicita opzione. </a:t>
            </a:r>
          </a:p>
        </p:txBody>
      </p:sp>
      <p:sp>
        <p:nvSpPr>
          <p:cNvPr id="3" name="Segnaposto numero diapositiva 2">
            <a:extLst>
              <a:ext uri="{FF2B5EF4-FFF2-40B4-BE49-F238E27FC236}">
                <a16:creationId xmlns:a16="http://schemas.microsoft.com/office/drawing/2014/main" xmlns="" id="{0BC2348D-1D3E-1E46-8335-37F1992AE2C9}"/>
              </a:ext>
            </a:extLst>
          </p:cNvPr>
          <p:cNvSpPr>
            <a:spLocks noGrp="1"/>
          </p:cNvSpPr>
          <p:nvPr>
            <p:ph type="sldNum" sz="quarter" idx="12"/>
          </p:nvPr>
        </p:nvSpPr>
        <p:spPr/>
        <p:txBody>
          <a:bodyPr/>
          <a:lstStyle/>
          <a:p>
            <a:fld id="{30022364-CBF1-FB44-A4AE-07A465E5B79F}" type="slidenum">
              <a:rPr lang="it-IT" smtClean="0"/>
              <a:t>31</a:t>
            </a:fld>
            <a:endParaRPr lang="it-IT"/>
          </a:p>
        </p:txBody>
      </p:sp>
      <p:sp>
        <p:nvSpPr>
          <p:cNvPr id="13" name="Titolo 3">
            <a:extLst>
              <a:ext uri="{FF2B5EF4-FFF2-40B4-BE49-F238E27FC236}">
                <a16:creationId xmlns:a16="http://schemas.microsoft.com/office/drawing/2014/main" xmlns="" id="{DEB95A6E-574E-3346-BD4A-FB2CB87C6EAE}"/>
              </a:ext>
            </a:extLst>
          </p:cNvPr>
          <p:cNvSpPr>
            <a:spLocks noGrp="1"/>
          </p:cNvSpPr>
          <p:nvPr>
            <p:ph type="title"/>
          </p:nvPr>
        </p:nvSpPr>
        <p:spPr/>
        <p:txBody>
          <a:bodyPr/>
          <a:lstStyle/>
          <a:p>
            <a:r>
              <a:rPr lang="it-IT" sz="2000" dirty="0"/>
              <a:t>Una </a:t>
            </a:r>
            <a:r>
              <a:rPr lang="it-IT" sz="2000" u="sng" dirty="0"/>
              <a:t>simulazione</a:t>
            </a:r>
            <a:r>
              <a:rPr lang="it-IT" sz="2000" dirty="0"/>
              <a:t> di avvio con modello PM2: il progetto «PISTA»</a:t>
            </a:r>
          </a:p>
        </p:txBody>
      </p:sp>
      <p:graphicFrame>
        <p:nvGraphicFramePr>
          <p:cNvPr id="14" name="Tabella 13">
            <a:extLst>
              <a:ext uri="{FF2B5EF4-FFF2-40B4-BE49-F238E27FC236}">
                <a16:creationId xmlns:a16="http://schemas.microsoft.com/office/drawing/2014/main" xmlns="" id="{5BD19CA1-A8FE-6D49-920B-0E7D316059CC}"/>
              </a:ext>
            </a:extLst>
          </p:cNvPr>
          <p:cNvGraphicFramePr>
            <a:graphicFrameLocks noGrp="1"/>
          </p:cNvGraphicFramePr>
          <p:nvPr>
            <p:extLst>
              <p:ext uri="{D42A27DB-BD31-4B8C-83A1-F6EECF244321}">
                <p14:modId xmlns:p14="http://schemas.microsoft.com/office/powerpoint/2010/main" val="2183428966"/>
              </p:ext>
            </p:extLst>
          </p:nvPr>
        </p:nvGraphicFramePr>
        <p:xfrm>
          <a:off x="413414" y="3010826"/>
          <a:ext cx="8229599" cy="1401155"/>
        </p:xfrm>
        <a:graphic>
          <a:graphicData uri="http://schemas.openxmlformats.org/drawingml/2006/table">
            <a:tbl>
              <a:tblPr firstRow="1" firstCol="1" bandRow="1">
                <a:tableStyleId>{5C22544A-7EE6-4342-B048-85BDC9FD1C3A}</a:tableStyleId>
              </a:tblPr>
              <a:tblGrid>
                <a:gridCol w="2008022">
                  <a:extLst>
                    <a:ext uri="{9D8B030D-6E8A-4147-A177-3AD203B41FA5}">
                      <a16:colId xmlns:a16="http://schemas.microsoft.com/office/drawing/2014/main" xmlns="" val="2700571119"/>
                    </a:ext>
                  </a:extLst>
                </a:gridCol>
                <a:gridCol w="2073859">
                  <a:extLst>
                    <a:ext uri="{9D8B030D-6E8A-4147-A177-3AD203B41FA5}">
                      <a16:colId xmlns:a16="http://schemas.microsoft.com/office/drawing/2014/main" xmlns="" val="1665061198"/>
                    </a:ext>
                  </a:extLst>
                </a:gridCol>
                <a:gridCol w="2073859">
                  <a:extLst>
                    <a:ext uri="{9D8B030D-6E8A-4147-A177-3AD203B41FA5}">
                      <a16:colId xmlns:a16="http://schemas.microsoft.com/office/drawing/2014/main" xmlns="" val="518160209"/>
                    </a:ext>
                  </a:extLst>
                </a:gridCol>
                <a:gridCol w="2073859">
                  <a:extLst>
                    <a:ext uri="{9D8B030D-6E8A-4147-A177-3AD203B41FA5}">
                      <a16:colId xmlns:a16="http://schemas.microsoft.com/office/drawing/2014/main" xmlns="" val="321194478"/>
                    </a:ext>
                  </a:extLst>
                </a:gridCol>
              </a:tblGrid>
              <a:tr h="375959">
                <a:tc>
                  <a:txBody>
                    <a:bodyPr/>
                    <a:lstStyle/>
                    <a:p>
                      <a:pPr algn="l">
                        <a:lnSpc>
                          <a:spcPct val="115000"/>
                        </a:lnSpc>
                        <a:spcAft>
                          <a:spcPts val="0"/>
                        </a:spcAft>
                      </a:pPr>
                      <a:r>
                        <a:rPr lang="it-IT" sz="1800">
                          <a:effectLst/>
                        </a:rPr>
                        <a:t>Nome</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800">
                          <a:effectLst/>
                        </a:rPr>
                        <a:t>Ruolo</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800">
                          <a:effectLst/>
                        </a:rPr>
                        <a:t>Azione </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800">
                          <a:effectLst/>
                        </a:rPr>
                        <a:t>Data</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xmlns="" val="2892154214"/>
                  </a:ext>
                </a:extLst>
              </a:tr>
              <a:tr h="341732">
                <a:tc>
                  <a:txBody>
                    <a:bodyPr/>
                    <a:lstStyle/>
                    <a:p>
                      <a:pPr algn="l">
                        <a:lnSpc>
                          <a:spcPct val="115000"/>
                        </a:lnSpc>
                        <a:spcAft>
                          <a:spcPts val="0"/>
                        </a:spcAft>
                      </a:pPr>
                      <a:r>
                        <a:rPr lang="it-IT" sz="1400">
                          <a:effectLst/>
                        </a:rPr>
                        <a:t>Davide Ansanelli</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a:effectLst/>
                        </a:rPr>
                        <a:t>Vice Direttore generale</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a:effectLst/>
                        </a:rPr>
                        <a:t>&lt;Approva / Revisiona&gt;</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a:effectLst/>
                        </a:rPr>
                        <a:t> </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xmlns="" val="3422308438"/>
                  </a:ext>
                </a:extLst>
              </a:tr>
              <a:tr h="341732">
                <a:tc>
                  <a:txBody>
                    <a:bodyPr/>
                    <a:lstStyle/>
                    <a:p>
                      <a:pPr algn="l">
                        <a:lnSpc>
                          <a:spcPct val="115000"/>
                        </a:lnSpc>
                        <a:spcAft>
                          <a:spcPts val="0"/>
                        </a:spcAft>
                      </a:pPr>
                      <a:r>
                        <a:rPr lang="it-IT" sz="1400">
                          <a:effectLst/>
                        </a:rPr>
                        <a:t>Alessandro Coppola</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a:effectLst/>
                        </a:rPr>
                        <a:t>Direttore COM</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a:effectLst/>
                        </a:rPr>
                        <a:t> </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a:effectLst/>
                        </a:rPr>
                        <a:t> </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xmlns="" val="3212353303"/>
                  </a:ext>
                </a:extLst>
              </a:tr>
              <a:tr h="341732">
                <a:tc>
                  <a:txBody>
                    <a:bodyPr/>
                    <a:lstStyle/>
                    <a:p>
                      <a:pPr algn="l">
                        <a:lnSpc>
                          <a:spcPct val="115000"/>
                        </a:lnSpc>
                        <a:spcAft>
                          <a:spcPts val="0"/>
                        </a:spcAft>
                      </a:pPr>
                      <a:r>
                        <a:rPr lang="it-IT" sz="1400" dirty="0">
                          <a:effectLst/>
                        </a:rPr>
                        <a:t> xxx </a:t>
                      </a:r>
                      <a:r>
                        <a:rPr lang="it-IT" sz="1400" dirty="0" err="1">
                          <a:effectLst/>
                        </a:rPr>
                        <a:t>yyy</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dirty="0">
                          <a:effectLst/>
                        </a:rPr>
                        <a:t> ____</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a:effectLst/>
                        </a:rPr>
                        <a:t> </a:t>
                      </a:r>
                      <a:endParaRPr lang="it-IT"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tc>
                  <a:txBody>
                    <a:bodyPr/>
                    <a:lstStyle/>
                    <a:p>
                      <a:pPr algn="l">
                        <a:lnSpc>
                          <a:spcPct val="115000"/>
                        </a:lnSpc>
                        <a:spcAft>
                          <a:spcPts val="0"/>
                        </a:spcAft>
                      </a:pPr>
                      <a:r>
                        <a:rPr lang="it-IT" sz="1400" dirty="0">
                          <a:effectLst/>
                        </a:rPr>
                        <a:t> </a:t>
                      </a:r>
                      <a:endParaRPr lang="it-IT"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400" marR="25400" marT="0" marB="0"/>
                </a:tc>
                <a:extLst>
                  <a:ext uri="{0D108BD9-81ED-4DB2-BD59-A6C34878D82A}">
                    <a16:rowId xmlns:a16="http://schemas.microsoft.com/office/drawing/2014/main" xmlns="" val="1966237027"/>
                  </a:ext>
                </a:extLst>
              </a:tr>
            </a:tbl>
          </a:graphicData>
        </a:graphic>
      </p:graphicFrame>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697484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C2B9012D-44E4-D64C-9FE5-C8C10A48C8B0}"/>
              </a:ext>
            </a:extLst>
          </p:cNvPr>
          <p:cNvSpPr>
            <a:spLocks noGrp="1"/>
          </p:cNvSpPr>
          <p:nvPr>
            <p:ph idx="1"/>
          </p:nvPr>
        </p:nvSpPr>
        <p:spPr>
          <a:xfrm>
            <a:off x="413414" y="794113"/>
            <a:ext cx="8229600" cy="1077218"/>
          </a:xfrm>
        </p:spPr>
        <p:txBody>
          <a:bodyPr/>
          <a:lstStyle/>
          <a:p>
            <a:r>
              <a:rPr lang="it-IT" b="1" dirty="0"/>
              <a:t>Gestione della configurazione: posizione del documento</a:t>
            </a:r>
            <a:endParaRPr lang="it-IT" dirty="0"/>
          </a:p>
          <a:p>
            <a:r>
              <a:rPr lang="it-IT" dirty="0"/>
              <a:t>L’ultima versione del documento controllato è conservato nella cartella </a:t>
            </a:r>
            <a:r>
              <a:rPr lang="it-IT" dirty="0" err="1"/>
              <a:t>own</a:t>
            </a:r>
            <a:r>
              <a:rPr lang="it-IT" dirty="0"/>
              <a:t> </a:t>
            </a:r>
            <a:r>
              <a:rPr lang="it-IT" dirty="0" err="1"/>
              <a:t>cloud</a:t>
            </a:r>
            <a:r>
              <a:rPr lang="it-IT" dirty="0"/>
              <a:t> di &lt; Project management ENEA &gt; </a:t>
            </a:r>
          </a:p>
        </p:txBody>
      </p:sp>
      <p:sp>
        <p:nvSpPr>
          <p:cNvPr id="3" name="Segnaposto numero diapositiva 2">
            <a:extLst>
              <a:ext uri="{FF2B5EF4-FFF2-40B4-BE49-F238E27FC236}">
                <a16:creationId xmlns:a16="http://schemas.microsoft.com/office/drawing/2014/main" xmlns="" id="{0B0D4E48-D4D6-CF49-90C1-65CE4FE08E21}"/>
              </a:ext>
            </a:extLst>
          </p:cNvPr>
          <p:cNvSpPr>
            <a:spLocks noGrp="1"/>
          </p:cNvSpPr>
          <p:nvPr>
            <p:ph type="sldNum" sz="quarter" idx="12"/>
          </p:nvPr>
        </p:nvSpPr>
        <p:spPr/>
        <p:txBody>
          <a:bodyPr/>
          <a:lstStyle/>
          <a:p>
            <a:fld id="{30022364-CBF1-FB44-A4AE-07A465E5B79F}" type="slidenum">
              <a:rPr lang="it-IT" smtClean="0"/>
              <a:t>32</a:t>
            </a:fld>
            <a:endParaRPr lang="it-IT"/>
          </a:p>
        </p:txBody>
      </p:sp>
      <p:sp>
        <p:nvSpPr>
          <p:cNvPr id="4" name="Titolo 3">
            <a:extLst>
              <a:ext uri="{FF2B5EF4-FFF2-40B4-BE49-F238E27FC236}">
                <a16:creationId xmlns:a16="http://schemas.microsoft.com/office/drawing/2014/main" xmlns="" id="{A44FBB6E-006A-8246-B3BE-CFF0B46B84B2}"/>
              </a:ext>
            </a:extLst>
          </p:cNvPr>
          <p:cNvSpPr>
            <a:spLocks noGrp="1"/>
          </p:cNvSpPr>
          <p:nvPr>
            <p:ph type="title"/>
          </p:nvPr>
        </p:nvSpPr>
        <p:spPr/>
        <p:txBody>
          <a:bodyPr/>
          <a:lstStyle/>
          <a:p>
            <a:r>
              <a:rPr lang="it-IT" sz="2000" dirty="0"/>
              <a:t>Una </a:t>
            </a:r>
            <a:r>
              <a:rPr lang="it-IT" sz="2000" u="sng" dirty="0"/>
              <a:t>simulazione</a:t>
            </a:r>
            <a:r>
              <a:rPr lang="it-IT" sz="2000" dirty="0"/>
              <a:t> di avvio con modello PM2: il progetto «PISTA»</a:t>
            </a:r>
          </a:p>
        </p:txBody>
      </p:sp>
      <p:graphicFrame>
        <p:nvGraphicFramePr>
          <p:cNvPr id="6" name="Tabella 5">
            <a:extLst>
              <a:ext uri="{FF2B5EF4-FFF2-40B4-BE49-F238E27FC236}">
                <a16:creationId xmlns:a16="http://schemas.microsoft.com/office/drawing/2014/main" xmlns="" id="{A7C16305-60B7-8E48-B1D5-A759EEC547B0}"/>
              </a:ext>
            </a:extLst>
          </p:cNvPr>
          <p:cNvGraphicFramePr>
            <a:graphicFrameLocks noGrp="1"/>
          </p:cNvGraphicFramePr>
          <p:nvPr>
            <p:extLst>
              <p:ext uri="{D42A27DB-BD31-4B8C-83A1-F6EECF244321}">
                <p14:modId xmlns:p14="http://schemas.microsoft.com/office/powerpoint/2010/main" val="3872327786"/>
              </p:ext>
            </p:extLst>
          </p:nvPr>
        </p:nvGraphicFramePr>
        <p:xfrm>
          <a:off x="413414" y="1871964"/>
          <a:ext cx="8229601" cy="2814337"/>
        </p:xfrm>
        <a:graphic>
          <a:graphicData uri="http://schemas.openxmlformats.org/drawingml/2006/table">
            <a:tbl>
              <a:tblPr firstRow="1" firstCol="1" bandRow="1">
                <a:tableStyleId>{5C22544A-7EE6-4342-B048-85BDC9FD1C3A}</a:tableStyleId>
              </a:tblPr>
              <a:tblGrid>
                <a:gridCol w="2115298">
                  <a:extLst>
                    <a:ext uri="{9D8B030D-6E8A-4147-A177-3AD203B41FA5}">
                      <a16:colId xmlns:a16="http://schemas.microsoft.com/office/drawing/2014/main" xmlns="" val="2661922419"/>
                    </a:ext>
                  </a:extLst>
                </a:gridCol>
                <a:gridCol w="2382737">
                  <a:extLst>
                    <a:ext uri="{9D8B030D-6E8A-4147-A177-3AD203B41FA5}">
                      <a16:colId xmlns:a16="http://schemas.microsoft.com/office/drawing/2014/main" xmlns="" val="3669651865"/>
                    </a:ext>
                  </a:extLst>
                </a:gridCol>
                <a:gridCol w="1885647">
                  <a:extLst>
                    <a:ext uri="{9D8B030D-6E8A-4147-A177-3AD203B41FA5}">
                      <a16:colId xmlns:a16="http://schemas.microsoft.com/office/drawing/2014/main" xmlns="" val="3710948519"/>
                    </a:ext>
                  </a:extLst>
                </a:gridCol>
                <a:gridCol w="1845919">
                  <a:extLst>
                    <a:ext uri="{9D8B030D-6E8A-4147-A177-3AD203B41FA5}">
                      <a16:colId xmlns:a16="http://schemas.microsoft.com/office/drawing/2014/main" xmlns="" val="2588995042"/>
                    </a:ext>
                  </a:extLst>
                </a:gridCol>
              </a:tblGrid>
              <a:tr h="245525">
                <a:tc>
                  <a:txBody>
                    <a:bodyPr/>
                    <a:lstStyle/>
                    <a:p>
                      <a:pPr algn="just">
                        <a:lnSpc>
                          <a:spcPct val="115000"/>
                        </a:lnSpc>
                        <a:spcAft>
                          <a:spcPts val="0"/>
                        </a:spcAft>
                      </a:pPr>
                      <a:r>
                        <a:rPr lang="it-IT" sz="1200">
                          <a:effectLst/>
                        </a:rPr>
                        <a:t>Titolo del progetto:</a:t>
                      </a:r>
                      <a:endParaRPr lang="it-IT" sz="16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just">
                        <a:lnSpc>
                          <a:spcPct val="115000"/>
                        </a:lnSpc>
                        <a:spcAft>
                          <a:spcPts val="0"/>
                        </a:spcAft>
                      </a:pPr>
                      <a:r>
                        <a:rPr lang="it-IT" sz="1200">
                          <a:effectLst/>
                        </a:rPr>
                        <a:t>PISTA</a:t>
                      </a:r>
                      <a:endParaRPr lang="it-IT"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4117853508"/>
                  </a:ext>
                </a:extLst>
              </a:tr>
              <a:tr h="245525">
                <a:tc>
                  <a:txBody>
                    <a:bodyPr/>
                    <a:lstStyle/>
                    <a:p>
                      <a:pPr algn="just">
                        <a:lnSpc>
                          <a:spcPct val="115000"/>
                        </a:lnSpc>
                        <a:spcAft>
                          <a:spcPts val="0"/>
                        </a:spcAft>
                      </a:pPr>
                      <a:r>
                        <a:rPr lang="it-IT" sz="1200">
                          <a:effectLst/>
                        </a:rPr>
                        <a:t>Iniziatore:</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it-IT" sz="1200">
                          <a:effectLst/>
                        </a:rPr>
                        <a:t>Anna Moreno.</a:t>
                      </a:r>
                      <a:endParaRPr lang="it-IT" sz="1200" i="1">
                        <a:solidFill>
                          <a:srgbClr val="1B6FB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Organisation / Unit:</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DUEE/ CTS</a:t>
                      </a:r>
                      <a:endParaRPr lang="it-IT"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832055931"/>
                  </a:ext>
                </a:extLst>
              </a:tr>
              <a:tr h="512736">
                <a:tc>
                  <a:txBody>
                    <a:bodyPr/>
                    <a:lstStyle/>
                    <a:p>
                      <a:pPr algn="just">
                        <a:lnSpc>
                          <a:spcPct val="115000"/>
                        </a:lnSpc>
                        <a:spcAft>
                          <a:spcPts val="0"/>
                        </a:spcAft>
                      </a:pPr>
                      <a:r>
                        <a:rPr lang="it-IT" sz="1200">
                          <a:effectLst/>
                        </a:rPr>
                        <a:t>Proprietario del Progetto (PP): </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PER? COM?</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Data della Richiesta:</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15/04/1954</a:t>
                      </a:r>
                      <a:endParaRPr lang="it-IT"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61542470"/>
                  </a:ext>
                </a:extLst>
              </a:tr>
              <a:tr h="779851">
                <a:tc>
                  <a:txBody>
                    <a:bodyPr/>
                    <a:lstStyle/>
                    <a:p>
                      <a:pPr algn="just">
                        <a:lnSpc>
                          <a:spcPct val="115000"/>
                        </a:lnSpc>
                        <a:spcAft>
                          <a:spcPts val="0"/>
                        </a:spcAft>
                      </a:pPr>
                      <a:r>
                        <a:rPr lang="it-IT" sz="1200" dirty="0" err="1">
                          <a:effectLst/>
                        </a:rPr>
                        <a:t>Fornitorre</a:t>
                      </a:r>
                      <a:r>
                        <a:rPr lang="it-IT" sz="1200" dirty="0">
                          <a:effectLst/>
                        </a:rPr>
                        <a:t> della Soluzione (FS)</a:t>
                      </a:r>
                      <a:endParaRPr lang="it-IT"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ICT???</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Autorità che approva:</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Davide Ansanelli? Alessandro Coppola?</a:t>
                      </a:r>
                      <a:endParaRPr lang="it-IT"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687065320"/>
                  </a:ext>
                </a:extLst>
              </a:tr>
              <a:tr h="512736">
                <a:tc>
                  <a:txBody>
                    <a:bodyPr/>
                    <a:lstStyle/>
                    <a:p>
                      <a:pPr algn="just">
                        <a:lnSpc>
                          <a:spcPct val="115000"/>
                        </a:lnSpc>
                        <a:spcAft>
                          <a:spcPts val="0"/>
                        </a:spcAft>
                      </a:pPr>
                      <a:r>
                        <a:rPr lang="it-IT" sz="1200">
                          <a:effectLst/>
                        </a:rPr>
                        <a:t>Stima dell’impegno (PGs):</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3 P/mese </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Data prevista di consegna:</a:t>
                      </a:r>
                      <a:endParaRPr lang="it-IT"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lnSpc>
                          <a:spcPct val="115000"/>
                        </a:lnSpc>
                        <a:spcAft>
                          <a:spcPts val="0"/>
                        </a:spcAft>
                      </a:pPr>
                      <a:r>
                        <a:rPr lang="it-IT" sz="1200">
                          <a:effectLst/>
                        </a:rPr>
                        <a:t>15/6/2020</a:t>
                      </a:r>
                      <a:endParaRPr lang="it-IT"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280878427"/>
                  </a:ext>
                </a:extLst>
              </a:tr>
              <a:tr h="517964">
                <a:tc>
                  <a:txBody>
                    <a:bodyPr/>
                    <a:lstStyle/>
                    <a:p>
                      <a:pPr algn="just">
                        <a:lnSpc>
                          <a:spcPct val="115000"/>
                        </a:lnSpc>
                        <a:spcAft>
                          <a:spcPts val="0"/>
                        </a:spcAft>
                      </a:pPr>
                      <a:r>
                        <a:rPr lang="it-IT" sz="1200">
                          <a:effectLst/>
                        </a:rPr>
                        <a:t>Tipo di fornitura:</a:t>
                      </a:r>
                      <a:endParaRPr lang="it-IT" sz="160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just">
                        <a:lnSpc>
                          <a:spcPct val="115000"/>
                        </a:lnSpc>
                        <a:spcAft>
                          <a:spcPts val="0"/>
                        </a:spcAft>
                      </a:pPr>
                      <a:r>
                        <a:rPr lang="it-IT" sz="1600" dirty="0">
                          <a:effectLst/>
                        </a:rPr>
                        <a:t>X   In-</a:t>
                      </a:r>
                      <a:r>
                        <a:rPr lang="it-IT" sz="1600" dirty="0" err="1">
                          <a:effectLst/>
                        </a:rPr>
                        <a:t>house</a:t>
                      </a:r>
                      <a:r>
                        <a:rPr lang="it-IT" sz="1600" dirty="0">
                          <a:effectLst/>
                        </a:rPr>
                        <a:t>      </a:t>
                      </a:r>
                      <a:r>
                        <a:rPr lang="it-IT" sz="1600" dirty="0" err="1">
                          <a:effectLst/>
                        </a:rPr>
                        <a:t>Outsourced</a:t>
                      </a:r>
                      <a:r>
                        <a:rPr lang="it-IT" sz="1600" dirty="0">
                          <a:effectLst/>
                        </a:rPr>
                        <a:t>        Mix         </a:t>
                      </a:r>
                      <a:r>
                        <a:rPr lang="it-IT" sz="1600" dirty="0" err="1">
                          <a:effectLst/>
                        </a:rPr>
                        <a:t>Not-known</a:t>
                      </a:r>
                      <a:endParaRPr lang="it-IT"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995195559"/>
                  </a:ext>
                </a:extLst>
              </a:tr>
            </a:tbl>
          </a:graphicData>
        </a:graphic>
      </p:graphicFrame>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49594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9F4D8BA6-7E17-9142-82E6-1777E99943D9}"/>
              </a:ext>
            </a:extLst>
          </p:cNvPr>
          <p:cNvSpPr>
            <a:spLocks noGrp="1"/>
          </p:cNvSpPr>
          <p:nvPr>
            <p:ph type="sldNum" sz="quarter" idx="12"/>
          </p:nvPr>
        </p:nvSpPr>
        <p:spPr/>
        <p:txBody>
          <a:bodyPr/>
          <a:lstStyle/>
          <a:p>
            <a:fld id="{30022364-CBF1-FB44-A4AE-07A465E5B79F}" type="slidenum">
              <a:rPr lang="it-IT" smtClean="0"/>
              <a:t>33</a:t>
            </a:fld>
            <a:endParaRPr lang="it-IT"/>
          </a:p>
        </p:txBody>
      </p:sp>
      <p:sp>
        <p:nvSpPr>
          <p:cNvPr id="5" name="Segnaposto piè di pagina 4">
            <a:extLst>
              <a:ext uri="{FF2B5EF4-FFF2-40B4-BE49-F238E27FC236}">
                <a16:creationId xmlns:a16="http://schemas.microsoft.com/office/drawing/2014/main" xmlns="" id="{0D54BD3D-C01F-5F41-AECF-A6EC81B0BC24}"/>
              </a:ext>
            </a:extLst>
          </p:cNvPr>
          <p:cNvSpPr>
            <a:spLocks noGrp="1"/>
          </p:cNvSpPr>
          <p:nvPr>
            <p:ph type="ftr" sz="quarter" idx="3"/>
          </p:nvPr>
        </p:nvSpPr>
        <p:spPr/>
        <p:txBody>
          <a:bodyPr/>
          <a:lstStyle/>
          <a:p>
            <a:r>
              <a:rPr lang="it-IT"/>
              <a:t>Corso di Project Management: prima parte</a:t>
            </a:r>
            <a:endParaRPr lang="it-IT" dirty="0"/>
          </a:p>
        </p:txBody>
      </p:sp>
      <p:sp>
        <p:nvSpPr>
          <p:cNvPr id="6" name="Titolo 3">
            <a:extLst>
              <a:ext uri="{FF2B5EF4-FFF2-40B4-BE49-F238E27FC236}">
                <a16:creationId xmlns:a16="http://schemas.microsoft.com/office/drawing/2014/main" xmlns="" id="{E0FC52F6-DC7F-1C4F-97BF-2B0FD8F5AC7A}"/>
              </a:ext>
            </a:extLst>
          </p:cNvPr>
          <p:cNvSpPr>
            <a:spLocks noGrp="1"/>
          </p:cNvSpPr>
          <p:nvPr>
            <p:ph type="title"/>
          </p:nvPr>
        </p:nvSpPr>
        <p:spPr>
          <a:xfrm>
            <a:off x="413414" y="177838"/>
            <a:ext cx="8229600" cy="400110"/>
          </a:xfrm>
        </p:spPr>
        <p:txBody>
          <a:bodyPr/>
          <a:lstStyle/>
          <a:p>
            <a:r>
              <a:rPr lang="it-IT" sz="2000" dirty="0"/>
              <a:t>Una </a:t>
            </a:r>
            <a:r>
              <a:rPr lang="it-IT" sz="2000" u="sng" dirty="0"/>
              <a:t>simulazione</a:t>
            </a:r>
            <a:r>
              <a:rPr lang="it-IT" sz="2000" dirty="0"/>
              <a:t> di avvio con modello PM2: il progetto «PISTA»</a:t>
            </a:r>
          </a:p>
        </p:txBody>
      </p:sp>
      <p:graphicFrame>
        <p:nvGraphicFramePr>
          <p:cNvPr id="7" name="Tabella 6">
            <a:extLst>
              <a:ext uri="{FF2B5EF4-FFF2-40B4-BE49-F238E27FC236}">
                <a16:creationId xmlns:a16="http://schemas.microsoft.com/office/drawing/2014/main" xmlns="" id="{BB86D813-FF4A-314C-BEE7-1B0A3C79A1AD}"/>
              </a:ext>
            </a:extLst>
          </p:cNvPr>
          <p:cNvGraphicFramePr>
            <a:graphicFrameLocks noGrp="1"/>
          </p:cNvGraphicFramePr>
          <p:nvPr>
            <p:extLst>
              <p:ext uri="{D42A27DB-BD31-4B8C-83A1-F6EECF244321}">
                <p14:modId xmlns:p14="http://schemas.microsoft.com/office/powerpoint/2010/main" val="3252876810"/>
              </p:ext>
            </p:extLst>
          </p:nvPr>
        </p:nvGraphicFramePr>
        <p:xfrm>
          <a:off x="240030" y="839470"/>
          <a:ext cx="8286750" cy="4200923"/>
        </p:xfrm>
        <a:graphic>
          <a:graphicData uri="http://schemas.openxmlformats.org/drawingml/2006/table">
            <a:tbl>
              <a:tblPr firstRow="1" firstCol="1" bandRow="1">
                <a:tableStyleId>{5C22544A-7EE6-4342-B048-85BDC9FD1C3A}</a:tableStyleId>
              </a:tblPr>
              <a:tblGrid>
                <a:gridCol w="8286750">
                  <a:extLst>
                    <a:ext uri="{9D8B030D-6E8A-4147-A177-3AD203B41FA5}">
                      <a16:colId xmlns:a16="http://schemas.microsoft.com/office/drawing/2014/main" xmlns="" val="690475644"/>
                    </a:ext>
                  </a:extLst>
                </a:gridCol>
              </a:tblGrid>
              <a:tr h="271225">
                <a:tc>
                  <a:txBody>
                    <a:bodyPr/>
                    <a:lstStyle/>
                    <a:p>
                      <a:pPr algn="just">
                        <a:lnSpc>
                          <a:spcPct val="115000"/>
                        </a:lnSpc>
                        <a:spcAft>
                          <a:spcPts val="0"/>
                        </a:spcAft>
                      </a:pPr>
                      <a:r>
                        <a:rPr lang="it-IT" sz="1100" dirty="0">
                          <a:effectLst/>
                        </a:rPr>
                        <a:t>Contesto / Situazione</a:t>
                      </a:r>
                      <a:r>
                        <a:rPr lang="it-IT" sz="1050" dirty="0">
                          <a:effectLst/>
                        </a:rPr>
                        <a:t> </a:t>
                      </a:r>
                      <a:r>
                        <a:rPr lang="it-IT" sz="1100" dirty="0">
                          <a:effectLst/>
                        </a:rPr>
                        <a:t>(Ambito: Bisogni/ Problemi / Opportunità)</a:t>
                      </a:r>
                      <a:endParaRPr lang="it-IT" sz="1100" dirty="0">
                        <a:effectLst/>
                        <a:latin typeface="Times New Roman" panose="02020603050405020304" pitchFamily="18" charset="0"/>
                        <a:ea typeface="Times New Roman" panose="02020603050405020304" pitchFamily="18" charset="0"/>
                      </a:endParaRPr>
                    </a:p>
                  </a:txBody>
                  <a:tcPr marL="44498" marR="44498" marT="0" marB="0"/>
                </a:tc>
                <a:extLst>
                  <a:ext uri="{0D108BD9-81ED-4DB2-BD59-A6C34878D82A}">
                    <a16:rowId xmlns:a16="http://schemas.microsoft.com/office/drawing/2014/main" xmlns="" val="1853461298"/>
                  </a:ext>
                </a:extLst>
              </a:tr>
              <a:tr h="615235">
                <a:tc>
                  <a:txBody>
                    <a:bodyPr/>
                    <a:lstStyle/>
                    <a:p>
                      <a:pPr marL="342900" lvl="0" indent="-342900" algn="just">
                        <a:lnSpc>
                          <a:spcPct val="115000"/>
                        </a:lnSpc>
                        <a:spcAft>
                          <a:spcPts val="0"/>
                        </a:spcAft>
                        <a:buFont typeface="Arial" panose="020B0604020202020204" pitchFamily="34" charset="0"/>
                        <a:buChar char="•"/>
                        <a:tabLst>
                          <a:tab pos="457200" algn="l"/>
                        </a:tabLst>
                      </a:pPr>
                      <a:r>
                        <a:rPr lang="it-IT" sz="1050" dirty="0">
                          <a:solidFill>
                            <a:schemeClr val="tx1"/>
                          </a:solidFill>
                          <a:effectLst/>
                        </a:rPr>
                        <a:t>Le attività di ricerca svolte in ENEA non sono sufficientemente capitalizzate</a:t>
                      </a:r>
                      <a:endParaRPr lang="it-IT" sz="1100" dirty="0">
                        <a:solidFill>
                          <a:schemeClr val="tx1"/>
                        </a:solidFill>
                        <a:effectLst/>
                      </a:endParaRPr>
                    </a:p>
                    <a:p>
                      <a:pPr marL="342900" lvl="0" indent="-342900" algn="just">
                        <a:lnSpc>
                          <a:spcPct val="115000"/>
                        </a:lnSpc>
                        <a:spcAft>
                          <a:spcPts val="0"/>
                        </a:spcAft>
                        <a:buFont typeface="Arial" panose="020B0604020202020204" pitchFamily="34" charset="0"/>
                        <a:buChar char="•"/>
                        <a:tabLst>
                          <a:tab pos="457200" algn="l"/>
                        </a:tabLst>
                      </a:pPr>
                      <a:r>
                        <a:rPr lang="it-IT" sz="1050" dirty="0">
                          <a:solidFill>
                            <a:schemeClr val="tx1"/>
                          </a:solidFill>
                          <a:effectLst/>
                        </a:rPr>
                        <a:t>Non esistono procedure condivise per la capitalizzazione dei risultati della ricerca con conseguente dispendio di energie</a:t>
                      </a:r>
                      <a:endParaRPr lang="it-IT" sz="1100" dirty="0">
                        <a:solidFill>
                          <a:schemeClr val="tx1"/>
                        </a:solidFill>
                        <a:effectLst/>
                      </a:endParaRPr>
                    </a:p>
                    <a:p>
                      <a:pPr marL="342900" lvl="0" indent="-342900" algn="just">
                        <a:lnSpc>
                          <a:spcPct val="115000"/>
                        </a:lnSpc>
                        <a:spcAft>
                          <a:spcPts val="0"/>
                        </a:spcAft>
                        <a:buFont typeface="Arial" panose="020B0604020202020204" pitchFamily="34" charset="0"/>
                        <a:buChar char="•"/>
                        <a:tabLst>
                          <a:tab pos="457200" algn="l"/>
                        </a:tabLst>
                      </a:pPr>
                      <a:r>
                        <a:rPr lang="it-IT" sz="1050" dirty="0">
                          <a:solidFill>
                            <a:schemeClr val="tx1"/>
                          </a:solidFill>
                          <a:effectLst/>
                        </a:rPr>
                        <a:t>Non ci sono canali diretti per raggiungere le PMI</a:t>
                      </a:r>
                      <a:endParaRPr lang="it-IT"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98" marR="44498" marT="0" marB="0">
                    <a:noFill/>
                  </a:tcPr>
                </a:tc>
                <a:extLst>
                  <a:ext uri="{0D108BD9-81ED-4DB2-BD59-A6C34878D82A}">
                    <a16:rowId xmlns:a16="http://schemas.microsoft.com/office/drawing/2014/main" xmlns="" val="2473019380"/>
                  </a:ext>
                </a:extLst>
              </a:tr>
              <a:tr h="271225">
                <a:tc>
                  <a:txBody>
                    <a:bodyPr/>
                    <a:lstStyle/>
                    <a:p>
                      <a:pPr algn="just">
                        <a:lnSpc>
                          <a:spcPct val="115000"/>
                        </a:lnSpc>
                        <a:spcAft>
                          <a:spcPts val="0"/>
                        </a:spcAft>
                      </a:pPr>
                      <a:r>
                        <a:rPr lang="it-IT" sz="1100">
                          <a:effectLst/>
                        </a:rPr>
                        <a:t>Basi Legali</a:t>
                      </a:r>
                      <a:endParaRPr lang="it-IT" sz="1100">
                        <a:effectLst/>
                        <a:latin typeface="Times New Roman" panose="02020603050405020304" pitchFamily="18" charset="0"/>
                        <a:ea typeface="Times New Roman" panose="02020603050405020304" pitchFamily="18" charset="0"/>
                      </a:endParaRPr>
                    </a:p>
                  </a:txBody>
                  <a:tcPr marL="44498" marR="44498" marT="0" marB="0"/>
                </a:tc>
                <a:extLst>
                  <a:ext uri="{0D108BD9-81ED-4DB2-BD59-A6C34878D82A}">
                    <a16:rowId xmlns:a16="http://schemas.microsoft.com/office/drawing/2014/main" xmlns="" val="1956285247"/>
                  </a:ext>
                </a:extLst>
              </a:tr>
              <a:tr h="437435">
                <a:tc>
                  <a:txBody>
                    <a:bodyPr/>
                    <a:lstStyle/>
                    <a:p>
                      <a:pPr algn="just">
                        <a:lnSpc>
                          <a:spcPct val="115000"/>
                        </a:lnSpc>
                        <a:spcAft>
                          <a:spcPts val="0"/>
                        </a:spcAft>
                        <a:tabLst>
                          <a:tab pos="1658620" algn="l"/>
                        </a:tabLst>
                      </a:pPr>
                      <a:r>
                        <a:rPr lang="it-IT" sz="1050" dirty="0">
                          <a:solidFill>
                            <a:schemeClr val="tx1"/>
                          </a:solidFill>
                          <a:effectLst/>
                        </a:rPr>
                        <a:t>Obiettivo generale dell’ENEA O5: ottimizzare le risorse e l’efficienza operative, per accrescere l’efficacia e la competitività dell’agenzia</a:t>
                      </a:r>
                      <a:endParaRPr lang="it-IT" sz="1100" dirty="0">
                        <a:solidFill>
                          <a:schemeClr val="tx1"/>
                        </a:solidFill>
                        <a:effectLst/>
                        <a:latin typeface="Times New Roman" panose="02020603050405020304" pitchFamily="18" charset="0"/>
                        <a:ea typeface="Times New Roman" panose="02020603050405020304" pitchFamily="18" charset="0"/>
                      </a:endParaRPr>
                    </a:p>
                  </a:txBody>
                  <a:tcPr marL="44498" marR="44498" marT="0" marB="0">
                    <a:noFill/>
                  </a:tcPr>
                </a:tc>
                <a:extLst>
                  <a:ext uri="{0D108BD9-81ED-4DB2-BD59-A6C34878D82A}">
                    <a16:rowId xmlns:a16="http://schemas.microsoft.com/office/drawing/2014/main" xmlns="" val="1025783070"/>
                  </a:ext>
                </a:extLst>
              </a:tr>
              <a:tr h="271225">
                <a:tc>
                  <a:txBody>
                    <a:bodyPr/>
                    <a:lstStyle/>
                    <a:p>
                      <a:pPr algn="just">
                        <a:lnSpc>
                          <a:spcPct val="115000"/>
                        </a:lnSpc>
                        <a:spcAft>
                          <a:spcPts val="0"/>
                        </a:spcAft>
                        <a:tabLst>
                          <a:tab pos="1658620" algn="l"/>
                        </a:tabLst>
                      </a:pPr>
                      <a:r>
                        <a:rPr lang="it-IT" sz="1100" dirty="0">
                          <a:solidFill>
                            <a:schemeClr val="bg1"/>
                          </a:solidFill>
                          <a:effectLst/>
                        </a:rPr>
                        <a:t>Risultati (alto livello)</a:t>
                      </a:r>
                      <a:endParaRPr lang="it-IT" sz="1100" dirty="0">
                        <a:solidFill>
                          <a:schemeClr val="bg1"/>
                        </a:solidFill>
                        <a:effectLst/>
                        <a:latin typeface="Times New Roman" panose="02020603050405020304" pitchFamily="18" charset="0"/>
                        <a:ea typeface="Times New Roman" panose="02020603050405020304" pitchFamily="18" charset="0"/>
                      </a:endParaRPr>
                    </a:p>
                  </a:txBody>
                  <a:tcPr marL="44498" marR="44498" marT="0" marB="0"/>
                </a:tc>
                <a:extLst>
                  <a:ext uri="{0D108BD9-81ED-4DB2-BD59-A6C34878D82A}">
                    <a16:rowId xmlns:a16="http://schemas.microsoft.com/office/drawing/2014/main" xmlns="" val="261406207"/>
                  </a:ext>
                </a:extLst>
              </a:tr>
              <a:tr h="437435">
                <a:tc>
                  <a:txBody>
                    <a:bodyPr/>
                    <a:lstStyle/>
                    <a:p>
                      <a:pPr marL="342900" lvl="0" indent="-342900" algn="just">
                        <a:lnSpc>
                          <a:spcPct val="115000"/>
                        </a:lnSpc>
                        <a:spcAft>
                          <a:spcPts val="0"/>
                        </a:spcAft>
                        <a:buFont typeface="Arial" panose="020B0604020202020204" pitchFamily="34" charset="0"/>
                        <a:buChar char="•"/>
                        <a:tabLst>
                          <a:tab pos="457200" algn="l"/>
                          <a:tab pos="1658620" algn="l"/>
                        </a:tabLst>
                      </a:pPr>
                      <a:r>
                        <a:rPr lang="it-IT" sz="1050" dirty="0">
                          <a:solidFill>
                            <a:schemeClr val="tx1"/>
                          </a:solidFill>
                          <a:effectLst/>
                        </a:rPr>
                        <a:t>Mettere a punto procedure condivise per la capitalizzazione dei risultati</a:t>
                      </a:r>
                      <a:endParaRPr lang="it-IT" sz="1100" dirty="0">
                        <a:solidFill>
                          <a:schemeClr val="tx1"/>
                        </a:solidFill>
                        <a:effectLst/>
                      </a:endParaRPr>
                    </a:p>
                    <a:p>
                      <a:pPr marL="342900" lvl="0" indent="-342900" algn="just">
                        <a:lnSpc>
                          <a:spcPct val="115000"/>
                        </a:lnSpc>
                        <a:spcAft>
                          <a:spcPts val="0"/>
                        </a:spcAft>
                        <a:buFont typeface="Arial" panose="020B0604020202020204" pitchFamily="34" charset="0"/>
                        <a:buChar char="•"/>
                        <a:tabLst>
                          <a:tab pos="457200" algn="l"/>
                          <a:tab pos="1658620" algn="l"/>
                        </a:tabLst>
                      </a:pPr>
                      <a:r>
                        <a:rPr lang="it-IT" sz="1050" dirty="0">
                          <a:solidFill>
                            <a:schemeClr val="tx1"/>
                          </a:solidFill>
                          <a:effectLst/>
                        </a:rPr>
                        <a:t>Usare il </a:t>
                      </a:r>
                      <a:r>
                        <a:rPr lang="it-IT" sz="1050" dirty="0" err="1">
                          <a:solidFill>
                            <a:schemeClr val="tx1"/>
                          </a:solidFill>
                          <a:effectLst/>
                        </a:rPr>
                        <a:t>project</a:t>
                      </a:r>
                      <a:r>
                        <a:rPr lang="it-IT" sz="1050" dirty="0">
                          <a:solidFill>
                            <a:schemeClr val="tx1"/>
                          </a:solidFill>
                          <a:effectLst/>
                        </a:rPr>
                        <a:t> charter per identificare fin dall’inizio risultati e stakeholder</a:t>
                      </a:r>
                      <a:endParaRPr lang="it-IT"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98" marR="44498" marT="0" marB="0">
                    <a:noFill/>
                  </a:tcPr>
                </a:tc>
                <a:extLst>
                  <a:ext uri="{0D108BD9-81ED-4DB2-BD59-A6C34878D82A}">
                    <a16:rowId xmlns:a16="http://schemas.microsoft.com/office/drawing/2014/main" xmlns="" val="1458357186"/>
                  </a:ext>
                </a:extLst>
              </a:tr>
              <a:tr h="271225">
                <a:tc>
                  <a:txBody>
                    <a:bodyPr/>
                    <a:lstStyle/>
                    <a:p>
                      <a:pPr algn="just">
                        <a:lnSpc>
                          <a:spcPct val="115000"/>
                        </a:lnSpc>
                        <a:spcAft>
                          <a:spcPts val="0"/>
                        </a:spcAft>
                        <a:tabLst>
                          <a:tab pos="1658620" algn="l"/>
                        </a:tabLst>
                      </a:pPr>
                      <a:r>
                        <a:rPr lang="it-IT" sz="1100" dirty="0">
                          <a:effectLst/>
                        </a:rPr>
                        <a:t>Impatto (alto livello)</a:t>
                      </a:r>
                      <a:endParaRPr lang="it-IT" sz="1100" dirty="0">
                        <a:effectLst/>
                        <a:latin typeface="Times New Roman" panose="02020603050405020304" pitchFamily="18" charset="0"/>
                        <a:ea typeface="Times New Roman" panose="02020603050405020304" pitchFamily="18" charset="0"/>
                      </a:endParaRPr>
                    </a:p>
                  </a:txBody>
                  <a:tcPr marL="44498" marR="44498" marT="0" marB="0"/>
                </a:tc>
                <a:extLst>
                  <a:ext uri="{0D108BD9-81ED-4DB2-BD59-A6C34878D82A}">
                    <a16:rowId xmlns:a16="http://schemas.microsoft.com/office/drawing/2014/main" xmlns="" val="3426891610"/>
                  </a:ext>
                </a:extLst>
              </a:tr>
              <a:tr h="590074">
                <a:tc>
                  <a:txBody>
                    <a:bodyPr/>
                    <a:lstStyle/>
                    <a:p>
                      <a:pPr marL="342900" lvl="0" indent="-342900" algn="just">
                        <a:lnSpc>
                          <a:spcPct val="115000"/>
                        </a:lnSpc>
                        <a:spcAft>
                          <a:spcPts val="0"/>
                        </a:spcAft>
                        <a:buFont typeface="Arial" panose="020B0604020202020204" pitchFamily="34" charset="0"/>
                        <a:buChar char="•"/>
                        <a:tabLst>
                          <a:tab pos="457200" algn="l"/>
                          <a:tab pos="1658620" algn="l"/>
                        </a:tabLst>
                      </a:pPr>
                      <a:r>
                        <a:rPr lang="it-IT" sz="1050" dirty="0">
                          <a:solidFill>
                            <a:schemeClr val="tx1"/>
                          </a:solidFill>
                          <a:effectLst/>
                        </a:rPr>
                        <a:t>Ritorni d’immagine, </a:t>
                      </a:r>
                      <a:endParaRPr lang="it-IT" sz="1100" dirty="0">
                        <a:solidFill>
                          <a:schemeClr val="tx1"/>
                        </a:solidFill>
                        <a:effectLst/>
                      </a:endParaRPr>
                    </a:p>
                    <a:p>
                      <a:pPr marL="342900" lvl="0" indent="-342900" algn="just">
                        <a:lnSpc>
                          <a:spcPct val="115000"/>
                        </a:lnSpc>
                        <a:spcAft>
                          <a:spcPts val="0"/>
                        </a:spcAft>
                        <a:buFont typeface="Arial" panose="020B0604020202020204" pitchFamily="34" charset="0"/>
                        <a:buChar char="•"/>
                        <a:tabLst>
                          <a:tab pos="457200" algn="l"/>
                          <a:tab pos="1658620" algn="l"/>
                        </a:tabLst>
                      </a:pPr>
                      <a:r>
                        <a:rPr lang="it-IT" sz="1050" dirty="0">
                          <a:solidFill>
                            <a:schemeClr val="tx1"/>
                          </a:solidFill>
                          <a:effectLst/>
                        </a:rPr>
                        <a:t>Nuove opportunità di finanziamento</a:t>
                      </a:r>
                      <a:endParaRPr lang="it-IT" sz="1100" dirty="0">
                        <a:solidFill>
                          <a:schemeClr val="tx1"/>
                        </a:solidFill>
                        <a:effectLst/>
                      </a:endParaRPr>
                    </a:p>
                    <a:p>
                      <a:pPr marL="342900" lvl="0" indent="-342900" algn="just">
                        <a:lnSpc>
                          <a:spcPct val="115000"/>
                        </a:lnSpc>
                        <a:spcAft>
                          <a:spcPts val="0"/>
                        </a:spcAft>
                        <a:buFont typeface="Arial" panose="020B0604020202020204" pitchFamily="34" charset="0"/>
                        <a:buChar char="•"/>
                        <a:tabLst>
                          <a:tab pos="457200" algn="l"/>
                          <a:tab pos="1658620" algn="l"/>
                        </a:tabLst>
                      </a:pPr>
                      <a:r>
                        <a:rPr lang="it-IT" sz="1050" dirty="0">
                          <a:solidFill>
                            <a:schemeClr val="tx1"/>
                          </a:solidFill>
                          <a:effectLst/>
                        </a:rPr>
                        <a:t>Nuove opportunità di sviluppo di linee di ricerca</a:t>
                      </a:r>
                    </a:p>
                  </a:txBody>
                  <a:tcPr marL="44498" marR="44498" marT="0" marB="0">
                    <a:noFill/>
                  </a:tcPr>
                </a:tc>
                <a:extLst>
                  <a:ext uri="{0D108BD9-81ED-4DB2-BD59-A6C34878D82A}">
                    <a16:rowId xmlns:a16="http://schemas.microsoft.com/office/drawing/2014/main" xmlns="" val="1916289490"/>
                  </a:ext>
                </a:extLst>
              </a:tr>
              <a:tr h="262889">
                <a:tc>
                  <a:txBody>
                    <a:bodyPr/>
                    <a:lstStyle/>
                    <a:p>
                      <a:pPr algn="just">
                        <a:lnSpc>
                          <a:spcPct val="115000"/>
                        </a:lnSpc>
                        <a:spcAft>
                          <a:spcPts val="0"/>
                        </a:spcAft>
                        <a:tabLst>
                          <a:tab pos="1658620" algn="l"/>
                        </a:tabLst>
                      </a:pPr>
                      <a:r>
                        <a:rPr lang="it-IT" sz="1100" b="1" kern="1200" dirty="0">
                          <a:solidFill>
                            <a:schemeClr val="lt1"/>
                          </a:solidFill>
                          <a:effectLst/>
                          <a:latin typeface="+mn-lt"/>
                          <a:ea typeface="+mn-ea"/>
                          <a:cs typeface="+mn-cs"/>
                        </a:rPr>
                        <a:t>Criteri di successo</a:t>
                      </a:r>
                    </a:p>
                  </a:txBody>
                  <a:tcPr marL="68580" marR="68580" marT="0" marB="0">
                    <a:solidFill>
                      <a:srgbClr val="2D79AA"/>
                    </a:solidFill>
                  </a:tcPr>
                </a:tc>
                <a:extLst>
                  <a:ext uri="{0D108BD9-81ED-4DB2-BD59-A6C34878D82A}">
                    <a16:rowId xmlns:a16="http://schemas.microsoft.com/office/drawing/2014/main" xmlns="" val="2670475041"/>
                  </a:ext>
                </a:extLst>
              </a:tr>
              <a:tr h="772955">
                <a:tc>
                  <a:txBody>
                    <a:bodyPr/>
                    <a:lstStyle/>
                    <a:p>
                      <a:pPr marL="342900" lvl="0" indent="-342900" algn="just">
                        <a:lnSpc>
                          <a:spcPct val="115000"/>
                        </a:lnSpc>
                        <a:spcAft>
                          <a:spcPts val="0"/>
                        </a:spcAft>
                        <a:buFont typeface="Arial" panose="020B0604020202020204" pitchFamily="34" charset="0"/>
                        <a:buChar char="•"/>
                        <a:tabLst>
                          <a:tab pos="457200" algn="l"/>
                        </a:tabLst>
                      </a:pPr>
                      <a:r>
                        <a:rPr lang="it-IT" sz="1050" b="1" kern="1200" dirty="0">
                          <a:solidFill>
                            <a:schemeClr val="tx1"/>
                          </a:solidFill>
                          <a:effectLst/>
                          <a:latin typeface="+mn-lt"/>
                          <a:ea typeface="+mn-ea"/>
                          <a:cs typeface="+mn-cs"/>
                        </a:rPr>
                        <a:t>Numero dei benefici resi visibili all’esterno</a:t>
                      </a:r>
                    </a:p>
                    <a:p>
                      <a:pPr marL="342900" lvl="0" indent="-342900" algn="just">
                        <a:lnSpc>
                          <a:spcPct val="115000"/>
                        </a:lnSpc>
                        <a:spcAft>
                          <a:spcPts val="0"/>
                        </a:spcAft>
                        <a:buFont typeface="Arial" panose="020B0604020202020204" pitchFamily="34" charset="0"/>
                        <a:buChar char="•"/>
                        <a:tabLst>
                          <a:tab pos="457200" algn="l"/>
                        </a:tabLst>
                      </a:pPr>
                      <a:r>
                        <a:rPr lang="it-IT" sz="1050" b="1" kern="1200" dirty="0">
                          <a:solidFill>
                            <a:schemeClr val="tx1"/>
                          </a:solidFill>
                          <a:effectLst/>
                          <a:latin typeface="+mn-lt"/>
                          <a:ea typeface="+mn-ea"/>
                          <a:cs typeface="+mn-cs"/>
                        </a:rPr>
                        <a:t>Numerosità del target raggiunto</a:t>
                      </a:r>
                    </a:p>
                  </a:txBody>
                  <a:tcPr marL="68580" marR="68580" marT="0" marB="0">
                    <a:noFill/>
                  </a:tcPr>
                </a:tc>
                <a:extLst>
                  <a:ext uri="{0D108BD9-81ED-4DB2-BD59-A6C34878D82A}">
                    <a16:rowId xmlns:a16="http://schemas.microsoft.com/office/drawing/2014/main" xmlns="" val="2222607981"/>
                  </a:ext>
                </a:extLst>
              </a:tr>
            </a:tbl>
          </a:graphicData>
        </a:graphic>
      </p:graphicFrame>
      <p:sp>
        <p:nvSpPr>
          <p:cNvPr id="2" name="CasellaDiTesto 1"/>
          <p:cNvSpPr txBox="1"/>
          <p:nvPr/>
        </p:nvSpPr>
        <p:spPr>
          <a:xfrm>
            <a:off x="1423164" y="4833257"/>
            <a:ext cx="3224463" cy="276999"/>
          </a:xfrm>
          <a:prstGeom prst="rect">
            <a:avLst/>
          </a:prstGeom>
          <a:solidFill>
            <a:schemeClr val="bg1"/>
          </a:solidFill>
        </p:spPr>
        <p:txBody>
          <a:bodyPr vert="horz" wrap="square" lIns="91440" tIns="0" rIns="91440" bIns="0" rtlCol="0">
            <a:spAutoFit/>
          </a:bodyPr>
          <a:lstStyle/>
          <a:p>
            <a:endParaRPr lang="it-IT" dirty="0" smtClean="0"/>
          </a:p>
        </p:txBody>
      </p:sp>
      <p:sp>
        <p:nvSpPr>
          <p:cNvPr id="8" name="Segnaposto piè di pagina 5">
            <a:extLst>
              <a:ext uri="{FF2B5EF4-FFF2-40B4-BE49-F238E27FC236}">
                <a16:creationId xmlns:a16="http://schemas.microsoft.com/office/drawing/2014/main" xmlns="" id="{21C93D26-3217-4746-927C-879854925B77}"/>
              </a:ext>
            </a:extLst>
          </p:cNvPr>
          <p:cNvSpPr txBox="1">
            <a:spLocks/>
          </p:cNvSpPr>
          <p:nvPr/>
        </p:nvSpPr>
        <p:spPr>
          <a:xfrm>
            <a:off x="1477382" y="4760392"/>
            <a:ext cx="6600700" cy="274637"/>
          </a:xfrm>
          <a:prstGeom prst="rect">
            <a:avLst/>
          </a:prstGeom>
        </p:spPr>
        <p:txBody>
          <a:bodyPr vert="horz" lIns="91440" tIns="45720" rIns="91440" bIns="45720" rtlCol="0" anchor="ctr"/>
          <a:lstStyle>
            <a:defPPr>
              <a:defRPr lang="it-IT"/>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it-IT" dirty="0" smtClean="0"/>
              <a:t>Corso di Project Management: seconda parte</a:t>
            </a:r>
            <a:endParaRPr lang="it-IT" dirty="0"/>
          </a:p>
        </p:txBody>
      </p:sp>
    </p:spTree>
    <p:extLst>
      <p:ext uri="{BB962C8B-B14F-4D97-AF65-F5344CB8AC3E}">
        <p14:creationId xmlns:p14="http://schemas.microsoft.com/office/powerpoint/2010/main" val="339578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CFF13EE6-3BF8-0C4B-B607-85278C70E6BE}"/>
              </a:ext>
            </a:extLst>
          </p:cNvPr>
          <p:cNvSpPr>
            <a:spLocks noGrp="1"/>
          </p:cNvSpPr>
          <p:nvPr>
            <p:ph type="sldNum" sz="quarter" idx="12"/>
          </p:nvPr>
        </p:nvSpPr>
        <p:spPr/>
        <p:txBody>
          <a:bodyPr/>
          <a:lstStyle/>
          <a:p>
            <a:fld id="{30022364-CBF1-FB44-A4AE-07A465E5B79F}" type="slidenum">
              <a:rPr lang="it-IT" smtClean="0"/>
              <a:t>34</a:t>
            </a:fld>
            <a:endParaRPr lang="it-IT"/>
          </a:p>
        </p:txBody>
      </p:sp>
      <p:sp>
        <p:nvSpPr>
          <p:cNvPr id="6" name="Titolo 3">
            <a:extLst>
              <a:ext uri="{FF2B5EF4-FFF2-40B4-BE49-F238E27FC236}">
                <a16:creationId xmlns:a16="http://schemas.microsoft.com/office/drawing/2014/main" xmlns="" id="{BCEFF05B-5B5C-E14F-B061-A3CE9FDB294F}"/>
              </a:ext>
            </a:extLst>
          </p:cNvPr>
          <p:cNvSpPr>
            <a:spLocks noGrp="1"/>
          </p:cNvSpPr>
          <p:nvPr>
            <p:ph type="title"/>
          </p:nvPr>
        </p:nvSpPr>
        <p:spPr>
          <a:xfrm>
            <a:off x="413414" y="177838"/>
            <a:ext cx="8229600" cy="400110"/>
          </a:xfrm>
        </p:spPr>
        <p:txBody>
          <a:bodyPr/>
          <a:lstStyle/>
          <a:p>
            <a:r>
              <a:rPr lang="it-IT" sz="2000" dirty="0"/>
              <a:t>Una </a:t>
            </a:r>
            <a:r>
              <a:rPr lang="it-IT" sz="2000" u="sng" dirty="0"/>
              <a:t>simulazione</a:t>
            </a:r>
            <a:r>
              <a:rPr lang="it-IT" sz="2000" dirty="0"/>
              <a:t> di avvio con modello PM2: il progetto «PISTA»</a:t>
            </a:r>
          </a:p>
        </p:txBody>
      </p:sp>
      <p:graphicFrame>
        <p:nvGraphicFramePr>
          <p:cNvPr id="7" name="Tabella 6">
            <a:extLst>
              <a:ext uri="{FF2B5EF4-FFF2-40B4-BE49-F238E27FC236}">
                <a16:creationId xmlns:a16="http://schemas.microsoft.com/office/drawing/2014/main" xmlns="" id="{4BF6D7E9-0E03-414F-8219-DDF4DDD5870D}"/>
              </a:ext>
            </a:extLst>
          </p:cNvPr>
          <p:cNvGraphicFramePr>
            <a:graphicFrameLocks noGrp="1"/>
          </p:cNvGraphicFramePr>
          <p:nvPr>
            <p:extLst>
              <p:ext uri="{D42A27DB-BD31-4B8C-83A1-F6EECF244321}">
                <p14:modId xmlns:p14="http://schemas.microsoft.com/office/powerpoint/2010/main" val="803784381"/>
              </p:ext>
            </p:extLst>
          </p:nvPr>
        </p:nvGraphicFramePr>
        <p:xfrm>
          <a:off x="91440" y="787162"/>
          <a:ext cx="8972550" cy="4347621"/>
        </p:xfrm>
        <a:graphic>
          <a:graphicData uri="http://schemas.openxmlformats.org/drawingml/2006/table">
            <a:tbl>
              <a:tblPr firstRow="1" firstCol="1" bandRow="1">
                <a:tableStyleId>{5C22544A-7EE6-4342-B048-85BDC9FD1C3A}</a:tableStyleId>
              </a:tblPr>
              <a:tblGrid>
                <a:gridCol w="8972550">
                  <a:extLst>
                    <a:ext uri="{9D8B030D-6E8A-4147-A177-3AD203B41FA5}">
                      <a16:colId xmlns:a16="http://schemas.microsoft.com/office/drawing/2014/main" xmlns="" val="768380031"/>
                    </a:ext>
                  </a:extLst>
                </a:gridCol>
              </a:tblGrid>
              <a:tr h="293310">
                <a:tc>
                  <a:txBody>
                    <a:bodyPr/>
                    <a:lstStyle/>
                    <a:p>
                      <a:pPr algn="just">
                        <a:lnSpc>
                          <a:spcPct val="115000"/>
                        </a:lnSpc>
                        <a:spcAft>
                          <a:spcPts val="0"/>
                        </a:spcAft>
                        <a:tabLst>
                          <a:tab pos="1658620" algn="l"/>
                        </a:tabLst>
                      </a:pPr>
                      <a:r>
                        <a:rPr lang="it-IT" sz="1200" dirty="0">
                          <a:effectLst/>
                        </a:rPr>
                        <a:t>Presupposti (alto livello)</a:t>
                      </a:r>
                      <a:endParaRPr lang="it-IT" sz="1200" dirty="0">
                        <a:effectLst/>
                        <a:latin typeface="Times New Roman" panose="02020603050405020304" pitchFamily="18" charset="0"/>
                        <a:ea typeface="Times New Roman" panose="02020603050405020304" pitchFamily="18" charset="0"/>
                      </a:endParaRPr>
                    </a:p>
                  </a:txBody>
                  <a:tcPr marL="29512" marR="29512" marT="0" marB="0"/>
                </a:tc>
                <a:extLst>
                  <a:ext uri="{0D108BD9-81ED-4DB2-BD59-A6C34878D82A}">
                    <a16:rowId xmlns:a16="http://schemas.microsoft.com/office/drawing/2014/main" xmlns="" val="2245028627"/>
                  </a:ext>
                </a:extLst>
              </a:tr>
              <a:tr h="1717536">
                <a:tc>
                  <a:txBody>
                    <a:bodyPr/>
                    <a:lstStyle/>
                    <a:p>
                      <a:pPr algn="just">
                        <a:lnSpc>
                          <a:spcPct val="115000"/>
                        </a:lnSpc>
                        <a:spcAft>
                          <a:spcPts val="0"/>
                        </a:spcAft>
                      </a:pPr>
                      <a:r>
                        <a:rPr lang="it-IT" sz="1200" b="0" dirty="0">
                          <a:solidFill>
                            <a:schemeClr val="tx1"/>
                          </a:solidFill>
                          <a:effectLst/>
                        </a:rPr>
                        <a:t>Tutti i dipartimenti e le direzioni concordino sulla procedura di avvio di progetto informatizzata basata su applicazione WEB, in modo da poter fare delle analisi in tempo reale per ciascun campo compilato. La progettazione di un Sistema esperto permette in future di fare dei report su:</a:t>
                      </a:r>
                    </a:p>
                    <a:p>
                      <a:pPr marL="171450" indent="-171450" algn="just">
                        <a:lnSpc>
                          <a:spcPct val="115000"/>
                        </a:lnSpc>
                        <a:spcAft>
                          <a:spcPts val="0"/>
                        </a:spcAft>
                        <a:buFontTx/>
                        <a:buChar char="-"/>
                      </a:pPr>
                      <a:r>
                        <a:rPr lang="it-IT" sz="1200" b="0" dirty="0">
                          <a:solidFill>
                            <a:schemeClr val="tx1"/>
                          </a:solidFill>
                          <a:effectLst/>
                        </a:rPr>
                        <a:t>Numero dei progetti presentati               - Risorse impiegate</a:t>
                      </a:r>
                    </a:p>
                    <a:p>
                      <a:pPr marL="171450" indent="-171450" algn="just">
                        <a:lnSpc>
                          <a:spcPct val="115000"/>
                        </a:lnSpc>
                        <a:spcAft>
                          <a:spcPts val="0"/>
                        </a:spcAft>
                        <a:buFontTx/>
                        <a:buChar char="-"/>
                      </a:pPr>
                      <a:r>
                        <a:rPr lang="it-IT" sz="1200" b="0" dirty="0">
                          <a:solidFill>
                            <a:schemeClr val="tx1"/>
                          </a:solidFill>
                          <a:effectLst/>
                        </a:rPr>
                        <a:t>Target                                                     - Risultati attesi</a:t>
                      </a:r>
                    </a:p>
                    <a:p>
                      <a:pPr marL="171450" indent="-171450" algn="just">
                        <a:lnSpc>
                          <a:spcPct val="115000"/>
                        </a:lnSpc>
                        <a:spcAft>
                          <a:spcPts val="0"/>
                        </a:spcAft>
                        <a:buFontTx/>
                        <a:buChar char="-"/>
                      </a:pPr>
                      <a:r>
                        <a:rPr lang="it-IT" sz="1200" b="0" dirty="0">
                          <a:solidFill>
                            <a:schemeClr val="tx1"/>
                          </a:solidFill>
                          <a:effectLst/>
                        </a:rPr>
                        <a:t>Benefici ottenuti                                      - Impatto </a:t>
                      </a:r>
                    </a:p>
                    <a:p>
                      <a:pPr marL="171450" indent="-171450" algn="just">
                        <a:lnSpc>
                          <a:spcPct val="115000"/>
                        </a:lnSpc>
                        <a:spcAft>
                          <a:spcPts val="0"/>
                        </a:spcAft>
                        <a:buFontTx/>
                        <a:buChar char="-"/>
                      </a:pPr>
                      <a:r>
                        <a:rPr lang="it-IT" sz="1200" b="0" dirty="0">
                          <a:solidFill>
                            <a:schemeClr val="tx1"/>
                          </a:solidFill>
                          <a:effectLst/>
                        </a:rPr>
                        <a:t>Contesto</a:t>
                      </a:r>
                    </a:p>
                    <a:p>
                      <a:pPr algn="just">
                        <a:lnSpc>
                          <a:spcPct val="115000"/>
                        </a:lnSpc>
                        <a:spcAft>
                          <a:spcPts val="0"/>
                        </a:spcAft>
                      </a:pPr>
                      <a:r>
                        <a:rPr lang="it-IT" sz="1200" b="0" dirty="0">
                          <a:solidFill>
                            <a:schemeClr val="tx1"/>
                          </a:solidFill>
                          <a:effectLst/>
                        </a:rPr>
                        <a:t>Se le scelte non sono condivise possono diventare elementi di rischio</a:t>
                      </a:r>
                      <a:endParaRPr lang="it-IT" sz="1200" b="0" dirty="0">
                        <a:solidFill>
                          <a:schemeClr val="tx1"/>
                        </a:solidFill>
                        <a:effectLst/>
                        <a:latin typeface="Times New Roman" panose="02020603050405020304" pitchFamily="18" charset="0"/>
                        <a:ea typeface="Times New Roman" panose="02020603050405020304" pitchFamily="18" charset="0"/>
                      </a:endParaRPr>
                    </a:p>
                  </a:txBody>
                  <a:tcPr marL="29512" marR="29512" marT="0" marB="0">
                    <a:noFill/>
                  </a:tcPr>
                </a:tc>
                <a:extLst>
                  <a:ext uri="{0D108BD9-81ED-4DB2-BD59-A6C34878D82A}">
                    <a16:rowId xmlns:a16="http://schemas.microsoft.com/office/drawing/2014/main" xmlns="" val="1172252616"/>
                  </a:ext>
                </a:extLst>
              </a:tr>
              <a:tr h="165514">
                <a:tc>
                  <a:txBody>
                    <a:bodyPr/>
                    <a:lstStyle/>
                    <a:p>
                      <a:pPr algn="just">
                        <a:lnSpc>
                          <a:spcPct val="115000"/>
                        </a:lnSpc>
                        <a:spcAft>
                          <a:spcPts val="0"/>
                        </a:spcAft>
                        <a:tabLst>
                          <a:tab pos="1658620" algn="l"/>
                        </a:tabLst>
                      </a:pPr>
                      <a:r>
                        <a:rPr lang="it-IT" sz="1200" dirty="0">
                          <a:effectLst/>
                        </a:rPr>
                        <a:t>Vincoli (alto livello)</a:t>
                      </a:r>
                      <a:endParaRPr lang="it-IT" sz="1200" dirty="0">
                        <a:effectLst/>
                        <a:latin typeface="Times New Roman" panose="02020603050405020304" pitchFamily="18" charset="0"/>
                        <a:ea typeface="Times New Roman" panose="02020603050405020304" pitchFamily="18" charset="0"/>
                      </a:endParaRPr>
                    </a:p>
                  </a:txBody>
                  <a:tcPr marL="29512" marR="29512" marT="0" marB="0"/>
                </a:tc>
                <a:extLst>
                  <a:ext uri="{0D108BD9-81ED-4DB2-BD59-A6C34878D82A}">
                    <a16:rowId xmlns:a16="http://schemas.microsoft.com/office/drawing/2014/main" xmlns="" val="1988361809"/>
                  </a:ext>
                </a:extLst>
              </a:tr>
              <a:tr h="1285215">
                <a:tc>
                  <a:txBody>
                    <a:bodyPr/>
                    <a:lstStyle/>
                    <a:p>
                      <a:pPr algn="just">
                        <a:lnSpc>
                          <a:spcPct val="115000"/>
                        </a:lnSpc>
                        <a:spcAft>
                          <a:spcPts val="0"/>
                        </a:spcAft>
                      </a:pPr>
                      <a:r>
                        <a:rPr lang="it-IT" sz="900" dirty="0">
                          <a:effectLst/>
                        </a:rPr>
                        <a:t> </a:t>
                      </a:r>
                      <a:r>
                        <a:rPr lang="it-IT" sz="1200" b="0" dirty="0">
                          <a:solidFill>
                            <a:schemeClr val="tx1"/>
                          </a:solidFill>
                          <a:effectLst/>
                        </a:rPr>
                        <a:t>La realizzazione del data base, da punto di vista dei contenuti, viene distribuito tra tutti i promotori di nuove idee progettuali. Quindi un impegno, valutato in giorni persona, di due/tre giorni per progetto dilazionato nel tempo, mentre la realizzazione del sistema informativo è un’attività concentrate nel primo mese, si ritiene che possa impegnare due risorse a tempo parziale per un mese e poi due giorni/mese per la gestione e manutenzione. L’attività di realizzazione può essere data in outsourcing ma il personale ENEA deve essere coinvolto per poi, a regime, gestire il Sistema. Per le leggi in vigore per l’acquisto di beni da parte della PA bisogna privilegiare software open source.</a:t>
                      </a:r>
                      <a:endParaRPr lang="it-IT" sz="1200" b="0" dirty="0">
                        <a:solidFill>
                          <a:schemeClr val="tx1"/>
                        </a:solidFill>
                        <a:effectLst/>
                        <a:latin typeface="Times New Roman" panose="02020603050405020304" pitchFamily="18" charset="0"/>
                        <a:ea typeface="Times New Roman" panose="02020603050405020304" pitchFamily="18" charset="0"/>
                      </a:endParaRPr>
                    </a:p>
                  </a:txBody>
                  <a:tcPr marL="29512" marR="29512" marT="0" marB="0">
                    <a:noFill/>
                  </a:tcPr>
                </a:tc>
                <a:extLst>
                  <a:ext uri="{0D108BD9-81ED-4DB2-BD59-A6C34878D82A}">
                    <a16:rowId xmlns:a16="http://schemas.microsoft.com/office/drawing/2014/main" xmlns="" val="2065700227"/>
                  </a:ext>
                </a:extLst>
              </a:tr>
              <a:tr h="165514">
                <a:tc>
                  <a:txBody>
                    <a:bodyPr/>
                    <a:lstStyle/>
                    <a:p>
                      <a:pPr algn="just">
                        <a:lnSpc>
                          <a:spcPct val="115000"/>
                        </a:lnSpc>
                        <a:spcAft>
                          <a:spcPts val="0"/>
                        </a:spcAft>
                        <a:tabLst>
                          <a:tab pos="1148080" algn="l"/>
                        </a:tabLst>
                      </a:pPr>
                      <a:r>
                        <a:rPr lang="it-IT" sz="1200" dirty="0">
                          <a:effectLst/>
                        </a:rPr>
                        <a:t>Rischi (alto livello)</a:t>
                      </a:r>
                      <a:r>
                        <a:rPr lang="it-IT" sz="1000" dirty="0">
                          <a:effectLst/>
                        </a:rPr>
                        <a:t>	</a:t>
                      </a:r>
                      <a:endParaRPr lang="it-IT" sz="1000" dirty="0">
                        <a:effectLst/>
                        <a:latin typeface="Times New Roman" panose="02020603050405020304" pitchFamily="18" charset="0"/>
                        <a:ea typeface="Times New Roman" panose="02020603050405020304" pitchFamily="18" charset="0"/>
                      </a:endParaRPr>
                    </a:p>
                  </a:txBody>
                  <a:tcPr marL="29512" marR="29512" marT="0" marB="0"/>
                </a:tc>
                <a:extLst>
                  <a:ext uri="{0D108BD9-81ED-4DB2-BD59-A6C34878D82A}">
                    <a16:rowId xmlns:a16="http://schemas.microsoft.com/office/drawing/2014/main" xmlns="" val="2433192273"/>
                  </a:ext>
                </a:extLst>
              </a:tr>
              <a:tr h="626855">
                <a:tc>
                  <a:txBody>
                    <a:bodyPr/>
                    <a:lstStyle/>
                    <a:p>
                      <a:pPr algn="just">
                        <a:lnSpc>
                          <a:spcPct val="115000"/>
                        </a:lnSpc>
                        <a:spcAft>
                          <a:spcPts val="0"/>
                        </a:spcAft>
                      </a:pPr>
                      <a:r>
                        <a:rPr lang="it-IT" sz="1200" b="0" dirty="0">
                          <a:solidFill>
                            <a:schemeClr val="tx1"/>
                          </a:solidFill>
                          <a:effectLst/>
                        </a:rPr>
                        <a:t>I rischi maggiori sono dovuti alla Perdita di opportunità di ulteriori finanziamenti dovuto alla difficoltà di arrivare sul mercato in tempo reale. Vista l’alta competitività bisogna arrivare sul mercato con i propri prodotti e processi innovativi in tempo reale per evitare di essere superati dalla concorrenza.</a:t>
                      </a:r>
                      <a:endParaRPr lang="it-IT" sz="1400" b="0" dirty="0">
                        <a:solidFill>
                          <a:schemeClr val="tx1"/>
                        </a:solidFill>
                        <a:effectLst/>
                        <a:latin typeface="Times New Roman" panose="02020603050405020304" pitchFamily="18" charset="0"/>
                        <a:ea typeface="Times New Roman" panose="02020603050405020304" pitchFamily="18" charset="0"/>
                      </a:endParaRPr>
                    </a:p>
                  </a:txBody>
                  <a:tcPr marL="29512" marR="29512" marT="0" marB="0">
                    <a:solidFill>
                      <a:schemeClr val="bg1"/>
                    </a:solidFill>
                  </a:tcPr>
                </a:tc>
                <a:extLst>
                  <a:ext uri="{0D108BD9-81ED-4DB2-BD59-A6C34878D82A}">
                    <a16:rowId xmlns:a16="http://schemas.microsoft.com/office/drawing/2014/main" xmlns="" val="2404067555"/>
                  </a:ext>
                </a:extLst>
              </a:tr>
            </a:tbl>
          </a:graphicData>
        </a:graphic>
      </p:graphicFrame>
    </p:spTree>
    <p:extLst>
      <p:ext uri="{BB962C8B-B14F-4D97-AF65-F5344CB8AC3E}">
        <p14:creationId xmlns:p14="http://schemas.microsoft.com/office/powerpoint/2010/main" val="4016639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u="sng"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398830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xmlns="" id="{415839CC-CBB6-A943-B88C-8B8618AF7B2E}"/>
              </a:ext>
            </a:extLst>
          </p:cNvPr>
          <p:cNvSpPr>
            <a:spLocks noGrp="1"/>
          </p:cNvSpPr>
          <p:nvPr>
            <p:ph type="sldNum" sz="quarter" idx="12"/>
          </p:nvPr>
        </p:nvSpPr>
        <p:spPr/>
        <p:txBody>
          <a:bodyPr/>
          <a:lstStyle/>
          <a:p>
            <a:fld id="{02C7C199-0D0D-7840-A88D-785280B31CF7}" type="slidenum">
              <a:rPr lang="it-IT" smtClean="0"/>
              <a:t>36</a:t>
            </a:fld>
            <a:endParaRPr lang="it-IT"/>
          </a:p>
        </p:txBody>
      </p:sp>
      <p:sp>
        <p:nvSpPr>
          <p:cNvPr id="2" name="Titolo 1">
            <a:extLst>
              <a:ext uri="{FF2B5EF4-FFF2-40B4-BE49-F238E27FC236}">
                <a16:creationId xmlns:a16="http://schemas.microsoft.com/office/drawing/2014/main" xmlns="" id="{279FECD7-F64A-974A-AB42-6F2DEB25B36A}"/>
              </a:ext>
            </a:extLst>
          </p:cNvPr>
          <p:cNvSpPr>
            <a:spLocks noGrp="1"/>
          </p:cNvSpPr>
          <p:nvPr>
            <p:ph type="title"/>
          </p:nvPr>
        </p:nvSpPr>
        <p:spPr>
          <a:xfrm>
            <a:off x="413413" y="177838"/>
            <a:ext cx="8599957" cy="400110"/>
          </a:xfrm>
        </p:spPr>
        <p:txBody>
          <a:bodyPr/>
          <a:lstStyle/>
          <a:p>
            <a:r>
              <a:rPr lang="it-IT" sz="2400" dirty="0"/>
              <a:t>Breve corso sul </a:t>
            </a:r>
            <a:r>
              <a:rPr lang="it-IT" sz="2400" dirty="0" err="1"/>
              <a:t>project</a:t>
            </a:r>
            <a:r>
              <a:rPr lang="it-IT" sz="2400" dirty="0"/>
              <a:t>, </a:t>
            </a:r>
            <a:r>
              <a:rPr lang="it-IT" sz="2400" dirty="0" err="1"/>
              <a:t>program</a:t>
            </a:r>
            <a:r>
              <a:rPr lang="it-IT" sz="2400" dirty="0"/>
              <a:t> &amp; portfolio management</a:t>
            </a:r>
          </a:p>
        </p:txBody>
      </p:sp>
      <p:sp>
        <p:nvSpPr>
          <p:cNvPr id="12" name="Rectangle 5">
            <a:extLst>
              <a:ext uri="{FF2B5EF4-FFF2-40B4-BE49-F238E27FC236}">
                <a16:creationId xmlns:a16="http://schemas.microsoft.com/office/drawing/2014/main" xmlns="" id="{F255896C-6065-BB41-8E40-A9E7DEBB1204}"/>
              </a:ext>
            </a:extLst>
          </p:cNvPr>
          <p:cNvSpPr>
            <a:spLocks noChangeArrowheads="1"/>
          </p:cNvSpPr>
          <p:nvPr/>
        </p:nvSpPr>
        <p:spPr bwMode="auto">
          <a:xfrm>
            <a:off x="293914" y="16002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46" name="Picture 6">
            <a:extLst>
              <a:ext uri="{FF2B5EF4-FFF2-40B4-BE49-F238E27FC236}">
                <a16:creationId xmlns:a16="http://schemas.microsoft.com/office/drawing/2014/main" xmlns="" id="{8482D547-A2A8-8745-BE5A-D9FD71798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7" y="1371600"/>
            <a:ext cx="2692400" cy="1498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a:extLst>
              <a:ext uri="{FF2B5EF4-FFF2-40B4-BE49-F238E27FC236}">
                <a16:creationId xmlns:a16="http://schemas.microsoft.com/office/drawing/2014/main" xmlns="" id="{BF2825A5-4C70-DF42-8BAC-6AE561EB6AAC}"/>
              </a:ext>
            </a:extLst>
          </p:cNvPr>
          <p:cNvSpPr>
            <a:spLocks noChangeArrowheads="1"/>
          </p:cNvSpPr>
          <p:nvPr/>
        </p:nvSpPr>
        <p:spPr bwMode="auto">
          <a:xfrm>
            <a:off x="293914" y="1600200"/>
            <a:ext cx="14192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sng" strike="noStrike" cap="none" normalizeH="0" baseline="0">
                <a:ln>
                  <a:noFill/>
                </a:ln>
                <a:solidFill>
                  <a:srgbClr val="FFFFFF"/>
                </a:solidFill>
                <a:effectLst/>
                <a:latin typeface="Arial" panose="020B0604020202020204" pitchFamily="34" charset="0"/>
                <a:cs typeface="Arial" panose="020B0604020202020204" pitchFamily="34" charset="0"/>
              </a:rPr>
              <a:t>1:35:57</a:t>
            </a:r>
            <a:endParaRPr kumimoji="0" lang="it-IT" altLang="it-IT" sz="800" b="0" i="0" u="sng" strike="noStrike" cap="none" normalizeH="0" baseline="0">
              <a:ln>
                <a:noFill/>
              </a:ln>
              <a:solidFill>
                <a:srgbClr val="66009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4" name="Rectangle 8">
            <a:extLst>
              <a:ext uri="{FF2B5EF4-FFF2-40B4-BE49-F238E27FC236}">
                <a16:creationId xmlns:a16="http://schemas.microsoft.com/office/drawing/2014/main" xmlns="" id="{CDD266C0-94A1-7C45-B94E-F8D833AEF6C6}"/>
              </a:ext>
            </a:extLst>
          </p:cNvPr>
          <p:cNvSpPr>
            <a:spLocks noChangeArrowheads="1"/>
          </p:cNvSpPr>
          <p:nvPr/>
        </p:nvSpPr>
        <p:spPr bwMode="auto">
          <a:xfrm>
            <a:off x="87085" y="101129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sng" strike="noStrike" cap="none" normalizeH="0" baseline="0" dirty="0">
                <a:ln>
                  <a:noFill/>
                </a:ln>
                <a:solidFill>
                  <a:srgbClr val="660099"/>
                </a:solidFill>
                <a:effectLst/>
                <a:latin typeface="Arial" panose="020B0604020202020204" pitchFamily="34" charset="0"/>
                <a:cs typeface="Arial" panose="020B0604020202020204" pitchFamily="34" charset="0"/>
                <a:hlinkClick r:id="rId3"/>
              </a:rPr>
              <a:t>Lecture 1: Free Short Course - Program Management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5" name="Rectangle 9">
            <a:extLst>
              <a:ext uri="{FF2B5EF4-FFF2-40B4-BE49-F238E27FC236}">
                <a16:creationId xmlns:a16="http://schemas.microsoft.com/office/drawing/2014/main" xmlns="" id="{57788813-722B-E245-832E-34F67EC705C8}"/>
              </a:ext>
            </a:extLst>
          </p:cNvPr>
          <p:cNvSpPr>
            <a:spLocks noChangeArrowheads="1"/>
          </p:cNvSpPr>
          <p:nvPr/>
        </p:nvSpPr>
        <p:spPr bwMode="auto">
          <a:xfrm>
            <a:off x="5083628" y="3069432"/>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0" name="Picture 10">
            <a:extLst>
              <a:ext uri="{FF2B5EF4-FFF2-40B4-BE49-F238E27FC236}">
                <a16:creationId xmlns:a16="http://schemas.microsoft.com/office/drawing/2014/main" xmlns="" id="{9114A90C-E6BC-344F-BAE5-866831D0E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628" y="3254208"/>
            <a:ext cx="2692400" cy="14986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1">
            <a:extLst>
              <a:ext uri="{FF2B5EF4-FFF2-40B4-BE49-F238E27FC236}">
                <a16:creationId xmlns:a16="http://schemas.microsoft.com/office/drawing/2014/main" xmlns="" id="{6C36B9CC-0A22-C94D-BB83-F2D164D46011}"/>
              </a:ext>
            </a:extLst>
          </p:cNvPr>
          <p:cNvSpPr>
            <a:spLocks noChangeArrowheads="1"/>
          </p:cNvSpPr>
          <p:nvPr/>
        </p:nvSpPr>
        <p:spPr bwMode="auto">
          <a:xfrm>
            <a:off x="5083628" y="3069432"/>
            <a:ext cx="141922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sng" strike="noStrike" cap="none" normalizeH="0" baseline="0">
                <a:ln>
                  <a:noFill/>
                </a:ln>
                <a:solidFill>
                  <a:srgbClr val="FFFFFF"/>
                </a:solidFill>
                <a:effectLst/>
                <a:latin typeface="Arial" panose="020B0604020202020204" pitchFamily="34" charset="0"/>
                <a:cs typeface="Arial" panose="020B0604020202020204" pitchFamily="34" charset="0"/>
              </a:rPr>
              <a:t>1:33:50</a:t>
            </a:r>
            <a:endParaRPr kumimoji="0" lang="it-IT" altLang="it-IT" sz="800" b="0" i="0" u="sng" strike="noStrike" cap="none" normalizeH="0" baseline="0">
              <a:ln>
                <a:noFill/>
              </a:ln>
              <a:solidFill>
                <a:srgbClr val="66009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xmlns="" id="{E0E08581-25FD-C147-8E1D-34D79BC26180}"/>
              </a:ext>
            </a:extLst>
          </p:cNvPr>
          <p:cNvSpPr>
            <a:spLocks noChangeArrowheads="1"/>
          </p:cNvSpPr>
          <p:nvPr/>
        </p:nvSpPr>
        <p:spPr bwMode="auto">
          <a:xfrm>
            <a:off x="4441370" y="3065464"/>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sng" strike="noStrike" cap="none" normalizeH="0" baseline="0" dirty="0">
                <a:ln>
                  <a:noFill/>
                </a:ln>
                <a:solidFill>
                  <a:srgbClr val="660099"/>
                </a:solidFill>
                <a:effectLst/>
                <a:latin typeface="Arial" panose="020B0604020202020204" pitchFamily="34" charset="0"/>
                <a:cs typeface="Arial" panose="020B0604020202020204" pitchFamily="34" charset="0"/>
                <a:hlinkClick r:id="rId5"/>
              </a:rPr>
              <a:t>Lecture 4: Free Short Course - Program Management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xmlns="" id="{BA4D8320-44ED-3E4B-B01E-350F7AF6A71A}"/>
              </a:ext>
            </a:extLst>
          </p:cNvPr>
          <p:cNvSpPr>
            <a:spLocks noChangeArrowheads="1"/>
          </p:cNvSpPr>
          <p:nvPr/>
        </p:nvSpPr>
        <p:spPr bwMode="auto">
          <a:xfrm>
            <a:off x="5172528" y="1261666"/>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4" name="Picture 14">
            <a:extLst>
              <a:ext uri="{FF2B5EF4-FFF2-40B4-BE49-F238E27FC236}">
                <a16:creationId xmlns:a16="http://schemas.microsoft.com/office/drawing/2014/main" xmlns="" id="{7E1C0E20-C4EC-EF42-8DE9-F7D44AD25C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528" y="1371600"/>
            <a:ext cx="2603500" cy="1460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5">
            <a:extLst>
              <a:ext uri="{FF2B5EF4-FFF2-40B4-BE49-F238E27FC236}">
                <a16:creationId xmlns:a16="http://schemas.microsoft.com/office/drawing/2014/main" xmlns="" id="{92718D29-8AAB-494F-8B04-0579B83B2AF8}"/>
              </a:ext>
            </a:extLst>
          </p:cNvPr>
          <p:cNvSpPr>
            <a:spLocks noChangeArrowheads="1"/>
          </p:cNvSpPr>
          <p:nvPr/>
        </p:nvSpPr>
        <p:spPr bwMode="auto">
          <a:xfrm>
            <a:off x="5172528" y="1261666"/>
            <a:ext cx="137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sng" strike="noStrike" cap="none" normalizeH="0" baseline="0">
                <a:ln>
                  <a:noFill/>
                </a:ln>
                <a:solidFill>
                  <a:srgbClr val="FFFFFF"/>
                </a:solidFill>
                <a:effectLst/>
                <a:latin typeface="Arial" panose="020B0604020202020204" pitchFamily="34" charset="0"/>
                <a:cs typeface="Arial" panose="020B0604020202020204" pitchFamily="34" charset="0"/>
              </a:rPr>
              <a:t>1:34:19</a:t>
            </a:r>
            <a:endParaRPr kumimoji="0" lang="it-IT" altLang="it-IT" sz="800" b="0" i="0" u="sng" strike="noStrike" cap="none" normalizeH="0" baseline="0">
              <a:ln>
                <a:noFill/>
              </a:ln>
              <a:solidFill>
                <a:srgbClr val="66009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xmlns="" id="{71F92114-E51B-664D-8E84-EEA85B3D8817}"/>
              </a:ext>
            </a:extLst>
          </p:cNvPr>
          <p:cNvSpPr>
            <a:spLocks noChangeArrowheads="1"/>
          </p:cNvSpPr>
          <p:nvPr/>
        </p:nvSpPr>
        <p:spPr bwMode="auto">
          <a:xfrm>
            <a:off x="4382988" y="101129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sng" strike="noStrike" cap="none" normalizeH="0" baseline="0" dirty="0">
                <a:ln>
                  <a:noFill/>
                </a:ln>
                <a:solidFill>
                  <a:srgbClr val="660099"/>
                </a:solidFill>
                <a:effectLst/>
                <a:latin typeface="Arial" panose="020B0604020202020204" pitchFamily="34" charset="0"/>
                <a:cs typeface="Arial" panose="020B0604020202020204" pitchFamily="34" charset="0"/>
                <a:hlinkClick r:id="rId7"/>
              </a:rPr>
              <a:t>Lecture 2: Free Short Course - Program Management Professional</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xmlns="" id="{01A42A80-C11C-7C40-8CA4-52EDAB8B2B59}"/>
              </a:ext>
            </a:extLst>
          </p:cNvPr>
          <p:cNvSpPr>
            <a:spLocks noChangeArrowheads="1"/>
          </p:cNvSpPr>
          <p:nvPr/>
        </p:nvSpPr>
        <p:spPr bwMode="auto">
          <a:xfrm>
            <a:off x="293914" y="318809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0258" name="Picture 18">
            <a:extLst>
              <a:ext uri="{FF2B5EF4-FFF2-40B4-BE49-F238E27FC236}">
                <a16:creationId xmlns:a16="http://schemas.microsoft.com/office/drawing/2014/main" xmlns="" id="{8682D6C3-38BF-A948-AD28-0294B70C72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857" y="3268664"/>
            <a:ext cx="2603500" cy="14605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19">
            <a:extLst>
              <a:ext uri="{FF2B5EF4-FFF2-40B4-BE49-F238E27FC236}">
                <a16:creationId xmlns:a16="http://schemas.microsoft.com/office/drawing/2014/main" xmlns="" id="{6053DC8A-E7A2-8848-B735-2EA3108E66E6}"/>
              </a:ext>
            </a:extLst>
          </p:cNvPr>
          <p:cNvSpPr>
            <a:spLocks noChangeArrowheads="1"/>
          </p:cNvSpPr>
          <p:nvPr/>
        </p:nvSpPr>
        <p:spPr bwMode="auto">
          <a:xfrm>
            <a:off x="293914" y="3188098"/>
            <a:ext cx="137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sng" strike="noStrike" cap="none" normalizeH="0" baseline="0">
                <a:ln>
                  <a:noFill/>
                </a:ln>
                <a:solidFill>
                  <a:srgbClr val="FFFFFF"/>
                </a:solidFill>
                <a:effectLst/>
                <a:latin typeface="Arial" panose="020B0604020202020204" pitchFamily="34" charset="0"/>
                <a:cs typeface="Arial" panose="020B0604020202020204" pitchFamily="34" charset="0"/>
              </a:rPr>
              <a:t>1:32:13</a:t>
            </a:r>
            <a:endParaRPr kumimoji="0" lang="it-IT" altLang="it-IT" sz="800" b="0" i="0" u="sng" strike="noStrike" cap="none" normalizeH="0" baseline="0">
              <a:ln>
                <a:noFill/>
              </a:ln>
              <a:solidFill>
                <a:srgbClr val="66009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xmlns="" id="{F6CC3C5F-0B24-5D41-9DD4-583F222D5B30}"/>
              </a:ext>
            </a:extLst>
          </p:cNvPr>
          <p:cNvSpPr>
            <a:spLocks noChangeArrowheads="1"/>
          </p:cNvSpPr>
          <p:nvPr/>
        </p:nvSpPr>
        <p:spPr bwMode="auto">
          <a:xfrm>
            <a:off x="0" y="3069432"/>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sng" strike="noStrike" cap="none" normalizeH="0" baseline="0" dirty="0">
                <a:ln>
                  <a:noFill/>
                </a:ln>
                <a:solidFill>
                  <a:srgbClr val="660099"/>
                </a:solidFill>
                <a:effectLst/>
                <a:latin typeface="Arial" panose="020B0604020202020204" pitchFamily="34" charset="0"/>
                <a:cs typeface="Arial" panose="020B0604020202020204" pitchFamily="34" charset="0"/>
                <a:hlinkClick r:id="rId9"/>
              </a:rPr>
              <a:t>Lecture 3: Free Short Course - Program Management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5" name="Rettangolo 24">
            <a:extLst>
              <a:ext uri="{FF2B5EF4-FFF2-40B4-BE49-F238E27FC236}">
                <a16:creationId xmlns:a16="http://schemas.microsoft.com/office/drawing/2014/main" xmlns="" id="{B61ED12C-FCA8-0046-8BA2-9FAC2044FFD3}"/>
              </a:ext>
            </a:extLst>
          </p:cNvPr>
          <p:cNvSpPr/>
          <p:nvPr/>
        </p:nvSpPr>
        <p:spPr>
          <a:xfrm>
            <a:off x="3700295" y="4761304"/>
            <a:ext cx="4185889" cy="369332"/>
          </a:xfrm>
          <a:prstGeom prst="rect">
            <a:avLst/>
          </a:prstGeom>
        </p:spPr>
        <p:txBody>
          <a:bodyPr wrap="none">
            <a:spAutoFit/>
          </a:bodyPr>
          <a:lstStyle/>
          <a:p>
            <a:r>
              <a:rPr lang="it-IT" dirty="0">
                <a:latin typeface="Roboto"/>
                <a:hlinkClick r:id="rId10"/>
              </a:rPr>
              <a:t>http://www.itmasters.edu.au/free-shor...</a:t>
            </a:r>
            <a:endParaRPr lang="it-IT" dirty="0"/>
          </a:p>
        </p:txBody>
      </p:sp>
    </p:spTree>
    <p:extLst>
      <p:ext uri="{BB962C8B-B14F-4D97-AF65-F5344CB8AC3E}">
        <p14:creationId xmlns:p14="http://schemas.microsoft.com/office/powerpoint/2010/main" val="37521877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24F9F18E-C39A-8142-9E9A-A8F33917E3B9}"/>
              </a:ext>
            </a:extLst>
          </p:cNvPr>
          <p:cNvSpPr>
            <a:spLocks noGrp="1"/>
          </p:cNvSpPr>
          <p:nvPr>
            <p:ph sz="half" idx="1"/>
          </p:nvPr>
        </p:nvSpPr>
        <p:spPr>
          <a:xfrm>
            <a:off x="457200" y="829319"/>
            <a:ext cx="8185814" cy="2806922"/>
          </a:xfrm>
        </p:spPr>
        <p:txBody>
          <a:bodyPr/>
          <a:lstStyle/>
          <a:p>
            <a:r>
              <a:rPr lang="it-IT" dirty="0"/>
              <a:t>I progetti che contribuiscono al raggiungimento di uno scopo più importante sono gestiti meglio attraverso la costituzione di un programma</a:t>
            </a:r>
          </a:p>
          <a:p>
            <a:r>
              <a:rPr lang="it-IT" dirty="0"/>
              <a:t>I programmi dovrebbero focalizzarsi ed essere allineati alla visione strategica dell’organizzazione</a:t>
            </a:r>
          </a:p>
          <a:p>
            <a:r>
              <a:rPr lang="it-IT" dirty="0"/>
              <a:t>I Project Management Office (PMO) differiscono in base al loro scopo e supportano il </a:t>
            </a:r>
            <a:r>
              <a:rPr lang="it-IT" dirty="0" err="1"/>
              <a:t>project</a:t>
            </a:r>
            <a:r>
              <a:rPr lang="it-IT" dirty="0"/>
              <a:t> manager per l’inserimento nel programma o per la definizione di un nuovo programma</a:t>
            </a:r>
          </a:p>
        </p:txBody>
      </p:sp>
      <p:sp>
        <p:nvSpPr>
          <p:cNvPr id="4" name="Segnaposto numero diapositiva 3">
            <a:extLst>
              <a:ext uri="{FF2B5EF4-FFF2-40B4-BE49-F238E27FC236}">
                <a16:creationId xmlns:a16="http://schemas.microsoft.com/office/drawing/2014/main" xmlns="" id="{6AAFEC33-9A12-AA4F-908B-A3BA626B8928}"/>
              </a:ext>
            </a:extLst>
          </p:cNvPr>
          <p:cNvSpPr>
            <a:spLocks noGrp="1"/>
          </p:cNvSpPr>
          <p:nvPr>
            <p:ph type="sldNum" sz="quarter" idx="12"/>
          </p:nvPr>
        </p:nvSpPr>
        <p:spPr/>
        <p:txBody>
          <a:bodyPr/>
          <a:lstStyle/>
          <a:p>
            <a:fld id="{30022364-CBF1-FB44-A4AE-07A465E5B79F}" type="slidenum">
              <a:rPr lang="it-IT" smtClean="0"/>
              <a:t>37</a:t>
            </a:fld>
            <a:endParaRPr lang="it-IT"/>
          </a:p>
        </p:txBody>
      </p:sp>
      <p:sp>
        <p:nvSpPr>
          <p:cNvPr id="5" name="Titolo 4">
            <a:extLst>
              <a:ext uri="{FF2B5EF4-FFF2-40B4-BE49-F238E27FC236}">
                <a16:creationId xmlns:a16="http://schemas.microsoft.com/office/drawing/2014/main" xmlns="" id="{1962B689-AEC4-174A-B58C-C35AE5093457}"/>
              </a:ext>
            </a:extLst>
          </p:cNvPr>
          <p:cNvSpPr>
            <a:spLocks noGrp="1"/>
          </p:cNvSpPr>
          <p:nvPr>
            <p:ph type="title"/>
          </p:nvPr>
        </p:nvSpPr>
        <p:spPr/>
        <p:txBody>
          <a:bodyPr/>
          <a:lstStyle/>
          <a:p>
            <a:r>
              <a:rPr lang="it-IT" dirty="0"/>
              <a:t>Progetti e programmi</a:t>
            </a:r>
          </a:p>
        </p:txBody>
      </p:sp>
      <p:pic>
        <p:nvPicPr>
          <p:cNvPr id="8" name="Immagine 7">
            <a:extLst>
              <a:ext uri="{FF2B5EF4-FFF2-40B4-BE49-F238E27FC236}">
                <a16:creationId xmlns:a16="http://schemas.microsoft.com/office/drawing/2014/main" xmlns="" id="{EA7F2379-12BA-2C4B-85BA-1051EA33A50C}"/>
              </a:ext>
            </a:extLst>
          </p:cNvPr>
          <p:cNvPicPr>
            <a:picLocks noChangeAspect="1"/>
          </p:cNvPicPr>
          <p:nvPr/>
        </p:nvPicPr>
        <p:blipFill>
          <a:blip r:embed="rId2"/>
          <a:stretch>
            <a:fillRect/>
          </a:stretch>
        </p:blipFill>
        <p:spPr>
          <a:xfrm>
            <a:off x="1267157" y="3636241"/>
            <a:ext cx="6565900" cy="939800"/>
          </a:xfrm>
          <a:prstGeom prst="rect">
            <a:avLst/>
          </a:prstGeom>
        </p:spPr>
      </p:pic>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803328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947FB271-3B75-1942-877A-8741AD6419CC}"/>
              </a:ext>
            </a:extLst>
          </p:cNvPr>
          <p:cNvSpPr>
            <a:spLocks noGrp="1"/>
          </p:cNvSpPr>
          <p:nvPr>
            <p:ph sz="half" idx="1"/>
          </p:nvPr>
        </p:nvSpPr>
        <p:spPr>
          <a:xfrm>
            <a:off x="457200" y="994007"/>
            <a:ext cx="7701280" cy="2871555"/>
          </a:xfrm>
        </p:spPr>
        <p:txBody>
          <a:bodyPr/>
          <a:lstStyle/>
          <a:p>
            <a:r>
              <a:rPr lang="it-IT" dirty="0"/>
              <a:t>Il tempo ed altre risorse sono gestite meglio a livello di programma</a:t>
            </a:r>
          </a:p>
          <a:p>
            <a:r>
              <a:rPr lang="it-IT" dirty="0"/>
              <a:t>I programmi hanno un’unica prospettiva e responsabilità per la gestione dei costi e dei budget</a:t>
            </a:r>
          </a:p>
          <a:p>
            <a:r>
              <a:rPr lang="it-IT" dirty="0"/>
              <a:t>La qualità è spesso il maggiore vincolo dei programmi ed è quella che viene sempre sacrificata</a:t>
            </a:r>
          </a:p>
          <a:p>
            <a:r>
              <a:rPr lang="it-IT" dirty="0"/>
              <a:t>Il controllo dei programmi sono l’elemento chiave per generare valore </a:t>
            </a:r>
          </a:p>
        </p:txBody>
      </p:sp>
      <p:sp>
        <p:nvSpPr>
          <p:cNvPr id="4" name="Segnaposto numero diapositiva 3">
            <a:extLst>
              <a:ext uri="{FF2B5EF4-FFF2-40B4-BE49-F238E27FC236}">
                <a16:creationId xmlns:a16="http://schemas.microsoft.com/office/drawing/2014/main" xmlns="" id="{DC60E940-EEDD-C641-AEF4-41823E10606E}"/>
              </a:ext>
            </a:extLst>
          </p:cNvPr>
          <p:cNvSpPr>
            <a:spLocks noGrp="1"/>
          </p:cNvSpPr>
          <p:nvPr>
            <p:ph type="sldNum" sz="quarter" idx="12"/>
          </p:nvPr>
        </p:nvSpPr>
        <p:spPr/>
        <p:txBody>
          <a:bodyPr/>
          <a:lstStyle/>
          <a:p>
            <a:fld id="{30022364-CBF1-FB44-A4AE-07A465E5B79F}" type="slidenum">
              <a:rPr lang="it-IT" smtClean="0"/>
              <a:t>38</a:t>
            </a:fld>
            <a:endParaRPr lang="it-IT"/>
          </a:p>
        </p:txBody>
      </p:sp>
      <p:sp>
        <p:nvSpPr>
          <p:cNvPr id="5" name="Titolo 4">
            <a:extLst>
              <a:ext uri="{FF2B5EF4-FFF2-40B4-BE49-F238E27FC236}">
                <a16:creationId xmlns:a16="http://schemas.microsoft.com/office/drawing/2014/main" xmlns="" id="{EB45B0EB-DA8C-C740-821D-157D1EAC1CE5}"/>
              </a:ext>
            </a:extLst>
          </p:cNvPr>
          <p:cNvSpPr>
            <a:spLocks noGrp="1"/>
          </p:cNvSpPr>
          <p:nvPr>
            <p:ph type="title"/>
          </p:nvPr>
        </p:nvSpPr>
        <p:spPr/>
        <p:txBody>
          <a:bodyPr/>
          <a:lstStyle/>
          <a:p>
            <a:r>
              <a:rPr lang="it-IT" dirty="0"/>
              <a:t>Progetti e programmi</a:t>
            </a:r>
          </a:p>
        </p:txBody>
      </p:sp>
      <p:pic>
        <p:nvPicPr>
          <p:cNvPr id="9" name="Immagine 8">
            <a:extLst>
              <a:ext uri="{FF2B5EF4-FFF2-40B4-BE49-F238E27FC236}">
                <a16:creationId xmlns:a16="http://schemas.microsoft.com/office/drawing/2014/main" xmlns="" id="{B107DD3D-8FFB-6E4F-9576-5CEC64BEF69A}"/>
              </a:ext>
            </a:extLst>
          </p:cNvPr>
          <p:cNvPicPr>
            <a:picLocks noChangeAspect="1"/>
          </p:cNvPicPr>
          <p:nvPr/>
        </p:nvPicPr>
        <p:blipFill>
          <a:blip r:embed="rId2"/>
          <a:stretch>
            <a:fillRect/>
          </a:stretch>
        </p:blipFill>
        <p:spPr>
          <a:xfrm>
            <a:off x="1617980" y="3865563"/>
            <a:ext cx="6540500" cy="901700"/>
          </a:xfrm>
          <a:prstGeom prst="rect">
            <a:avLst/>
          </a:prstGeom>
        </p:spPr>
      </p:pic>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588739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xmlns="" id="{86737ACB-053B-AE4B-ADC4-9F780A06AEA9}"/>
              </a:ext>
            </a:extLst>
          </p:cNvPr>
          <p:cNvGraphicFramePr>
            <a:graphicFrameLocks noGrp="1"/>
          </p:cNvGraphicFramePr>
          <p:nvPr>
            <p:ph sz="half" idx="1"/>
            <p:extLst>
              <p:ext uri="{D42A27DB-BD31-4B8C-83A1-F6EECF244321}">
                <p14:modId xmlns:p14="http://schemas.microsoft.com/office/powerpoint/2010/main" val="298641631"/>
              </p:ext>
            </p:extLst>
          </p:nvPr>
        </p:nvGraphicFramePr>
        <p:xfrm>
          <a:off x="0" y="542325"/>
          <a:ext cx="9144000" cy="4505295"/>
        </p:xfrm>
        <a:graphic>
          <a:graphicData uri="http://schemas.openxmlformats.org/drawingml/2006/table">
            <a:tbl>
              <a:tblPr firstRow="1" bandRow="1">
                <a:tableStyleId>{5C22544A-7EE6-4342-B048-85BDC9FD1C3A}</a:tableStyleId>
              </a:tblPr>
              <a:tblGrid>
                <a:gridCol w="1045029">
                  <a:extLst>
                    <a:ext uri="{9D8B030D-6E8A-4147-A177-3AD203B41FA5}">
                      <a16:colId xmlns:a16="http://schemas.microsoft.com/office/drawing/2014/main" xmlns="" val="2429558316"/>
                    </a:ext>
                  </a:extLst>
                </a:gridCol>
                <a:gridCol w="2648197">
                  <a:extLst>
                    <a:ext uri="{9D8B030D-6E8A-4147-A177-3AD203B41FA5}">
                      <a16:colId xmlns:a16="http://schemas.microsoft.com/office/drawing/2014/main" xmlns="" val="44357709"/>
                    </a:ext>
                  </a:extLst>
                </a:gridCol>
                <a:gridCol w="2707574">
                  <a:extLst>
                    <a:ext uri="{9D8B030D-6E8A-4147-A177-3AD203B41FA5}">
                      <a16:colId xmlns:a16="http://schemas.microsoft.com/office/drawing/2014/main" xmlns="" val="3381617647"/>
                    </a:ext>
                  </a:extLst>
                </a:gridCol>
                <a:gridCol w="2743200">
                  <a:extLst>
                    <a:ext uri="{9D8B030D-6E8A-4147-A177-3AD203B41FA5}">
                      <a16:colId xmlns:a16="http://schemas.microsoft.com/office/drawing/2014/main" xmlns="" val="3195615559"/>
                    </a:ext>
                  </a:extLst>
                </a:gridCol>
              </a:tblGrid>
              <a:tr h="299055">
                <a:tc>
                  <a:txBody>
                    <a:bodyPr/>
                    <a:lstStyle/>
                    <a:p>
                      <a:endParaRPr lang="it-IT" sz="1000" dirty="0"/>
                    </a:p>
                  </a:txBody>
                  <a:tcPr/>
                </a:tc>
                <a:tc>
                  <a:txBody>
                    <a:bodyPr/>
                    <a:lstStyle/>
                    <a:p>
                      <a:r>
                        <a:rPr lang="it-IT" sz="1000" dirty="0"/>
                        <a:t>Progetto</a:t>
                      </a:r>
                    </a:p>
                  </a:txBody>
                  <a:tcPr/>
                </a:tc>
                <a:tc>
                  <a:txBody>
                    <a:bodyPr/>
                    <a:lstStyle/>
                    <a:p>
                      <a:r>
                        <a:rPr lang="it-IT" sz="1000" dirty="0"/>
                        <a:t>Programma</a:t>
                      </a:r>
                    </a:p>
                  </a:txBody>
                  <a:tcPr/>
                </a:tc>
                <a:tc>
                  <a:txBody>
                    <a:bodyPr/>
                    <a:lstStyle/>
                    <a:p>
                      <a:r>
                        <a:rPr lang="it-IT" sz="1000" dirty="0"/>
                        <a:t>Portfolio</a:t>
                      </a:r>
                    </a:p>
                  </a:txBody>
                  <a:tcPr/>
                </a:tc>
                <a:extLst>
                  <a:ext uri="{0D108BD9-81ED-4DB2-BD59-A6C34878D82A}">
                    <a16:rowId xmlns:a16="http://schemas.microsoft.com/office/drawing/2014/main" xmlns="" val="778562419"/>
                  </a:ext>
                </a:extLst>
              </a:tr>
              <a:tr h="410210">
                <a:tc>
                  <a:txBody>
                    <a:bodyPr/>
                    <a:lstStyle/>
                    <a:p>
                      <a:r>
                        <a:rPr lang="it-IT" sz="1000" dirty="0"/>
                        <a:t>Scopo </a:t>
                      </a:r>
                    </a:p>
                  </a:txBody>
                  <a:tcPr/>
                </a:tc>
                <a:tc>
                  <a:txBody>
                    <a:bodyPr/>
                    <a:lstStyle/>
                    <a:p>
                      <a:r>
                        <a:rPr lang="it-IT" sz="1000" dirty="0"/>
                        <a:t>I progetti hanno obiettivi definiti. Lo scopo vien elaborato progressivamente durante tutta la vita del progetto</a:t>
                      </a:r>
                    </a:p>
                  </a:txBody>
                  <a:tcPr/>
                </a:tc>
                <a:tc>
                  <a:txBody>
                    <a:bodyPr/>
                    <a:lstStyle/>
                    <a:p>
                      <a:r>
                        <a:rPr lang="it-IT" sz="1000" dirty="0"/>
                        <a:t>I programmi hanno un obiettivo più ampio e forniscono obiettivi più significativi</a:t>
                      </a:r>
                    </a:p>
                  </a:txBody>
                  <a:tcPr/>
                </a:tc>
                <a:tc>
                  <a:txBody>
                    <a:bodyPr/>
                    <a:lstStyle/>
                    <a:p>
                      <a:r>
                        <a:rPr lang="it-IT" sz="1000" dirty="0"/>
                        <a:t>I portfolio hanno uno scopo «economico» che varia in funzione degli obiettivi strategici dell’organizzazione</a:t>
                      </a:r>
                    </a:p>
                  </a:txBody>
                  <a:tcPr/>
                </a:tc>
                <a:extLst>
                  <a:ext uri="{0D108BD9-81ED-4DB2-BD59-A6C34878D82A}">
                    <a16:rowId xmlns:a16="http://schemas.microsoft.com/office/drawing/2014/main" xmlns="" val="376803958"/>
                  </a:ext>
                </a:extLst>
              </a:tr>
              <a:tr h="410210">
                <a:tc>
                  <a:txBody>
                    <a:bodyPr/>
                    <a:lstStyle/>
                    <a:p>
                      <a:r>
                        <a:rPr lang="it-IT" sz="1000" dirty="0"/>
                        <a:t>Cambiamenti </a:t>
                      </a:r>
                    </a:p>
                  </a:txBody>
                  <a:tcPr/>
                </a:tc>
                <a:tc>
                  <a:txBody>
                    <a:bodyPr/>
                    <a:lstStyle/>
                    <a:p>
                      <a:r>
                        <a:rPr lang="it-IT" sz="1000" dirty="0"/>
                        <a:t>i manager di progetto si aspettano dei cambiamenti ed implementano i processi per gestire e tenere sotto controllo i cambiamenti</a:t>
                      </a:r>
                    </a:p>
                  </a:txBody>
                  <a:tcPr/>
                </a:tc>
                <a:tc>
                  <a:txBody>
                    <a:bodyPr/>
                    <a:lstStyle/>
                    <a:p>
                      <a:r>
                        <a:rPr lang="it-IT" sz="1000" dirty="0"/>
                        <a:t>I manager dei programmi devono aspettarsi cambiamenti sia internamente che esternamente e devono essere preparati a gestirli</a:t>
                      </a:r>
                    </a:p>
                  </a:txBody>
                  <a:tcPr/>
                </a:tc>
                <a:tc>
                  <a:txBody>
                    <a:bodyPr/>
                    <a:lstStyle/>
                    <a:p>
                      <a:r>
                        <a:rPr lang="it-IT" sz="1000" dirty="0"/>
                        <a:t>Il manager del portfolio monitora continuamente le variazione in un contesto più ampio</a:t>
                      </a:r>
                    </a:p>
                  </a:txBody>
                  <a:tcPr/>
                </a:tc>
                <a:extLst>
                  <a:ext uri="{0D108BD9-81ED-4DB2-BD59-A6C34878D82A}">
                    <a16:rowId xmlns:a16="http://schemas.microsoft.com/office/drawing/2014/main" xmlns="" val="3887379996"/>
                  </a:ext>
                </a:extLst>
              </a:tr>
              <a:tr h="161989">
                <a:tc>
                  <a:txBody>
                    <a:bodyPr/>
                    <a:lstStyle/>
                    <a:p>
                      <a:r>
                        <a:rPr lang="it-IT" sz="1000" dirty="0"/>
                        <a:t>Pianificazione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000" dirty="0"/>
                        <a:t>I manager dei progetti elaborano progressivamente informazioni di alto livello in pianificazioni dettagliate durante tutta la vita del progetto</a:t>
                      </a:r>
                    </a:p>
                  </a:txBody>
                  <a:tcPr/>
                </a:tc>
                <a:tc>
                  <a:txBody>
                    <a:bodyPr/>
                    <a:lstStyle/>
                    <a:p>
                      <a:r>
                        <a:rPr lang="it-IT" sz="1000" dirty="0"/>
                        <a:t>I manager dei programmi sviluppano il programma complessivo e creano piani di alto livello per fare da guida per i piani dettagliati a livello di componenti</a:t>
                      </a:r>
                    </a:p>
                  </a:txBody>
                  <a:tcPr/>
                </a:tc>
                <a:tc>
                  <a:txBody>
                    <a:bodyPr/>
                    <a:lstStyle/>
                    <a:p>
                      <a:r>
                        <a:rPr lang="it-IT" sz="1000" dirty="0"/>
                        <a:t>I manager dei portfolio creano e gestiscono i necessari processi e le comunicazioni relative al portafoglio aggregato.</a:t>
                      </a:r>
                    </a:p>
                  </a:txBody>
                  <a:tcPr/>
                </a:tc>
                <a:extLst>
                  <a:ext uri="{0D108BD9-81ED-4DB2-BD59-A6C34878D82A}">
                    <a16:rowId xmlns:a16="http://schemas.microsoft.com/office/drawing/2014/main" xmlns="" val="179432469"/>
                  </a:ext>
                </a:extLst>
              </a:tr>
              <a:tr h="410210">
                <a:tc>
                  <a:txBody>
                    <a:bodyPr/>
                    <a:lstStyle/>
                    <a:p>
                      <a:r>
                        <a:rPr lang="it-IT" sz="1000" dirty="0"/>
                        <a:t>Gestione </a:t>
                      </a:r>
                    </a:p>
                  </a:txBody>
                  <a:tcPr/>
                </a:tc>
                <a:tc>
                  <a:txBody>
                    <a:bodyPr/>
                    <a:lstStyle/>
                    <a:p>
                      <a:r>
                        <a:rPr lang="it-IT" sz="1000" dirty="0"/>
                        <a:t>I manager di progetto gestiscono il gruppo di progetto per raggiungere gli obiettivi del progetto</a:t>
                      </a:r>
                    </a:p>
                  </a:txBody>
                  <a:tcPr/>
                </a:tc>
                <a:tc>
                  <a:txBody>
                    <a:bodyPr/>
                    <a:lstStyle/>
                    <a:p>
                      <a:r>
                        <a:rPr lang="it-IT" sz="1000" dirty="0"/>
                        <a:t>I manager dei programmi gestiscono il personale del proprio gruppo e i gestori dei progetti; forniscono una visione e una leadership globale </a:t>
                      </a:r>
                    </a:p>
                  </a:txBody>
                  <a:tcPr/>
                </a:tc>
                <a:tc>
                  <a:txBody>
                    <a:bodyPr/>
                    <a:lstStyle/>
                    <a:p>
                      <a:r>
                        <a:rPr lang="it-IT" sz="1000" dirty="0"/>
                        <a:t>I gestori dei </a:t>
                      </a:r>
                      <a:r>
                        <a:rPr lang="it-IT" sz="1000" dirty="0" err="1"/>
                        <a:t>portfoio</a:t>
                      </a:r>
                      <a:r>
                        <a:rPr lang="it-IT" sz="1000" dirty="0"/>
                        <a:t> possono gestire o coordinare il personale del portafoglio</a:t>
                      </a:r>
                    </a:p>
                  </a:txBody>
                  <a:tcPr/>
                </a:tc>
                <a:extLst>
                  <a:ext uri="{0D108BD9-81ED-4DB2-BD59-A6C34878D82A}">
                    <a16:rowId xmlns:a16="http://schemas.microsoft.com/office/drawing/2014/main" xmlns="" val="3624807247"/>
                  </a:ext>
                </a:extLst>
              </a:tr>
              <a:tr h="410210">
                <a:tc>
                  <a:txBody>
                    <a:bodyPr/>
                    <a:lstStyle/>
                    <a:p>
                      <a:r>
                        <a:rPr lang="it-IT" sz="1000" dirty="0"/>
                        <a:t>Successo </a:t>
                      </a:r>
                    </a:p>
                  </a:txBody>
                  <a:tcPr/>
                </a:tc>
                <a:tc>
                  <a:txBody>
                    <a:bodyPr/>
                    <a:lstStyle/>
                    <a:p>
                      <a:r>
                        <a:rPr lang="it-IT" sz="1000" dirty="0"/>
                        <a:t>Il successo è misurato dai prodotti e dalla qualità del progetto, dal rispetto dei tempi, dei cosi e dal grado di soddisfazione del cliente</a:t>
                      </a:r>
                    </a:p>
                  </a:txBody>
                  <a:tcPr/>
                </a:tc>
                <a:tc>
                  <a:txBody>
                    <a:bodyPr/>
                    <a:lstStyle/>
                    <a:p>
                      <a:r>
                        <a:rPr lang="it-IT" sz="1000" dirty="0"/>
                        <a:t>Il successo è misurato dal grado di soddisfazione del programma ai bisogni e ai benefici per il quale era stato avviato</a:t>
                      </a:r>
                    </a:p>
                  </a:txBody>
                  <a:tcPr/>
                </a:tc>
                <a:tc>
                  <a:txBody>
                    <a:bodyPr/>
                    <a:lstStyle/>
                    <a:p>
                      <a:r>
                        <a:rPr lang="it-IT" sz="1000" dirty="0"/>
                        <a:t>Il successo è misurato in termini di aggregazione delle performance dei diversi componenti del portafoglio</a:t>
                      </a:r>
                    </a:p>
                  </a:txBody>
                  <a:tcPr/>
                </a:tc>
                <a:extLst>
                  <a:ext uri="{0D108BD9-81ED-4DB2-BD59-A6C34878D82A}">
                    <a16:rowId xmlns:a16="http://schemas.microsoft.com/office/drawing/2014/main" xmlns="" val="511707431"/>
                  </a:ext>
                </a:extLst>
              </a:tr>
              <a:tr h="410210">
                <a:tc>
                  <a:txBody>
                    <a:bodyPr/>
                    <a:lstStyle/>
                    <a:p>
                      <a:r>
                        <a:rPr lang="it-IT" sz="1000" dirty="0"/>
                        <a:t>Controllo </a:t>
                      </a:r>
                    </a:p>
                  </a:txBody>
                  <a:tcPr/>
                </a:tc>
                <a:tc>
                  <a:txBody>
                    <a:bodyPr/>
                    <a:lstStyle/>
                    <a:p>
                      <a:r>
                        <a:rPr lang="it-IT" sz="1000" dirty="0"/>
                        <a:t>Il manager di progetto monitora e controlla il lavoro per la realizzazione dei prodotti , dei servizi e dei risultati che il progetto prevedeva di produrre</a:t>
                      </a:r>
                    </a:p>
                  </a:txBody>
                  <a:tcPr/>
                </a:tc>
                <a:tc>
                  <a:txBody>
                    <a:bodyPr/>
                    <a:lstStyle/>
                    <a:p>
                      <a:r>
                        <a:rPr lang="it-IT" sz="1000" dirty="0"/>
                        <a:t>Il manager di programma monitora il progresso delle componenti del programma per assicurare che gli obiettivi , i tempi il budget e i benefici del programma siano raggiunti</a:t>
                      </a:r>
                    </a:p>
                  </a:txBody>
                  <a:tcPr/>
                </a:tc>
                <a:tc>
                  <a:txBody>
                    <a:bodyPr/>
                    <a:lstStyle/>
                    <a:p>
                      <a:r>
                        <a:rPr lang="it-IT" sz="1000" dirty="0"/>
                        <a:t>Il manager di portfolio monitora le performance in modo aggregato e attraverso indicatori</a:t>
                      </a:r>
                    </a:p>
                  </a:txBody>
                  <a:tcPr/>
                </a:tc>
                <a:extLst>
                  <a:ext uri="{0D108BD9-81ED-4DB2-BD59-A6C34878D82A}">
                    <a16:rowId xmlns:a16="http://schemas.microsoft.com/office/drawing/2014/main" xmlns="" val="3749835225"/>
                  </a:ext>
                </a:extLst>
              </a:tr>
            </a:tbl>
          </a:graphicData>
        </a:graphic>
      </p:graphicFrame>
      <p:sp>
        <p:nvSpPr>
          <p:cNvPr id="5" name="Titolo 4">
            <a:extLst>
              <a:ext uri="{FF2B5EF4-FFF2-40B4-BE49-F238E27FC236}">
                <a16:creationId xmlns:a16="http://schemas.microsoft.com/office/drawing/2014/main" xmlns="" id="{7F09392A-CE3C-114C-A8E5-EAFE3B78BFF5}"/>
              </a:ext>
            </a:extLst>
          </p:cNvPr>
          <p:cNvSpPr>
            <a:spLocks noGrp="1"/>
          </p:cNvSpPr>
          <p:nvPr>
            <p:ph type="title"/>
          </p:nvPr>
        </p:nvSpPr>
        <p:spPr>
          <a:xfrm>
            <a:off x="413414" y="35338"/>
            <a:ext cx="8229600" cy="400110"/>
          </a:xfrm>
        </p:spPr>
        <p:txBody>
          <a:bodyPr/>
          <a:lstStyle/>
          <a:p>
            <a:r>
              <a:rPr lang="it-IT" sz="2000" dirty="0"/>
              <a:t>Ancora su differenza tra portfolio, programmi e progetti</a:t>
            </a:r>
          </a:p>
        </p:txBody>
      </p:sp>
    </p:spTree>
    <p:extLst>
      <p:ext uri="{BB962C8B-B14F-4D97-AF65-F5344CB8AC3E}">
        <p14:creationId xmlns:p14="http://schemas.microsoft.com/office/powerpoint/2010/main" val="38646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5E3DF521-EE39-0244-B90E-440BD63260D8}"/>
              </a:ext>
            </a:extLst>
          </p:cNvPr>
          <p:cNvSpPr>
            <a:spLocks noGrp="1"/>
          </p:cNvSpPr>
          <p:nvPr>
            <p:ph type="sldNum" sz="quarter" idx="12"/>
          </p:nvPr>
        </p:nvSpPr>
        <p:spPr/>
        <p:txBody>
          <a:bodyPr/>
          <a:lstStyle/>
          <a:p>
            <a:fld id="{30022364-CBF1-FB44-A4AE-07A465E5B79F}" type="slidenum">
              <a:rPr lang="it-IT" smtClean="0"/>
              <a:t>4</a:t>
            </a:fld>
            <a:endParaRPr lang="it-IT"/>
          </a:p>
        </p:txBody>
      </p:sp>
      <p:sp>
        <p:nvSpPr>
          <p:cNvPr id="3" name="Titolo 2">
            <a:extLst>
              <a:ext uri="{FF2B5EF4-FFF2-40B4-BE49-F238E27FC236}">
                <a16:creationId xmlns:a16="http://schemas.microsoft.com/office/drawing/2014/main" xmlns="" id="{5A89D6D0-2E23-664B-B19B-4B8478EA6638}"/>
              </a:ext>
            </a:extLst>
          </p:cNvPr>
          <p:cNvSpPr>
            <a:spLocks noGrp="1"/>
          </p:cNvSpPr>
          <p:nvPr>
            <p:ph type="title"/>
          </p:nvPr>
        </p:nvSpPr>
        <p:spPr/>
        <p:txBody>
          <a:bodyPr/>
          <a:lstStyle/>
          <a:p>
            <a:r>
              <a:rPr lang="it-IT" dirty="0"/>
              <a:t>La gerarchia di una organizzazione</a:t>
            </a:r>
          </a:p>
        </p:txBody>
      </p:sp>
      <p:sp>
        <p:nvSpPr>
          <p:cNvPr id="4" name="Segnaposto piè di pagina 3">
            <a:extLst>
              <a:ext uri="{FF2B5EF4-FFF2-40B4-BE49-F238E27FC236}">
                <a16:creationId xmlns:a16="http://schemas.microsoft.com/office/drawing/2014/main" xmlns="" id="{4694B205-5685-4946-9D32-B6CAB597C36F}"/>
              </a:ext>
            </a:extLst>
          </p:cNvPr>
          <p:cNvSpPr>
            <a:spLocks noGrp="1"/>
          </p:cNvSpPr>
          <p:nvPr>
            <p:ph type="ftr" sz="quarter" idx="3"/>
          </p:nvPr>
        </p:nvSpPr>
        <p:spPr>
          <a:xfrm>
            <a:off x="1537860" y="4846481"/>
            <a:ext cx="6600700" cy="274637"/>
          </a:xfrm>
        </p:spPr>
        <p:txBody>
          <a:bodyPr/>
          <a:lstStyle/>
          <a:p>
            <a:r>
              <a:rPr lang="it-IT" dirty="0"/>
              <a:t>Corso di Project Management: </a:t>
            </a:r>
            <a:r>
              <a:rPr lang="it-IT" dirty="0" smtClean="0"/>
              <a:t>seconda </a:t>
            </a:r>
            <a:r>
              <a:rPr lang="it-IT" dirty="0"/>
              <a:t>parte</a:t>
            </a:r>
          </a:p>
        </p:txBody>
      </p:sp>
      <p:graphicFrame>
        <p:nvGraphicFramePr>
          <p:cNvPr id="6" name="Diagramma 5">
            <a:extLst>
              <a:ext uri="{FF2B5EF4-FFF2-40B4-BE49-F238E27FC236}">
                <a16:creationId xmlns:a16="http://schemas.microsoft.com/office/drawing/2014/main" xmlns="" id="{9378CC6C-D648-DE44-AAB1-CEEA0ABEDA74}"/>
              </a:ext>
            </a:extLst>
          </p:cNvPr>
          <p:cNvGraphicFramePr/>
          <p:nvPr>
            <p:extLst>
              <p:ext uri="{D42A27DB-BD31-4B8C-83A1-F6EECF244321}">
                <p14:modId xmlns:p14="http://schemas.microsoft.com/office/powerpoint/2010/main" val="828932051"/>
              </p:ext>
            </p:extLst>
          </p:nvPr>
        </p:nvGraphicFramePr>
        <p:xfrm>
          <a:off x="1790210" y="8401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7223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xmlns="" id="{86737ACB-053B-AE4B-ADC4-9F780A06AEA9}"/>
              </a:ext>
            </a:extLst>
          </p:cNvPr>
          <p:cNvGraphicFramePr>
            <a:graphicFrameLocks noGrp="1"/>
          </p:cNvGraphicFramePr>
          <p:nvPr>
            <p:ph sz="half" idx="1"/>
            <p:extLst>
              <p:ext uri="{D42A27DB-BD31-4B8C-83A1-F6EECF244321}">
                <p14:modId xmlns:p14="http://schemas.microsoft.com/office/powerpoint/2010/main" val="3944449478"/>
              </p:ext>
            </p:extLst>
          </p:nvPr>
        </p:nvGraphicFramePr>
        <p:xfrm>
          <a:off x="0" y="459198"/>
          <a:ext cx="9144000" cy="4730085"/>
        </p:xfrm>
        <a:graphic>
          <a:graphicData uri="http://schemas.openxmlformats.org/drawingml/2006/table">
            <a:tbl>
              <a:tblPr firstRow="1" bandRow="1">
                <a:tableStyleId>{5C22544A-7EE6-4342-B048-85BDC9FD1C3A}</a:tableStyleId>
              </a:tblPr>
              <a:tblGrid>
                <a:gridCol w="942965">
                  <a:extLst>
                    <a:ext uri="{9D8B030D-6E8A-4147-A177-3AD203B41FA5}">
                      <a16:colId xmlns:a16="http://schemas.microsoft.com/office/drawing/2014/main" xmlns="" val="2429558316"/>
                    </a:ext>
                  </a:extLst>
                </a:gridCol>
                <a:gridCol w="2532119">
                  <a:extLst>
                    <a:ext uri="{9D8B030D-6E8A-4147-A177-3AD203B41FA5}">
                      <a16:colId xmlns:a16="http://schemas.microsoft.com/office/drawing/2014/main" xmlns="" val="44357709"/>
                    </a:ext>
                  </a:extLst>
                </a:gridCol>
                <a:gridCol w="2302472">
                  <a:extLst>
                    <a:ext uri="{9D8B030D-6E8A-4147-A177-3AD203B41FA5}">
                      <a16:colId xmlns:a16="http://schemas.microsoft.com/office/drawing/2014/main" xmlns="" val="3381617647"/>
                    </a:ext>
                  </a:extLst>
                </a:gridCol>
                <a:gridCol w="3366444">
                  <a:extLst>
                    <a:ext uri="{9D8B030D-6E8A-4147-A177-3AD203B41FA5}">
                      <a16:colId xmlns:a16="http://schemas.microsoft.com/office/drawing/2014/main" xmlns="" val="3195615559"/>
                    </a:ext>
                  </a:extLst>
                </a:gridCol>
              </a:tblGrid>
              <a:tr h="299055">
                <a:tc>
                  <a:txBody>
                    <a:bodyPr/>
                    <a:lstStyle/>
                    <a:p>
                      <a:endParaRPr lang="it-IT" sz="1000" dirty="0"/>
                    </a:p>
                  </a:txBody>
                  <a:tcPr/>
                </a:tc>
                <a:tc>
                  <a:txBody>
                    <a:bodyPr/>
                    <a:lstStyle/>
                    <a:p>
                      <a:r>
                        <a:rPr lang="it-IT" sz="1000" dirty="0"/>
                        <a:t>Gestione progetto</a:t>
                      </a:r>
                    </a:p>
                  </a:txBody>
                  <a:tcPr/>
                </a:tc>
                <a:tc>
                  <a:txBody>
                    <a:bodyPr/>
                    <a:lstStyle/>
                    <a:p>
                      <a:r>
                        <a:rPr lang="it-IT" sz="1000" dirty="0"/>
                        <a:t>Gestione programma</a:t>
                      </a:r>
                    </a:p>
                  </a:txBody>
                  <a:tcPr/>
                </a:tc>
                <a:tc>
                  <a:txBody>
                    <a:bodyPr/>
                    <a:lstStyle/>
                    <a:p>
                      <a:r>
                        <a:rPr lang="it-IT" sz="1000" dirty="0"/>
                        <a:t>Gestione </a:t>
                      </a:r>
                      <a:r>
                        <a:rPr lang="it-IT" sz="1000" dirty="0" err="1"/>
                        <a:t>portlolio</a:t>
                      </a:r>
                      <a:endParaRPr lang="it-IT" sz="1000" dirty="0"/>
                    </a:p>
                  </a:txBody>
                  <a:tcPr/>
                </a:tc>
                <a:extLst>
                  <a:ext uri="{0D108BD9-81ED-4DB2-BD59-A6C34878D82A}">
                    <a16:rowId xmlns:a16="http://schemas.microsoft.com/office/drawing/2014/main" xmlns="" val="778562419"/>
                  </a:ext>
                </a:extLst>
              </a:tr>
              <a:tr h="410210">
                <a:tc>
                  <a:txBody>
                    <a:bodyPr/>
                    <a:lstStyle/>
                    <a:p>
                      <a:r>
                        <a:rPr lang="it-IT" sz="1000" dirty="0"/>
                        <a:t>Scopo </a:t>
                      </a:r>
                    </a:p>
                  </a:txBody>
                  <a:tcPr/>
                </a:tc>
                <a:tc>
                  <a:txBody>
                    <a:bodyPr/>
                    <a:lstStyle/>
                    <a:p>
                      <a:r>
                        <a:rPr lang="it-IT" sz="1000" dirty="0"/>
                        <a:t>Fornisce deliverable eseguendo un insieme di attività</a:t>
                      </a:r>
                    </a:p>
                  </a:txBody>
                  <a:tcPr/>
                </a:tc>
                <a:tc>
                  <a:txBody>
                    <a:bodyPr/>
                    <a:lstStyle/>
                    <a:p>
                      <a:r>
                        <a:rPr lang="it-IT" sz="1000" dirty="0"/>
                        <a:t>I benefici sono raggiunti con un insieme di progetti</a:t>
                      </a:r>
                    </a:p>
                  </a:txBody>
                  <a:tcPr/>
                </a:tc>
                <a:tc>
                  <a:txBody>
                    <a:bodyPr/>
                    <a:lstStyle/>
                    <a:p>
                      <a:r>
                        <a:rPr lang="it-IT" sz="1000" dirty="0"/>
                        <a:t>Elaborazione di strategie di supporto e di realizzazione con una prospettiva d’investimento</a:t>
                      </a:r>
                    </a:p>
                  </a:txBody>
                  <a:tcPr/>
                </a:tc>
                <a:extLst>
                  <a:ext uri="{0D108BD9-81ED-4DB2-BD59-A6C34878D82A}">
                    <a16:rowId xmlns:a16="http://schemas.microsoft.com/office/drawing/2014/main" xmlns="" val="376803958"/>
                  </a:ext>
                </a:extLst>
              </a:tr>
              <a:tr h="410210">
                <a:tc>
                  <a:txBody>
                    <a:bodyPr/>
                    <a:lstStyle/>
                    <a:p>
                      <a:r>
                        <a:rPr lang="it-IT" sz="1000" dirty="0"/>
                        <a:t>Durata</a:t>
                      </a:r>
                    </a:p>
                  </a:txBody>
                  <a:tcPr/>
                </a:tc>
                <a:tc>
                  <a:txBody>
                    <a:bodyPr/>
                    <a:lstStyle/>
                    <a:p>
                      <a:r>
                        <a:rPr lang="it-IT" sz="1000" dirty="0"/>
                        <a:t>Temporanea, ha un inizio ed una fine prestabiliti</a:t>
                      </a:r>
                    </a:p>
                  </a:txBody>
                  <a:tcPr/>
                </a:tc>
                <a:tc>
                  <a:txBody>
                    <a:bodyPr/>
                    <a:lstStyle/>
                    <a:p>
                      <a:r>
                        <a:rPr lang="it-IT" sz="1000" dirty="0"/>
                        <a:t>Durata maggiore rispetto ai progetti con la chiusura determinata da una decisione di chiudere il programma</a:t>
                      </a:r>
                    </a:p>
                  </a:txBody>
                  <a:tcPr/>
                </a:tc>
                <a:tc>
                  <a:txBody>
                    <a:bodyPr/>
                    <a:lstStyle/>
                    <a:p>
                      <a:r>
                        <a:rPr lang="it-IT" sz="1000" dirty="0"/>
                        <a:t>Un processo continuo, con un regolare bilancio degli investimenti </a:t>
                      </a:r>
                    </a:p>
                  </a:txBody>
                  <a:tcPr/>
                </a:tc>
                <a:extLst>
                  <a:ext uri="{0D108BD9-81ED-4DB2-BD59-A6C34878D82A}">
                    <a16:rowId xmlns:a16="http://schemas.microsoft.com/office/drawing/2014/main" xmlns="" val="3887379996"/>
                  </a:ext>
                </a:extLst>
              </a:tr>
              <a:tr h="410210">
                <a:tc>
                  <a:txBody>
                    <a:bodyPr/>
                    <a:lstStyle/>
                    <a:p>
                      <a:r>
                        <a:rPr lang="it-IT" sz="1000" dirty="0"/>
                        <a:t>Cosa aggrega</a:t>
                      </a:r>
                    </a:p>
                  </a:txBody>
                  <a:tcPr/>
                </a:tc>
                <a:tc>
                  <a:txBody>
                    <a:bodyPr/>
                    <a:lstStyle/>
                    <a:p>
                      <a:r>
                        <a:rPr lang="it-IT" sz="1000" dirty="0"/>
                        <a:t>Raggruppamento di deliverable o attività </a:t>
                      </a:r>
                      <a:r>
                        <a:rPr lang="it-IT" sz="1000" dirty="0">
                          <a:sym typeface="Wingdings" pitchFamily="2" charset="2"/>
                        </a:rPr>
                        <a:t> livello più basso di aggregazione</a:t>
                      </a:r>
                      <a:endParaRPr lang="it-IT" sz="1000" dirty="0"/>
                    </a:p>
                  </a:txBody>
                  <a:tcPr/>
                </a:tc>
                <a:tc>
                  <a:txBody>
                    <a:bodyPr/>
                    <a:lstStyle/>
                    <a:p>
                      <a:r>
                        <a:rPr lang="it-IT" sz="1000" dirty="0"/>
                        <a:t>Insieme di progetti e di altre cose (componenti)</a:t>
                      </a:r>
                    </a:p>
                  </a:txBody>
                  <a:tcPr/>
                </a:tc>
                <a:tc>
                  <a:txBody>
                    <a:bodyPr/>
                    <a:lstStyle/>
                    <a:p>
                      <a:r>
                        <a:rPr lang="it-IT" sz="1000" dirty="0"/>
                        <a:t>Insieme di </a:t>
                      </a:r>
                      <a:r>
                        <a:rPr lang="it-IT" sz="1000" dirty="0" err="1"/>
                        <a:t>asset</a:t>
                      </a:r>
                      <a:r>
                        <a:rPr lang="it-IT" sz="1000" dirty="0"/>
                        <a:t> (cose di valore)</a:t>
                      </a:r>
                    </a:p>
                    <a:p>
                      <a:r>
                        <a:rPr lang="it-IT" sz="1000" dirty="0"/>
                        <a:t>Un livello più alto di aggregazione</a:t>
                      </a:r>
                    </a:p>
                  </a:txBody>
                  <a:tcPr/>
                </a:tc>
                <a:extLst>
                  <a:ext uri="{0D108BD9-81ED-4DB2-BD59-A6C34878D82A}">
                    <a16:rowId xmlns:a16="http://schemas.microsoft.com/office/drawing/2014/main" xmlns="" val="179432469"/>
                  </a:ext>
                </a:extLst>
              </a:tr>
              <a:tr h="410210">
                <a:tc>
                  <a:txBody>
                    <a:bodyPr/>
                    <a:lstStyle/>
                    <a:p>
                      <a:r>
                        <a:rPr lang="it-IT" sz="1000" dirty="0"/>
                        <a:t>Allineamento strategico significa …</a:t>
                      </a:r>
                    </a:p>
                  </a:txBody>
                  <a:tcPr/>
                </a:tc>
                <a:tc>
                  <a:txBody>
                    <a:bodyPr/>
                    <a:lstStyle/>
                    <a:p>
                      <a:r>
                        <a:rPr lang="it-IT" sz="1000" dirty="0"/>
                        <a:t>Raggiungimento di specifici obiettivi e requisiti </a:t>
                      </a:r>
                    </a:p>
                    <a:p>
                      <a:r>
                        <a:rPr lang="it-IT" sz="1000" dirty="0"/>
                        <a:t>I progetti eseguono le strategie dal punto di vista funzionale, a volte a livello organizzativo </a:t>
                      </a:r>
                    </a:p>
                  </a:txBody>
                  <a:tcPr/>
                </a:tc>
                <a:tc>
                  <a:txBody>
                    <a:bodyPr/>
                    <a:lstStyle/>
                    <a:p>
                      <a:r>
                        <a:rPr lang="it-IT" sz="1000" dirty="0"/>
                        <a:t>Raggiunge specifici requisiti e obiettivi, tipicamente ad una scala maggiore che quella dei progetti</a:t>
                      </a:r>
                    </a:p>
                  </a:txBody>
                  <a:tcPr/>
                </a:tc>
                <a:tc>
                  <a:txBody>
                    <a:bodyPr/>
                    <a:lstStyle/>
                    <a:p>
                      <a:r>
                        <a:rPr lang="it-IT" sz="1000" dirty="0"/>
                        <a:t>Adatta il bilanciamento degli investimenti per aumentare le probabilità di successo finanziario e di opportunità commerciali (in un ambiente esterno dinamico)</a:t>
                      </a:r>
                    </a:p>
                    <a:p>
                      <a:r>
                        <a:rPr lang="it-IT" sz="1000" dirty="0"/>
                        <a:t>Strategie funzionali che a volte trovano vantaggio da una diversificazione del rischio</a:t>
                      </a:r>
                    </a:p>
                  </a:txBody>
                  <a:tcPr/>
                </a:tc>
                <a:extLst>
                  <a:ext uri="{0D108BD9-81ED-4DB2-BD59-A6C34878D82A}">
                    <a16:rowId xmlns:a16="http://schemas.microsoft.com/office/drawing/2014/main" xmlns="" val="3624807247"/>
                  </a:ext>
                </a:extLst>
              </a:tr>
              <a:tr h="410210">
                <a:tc>
                  <a:txBody>
                    <a:bodyPr/>
                    <a:lstStyle/>
                    <a:p>
                      <a:r>
                        <a:rPr lang="it-IT" sz="1000" dirty="0"/>
                        <a:t>Successo definito attraverso …</a:t>
                      </a:r>
                    </a:p>
                  </a:txBody>
                  <a:tcPr/>
                </a:tc>
                <a:tc>
                  <a:txBody>
                    <a:bodyPr/>
                    <a:lstStyle/>
                    <a:p>
                      <a:r>
                        <a:rPr lang="it-IT" sz="1000" dirty="0"/>
                        <a:t>Raggiunge obiettivi ben definiti misurati in termini di tempi, costi e qualità</a:t>
                      </a:r>
                    </a:p>
                  </a:txBody>
                  <a:tcPr/>
                </a:tc>
                <a:tc>
                  <a:txBody>
                    <a:bodyPr/>
                    <a:lstStyle/>
                    <a:p>
                      <a:r>
                        <a:rPr lang="it-IT" sz="1000" dirty="0"/>
                        <a:t>Raggiunge obiettivi definiti in senso generale, tipicamente si misura in termini di benefici verso stakeholder differenti</a:t>
                      </a:r>
                    </a:p>
                  </a:txBody>
                  <a:tcPr/>
                </a:tc>
                <a:tc>
                  <a:txBody>
                    <a:bodyPr/>
                    <a:lstStyle/>
                    <a:p>
                      <a:r>
                        <a:rPr lang="it-IT" sz="1000" dirty="0"/>
                        <a:t>Il focus è su valori a lungo termine per investitori ed altri stakeholder</a:t>
                      </a:r>
                    </a:p>
                    <a:p>
                      <a:r>
                        <a:rPr lang="it-IT" sz="1000" dirty="0"/>
                        <a:t>Si paragona con il portafoglio di competitori esterni</a:t>
                      </a:r>
                    </a:p>
                  </a:txBody>
                  <a:tcPr/>
                </a:tc>
                <a:extLst>
                  <a:ext uri="{0D108BD9-81ED-4DB2-BD59-A6C34878D82A}">
                    <a16:rowId xmlns:a16="http://schemas.microsoft.com/office/drawing/2014/main" xmlns="" val="511707431"/>
                  </a:ext>
                </a:extLst>
              </a:tr>
              <a:tr h="410210">
                <a:tc>
                  <a:txBody>
                    <a:bodyPr/>
                    <a:lstStyle/>
                    <a:p>
                      <a:r>
                        <a:rPr lang="it-IT" sz="1000" dirty="0"/>
                        <a:t>Gestione del rischio</a:t>
                      </a:r>
                    </a:p>
                  </a:txBody>
                  <a:tcPr/>
                </a:tc>
                <a:tc>
                  <a:txBody>
                    <a:bodyPr/>
                    <a:lstStyle/>
                    <a:p>
                      <a:r>
                        <a:rPr lang="it-IT" sz="1000" dirty="0"/>
                        <a:t>I rischi sono piuttosto visti come minacce</a:t>
                      </a:r>
                    </a:p>
                  </a:txBody>
                  <a:tcPr/>
                </a:tc>
                <a:tc>
                  <a:txBody>
                    <a:bodyPr/>
                    <a:lstStyle/>
                    <a:p>
                      <a:r>
                        <a:rPr lang="it-IT" sz="1000" dirty="0"/>
                        <a:t>I rischi sono spesso visti come opportunità, ma anche le minacce sono importanti</a:t>
                      </a:r>
                    </a:p>
                  </a:txBody>
                  <a:tcPr/>
                </a:tc>
                <a:tc>
                  <a:txBody>
                    <a:bodyPr/>
                    <a:lstStyle/>
                    <a:p>
                      <a:r>
                        <a:rPr lang="it-IT" sz="1000" dirty="0"/>
                        <a:t>I rischi sono legati alle deviazioni dalle aspettative degli investitori che sono gestite attraverso il bilancio del portafoglio</a:t>
                      </a:r>
                    </a:p>
                  </a:txBody>
                  <a:tcPr/>
                </a:tc>
                <a:extLst>
                  <a:ext uri="{0D108BD9-81ED-4DB2-BD59-A6C34878D82A}">
                    <a16:rowId xmlns:a16="http://schemas.microsoft.com/office/drawing/2014/main" xmlns="" val="3749835225"/>
                  </a:ext>
                </a:extLst>
              </a:tr>
              <a:tr h="410210">
                <a:tc>
                  <a:txBody>
                    <a:bodyPr/>
                    <a:lstStyle/>
                    <a:p>
                      <a:r>
                        <a:rPr lang="it-IT" sz="1000" dirty="0"/>
                        <a:t>Descrizione </a:t>
                      </a:r>
                    </a:p>
                  </a:txBody>
                  <a:tcPr/>
                </a:tc>
                <a:tc>
                  <a:txBody>
                    <a:bodyPr/>
                    <a:lstStyle/>
                    <a:p>
                      <a:r>
                        <a:rPr lang="it-IT" sz="1000" dirty="0"/>
                        <a:t>Prese continuamente</a:t>
                      </a:r>
                    </a:p>
                  </a:txBody>
                  <a:tcPr/>
                </a:tc>
                <a:tc>
                  <a:txBody>
                    <a:bodyPr/>
                    <a:lstStyle/>
                    <a:p>
                      <a:r>
                        <a:rPr lang="it-IT" sz="1000" dirty="0"/>
                        <a:t>Prese continuamente</a:t>
                      </a:r>
                    </a:p>
                    <a:p>
                      <a:r>
                        <a:rPr lang="it-IT" sz="1000" dirty="0"/>
                        <a:t>Prima si considera l’ambiguità e poi l’incertezza</a:t>
                      </a:r>
                    </a:p>
                  </a:txBody>
                  <a:tcPr/>
                </a:tc>
                <a:tc>
                  <a:txBody>
                    <a:bodyPr/>
                    <a:lstStyle/>
                    <a:p>
                      <a:r>
                        <a:rPr lang="it-IT" sz="1000" dirty="0"/>
                        <a:t>Prese in specifici eventi decisionali con il risultato principale di investire o disinvestire</a:t>
                      </a:r>
                    </a:p>
                    <a:p>
                      <a:r>
                        <a:rPr lang="it-IT" sz="1000" dirty="0"/>
                        <a:t>Principalmente focalizzati sull’incertezza</a:t>
                      </a:r>
                    </a:p>
                  </a:txBody>
                  <a:tcPr/>
                </a:tc>
                <a:extLst>
                  <a:ext uri="{0D108BD9-81ED-4DB2-BD59-A6C34878D82A}">
                    <a16:rowId xmlns:a16="http://schemas.microsoft.com/office/drawing/2014/main" xmlns="" val="1119300893"/>
                  </a:ext>
                </a:extLst>
              </a:tr>
              <a:tr h="410210">
                <a:tc>
                  <a:txBody>
                    <a:bodyPr/>
                    <a:lstStyle/>
                    <a:p>
                      <a:r>
                        <a:rPr lang="it-IT" sz="1000" dirty="0"/>
                        <a:t>Competenze chiave</a:t>
                      </a:r>
                    </a:p>
                  </a:txBody>
                  <a:tcPr/>
                </a:tc>
                <a:tc>
                  <a:txBody>
                    <a:bodyPr/>
                    <a:lstStyle/>
                    <a:p>
                      <a:r>
                        <a:rPr lang="it-IT" sz="1000" dirty="0"/>
                        <a:t>Competenze gestionali</a:t>
                      </a:r>
                    </a:p>
                  </a:txBody>
                  <a:tcPr/>
                </a:tc>
                <a:tc>
                  <a:txBody>
                    <a:bodyPr/>
                    <a:lstStyle/>
                    <a:p>
                      <a:r>
                        <a:rPr lang="it-IT" sz="1000" dirty="0"/>
                        <a:t>Competenze di leadership</a:t>
                      </a:r>
                    </a:p>
                  </a:txBody>
                  <a:tcPr/>
                </a:tc>
                <a:tc>
                  <a:txBody>
                    <a:bodyPr/>
                    <a:lstStyle/>
                    <a:p>
                      <a:r>
                        <a:rPr lang="it-IT" sz="1000" dirty="0"/>
                        <a:t>Competenze analitiche e decisionali</a:t>
                      </a:r>
                    </a:p>
                  </a:txBody>
                  <a:tcPr/>
                </a:tc>
                <a:extLst>
                  <a:ext uri="{0D108BD9-81ED-4DB2-BD59-A6C34878D82A}">
                    <a16:rowId xmlns:a16="http://schemas.microsoft.com/office/drawing/2014/main" xmlns="" val="3663955650"/>
                  </a:ext>
                </a:extLst>
              </a:tr>
            </a:tbl>
          </a:graphicData>
        </a:graphic>
      </p:graphicFrame>
      <p:sp>
        <p:nvSpPr>
          <p:cNvPr id="4" name="Segnaposto numero diapositiva 3">
            <a:extLst>
              <a:ext uri="{FF2B5EF4-FFF2-40B4-BE49-F238E27FC236}">
                <a16:creationId xmlns:a16="http://schemas.microsoft.com/office/drawing/2014/main" xmlns="" id="{E1460154-8183-624D-B0A6-F26C45812F74}"/>
              </a:ext>
            </a:extLst>
          </p:cNvPr>
          <p:cNvSpPr>
            <a:spLocks noGrp="1"/>
          </p:cNvSpPr>
          <p:nvPr>
            <p:ph type="sldNum" sz="quarter" idx="12"/>
          </p:nvPr>
        </p:nvSpPr>
        <p:spPr/>
        <p:txBody>
          <a:bodyPr/>
          <a:lstStyle/>
          <a:p>
            <a:fld id="{30022364-CBF1-FB44-A4AE-07A465E5B79F}" type="slidenum">
              <a:rPr lang="it-IT" smtClean="0"/>
              <a:t>40</a:t>
            </a:fld>
            <a:endParaRPr lang="it-IT"/>
          </a:p>
        </p:txBody>
      </p:sp>
      <p:sp>
        <p:nvSpPr>
          <p:cNvPr id="5" name="Titolo 4">
            <a:extLst>
              <a:ext uri="{FF2B5EF4-FFF2-40B4-BE49-F238E27FC236}">
                <a16:creationId xmlns:a16="http://schemas.microsoft.com/office/drawing/2014/main" xmlns="" id="{7F09392A-CE3C-114C-A8E5-EAFE3B78BFF5}"/>
              </a:ext>
            </a:extLst>
          </p:cNvPr>
          <p:cNvSpPr>
            <a:spLocks noGrp="1"/>
          </p:cNvSpPr>
          <p:nvPr>
            <p:ph type="title"/>
          </p:nvPr>
        </p:nvSpPr>
        <p:spPr>
          <a:xfrm>
            <a:off x="413414" y="35338"/>
            <a:ext cx="8229600" cy="400110"/>
          </a:xfrm>
        </p:spPr>
        <p:txBody>
          <a:bodyPr/>
          <a:lstStyle/>
          <a:p>
            <a:r>
              <a:rPr lang="it-IT" sz="2000" dirty="0"/>
              <a:t>Ancora su differenza tra portfolio, programmi e progetti</a:t>
            </a:r>
          </a:p>
        </p:txBody>
      </p:sp>
    </p:spTree>
    <p:extLst>
      <p:ext uri="{BB962C8B-B14F-4D97-AF65-F5344CB8AC3E}">
        <p14:creationId xmlns:p14="http://schemas.microsoft.com/office/powerpoint/2010/main" val="2406430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u="sng"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947330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71E9B8C8-DAE3-F649-8A41-68F3C22A36E9}"/>
              </a:ext>
            </a:extLst>
          </p:cNvPr>
          <p:cNvSpPr>
            <a:spLocks noGrp="1"/>
          </p:cNvSpPr>
          <p:nvPr>
            <p:ph type="sldNum" sz="quarter" idx="12"/>
          </p:nvPr>
        </p:nvSpPr>
        <p:spPr/>
        <p:txBody>
          <a:bodyPr/>
          <a:lstStyle/>
          <a:p>
            <a:fld id="{30022364-CBF1-FB44-A4AE-07A465E5B79F}" type="slidenum">
              <a:rPr lang="it-IT" smtClean="0"/>
              <a:t>42</a:t>
            </a:fld>
            <a:endParaRPr lang="it-IT"/>
          </a:p>
        </p:txBody>
      </p:sp>
      <p:sp>
        <p:nvSpPr>
          <p:cNvPr id="4" name="Titolo 3">
            <a:extLst>
              <a:ext uri="{FF2B5EF4-FFF2-40B4-BE49-F238E27FC236}">
                <a16:creationId xmlns:a16="http://schemas.microsoft.com/office/drawing/2014/main" xmlns="" id="{36800CE0-FDAC-894D-AFA0-05D0A7FE12F2}"/>
              </a:ext>
            </a:extLst>
          </p:cNvPr>
          <p:cNvSpPr>
            <a:spLocks noGrp="1"/>
          </p:cNvSpPr>
          <p:nvPr>
            <p:ph type="title"/>
          </p:nvPr>
        </p:nvSpPr>
        <p:spPr/>
        <p:txBody>
          <a:bodyPr/>
          <a:lstStyle/>
          <a:p>
            <a:r>
              <a:rPr lang="it-IT" dirty="0"/>
              <a:t>Gestire il Cambiamento: guida UNI</a:t>
            </a:r>
          </a:p>
        </p:txBody>
      </p:sp>
      <p:pic>
        <p:nvPicPr>
          <p:cNvPr id="6" name="Immagine 5">
            <a:extLst>
              <a:ext uri="{FF2B5EF4-FFF2-40B4-BE49-F238E27FC236}">
                <a16:creationId xmlns:a16="http://schemas.microsoft.com/office/drawing/2014/main" xmlns="" id="{68A73363-97E6-1341-AA10-175E2E098335}"/>
              </a:ext>
            </a:extLst>
          </p:cNvPr>
          <p:cNvPicPr>
            <a:picLocks noChangeAspect="1"/>
          </p:cNvPicPr>
          <p:nvPr/>
        </p:nvPicPr>
        <p:blipFill>
          <a:blip r:embed="rId2"/>
          <a:stretch>
            <a:fillRect/>
          </a:stretch>
        </p:blipFill>
        <p:spPr>
          <a:xfrm>
            <a:off x="1416904" y="785469"/>
            <a:ext cx="6087110" cy="3981794"/>
          </a:xfrm>
          <a:prstGeom prst="rect">
            <a:avLst/>
          </a:prstGeom>
        </p:spPr>
      </p:pic>
      <p:sp>
        <p:nvSpPr>
          <p:cNvPr id="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4264061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84590"/>
            <a:ext cx="8229600" cy="400110"/>
          </a:xfrm>
        </p:spPr>
        <p:txBody>
          <a:bodyPr/>
          <a:lstStyle/>
          <a:p>
            <a:r>
              <a:rPr lang="it-IT" dirty="0"/>
              <a:t>… parliamo ora del cambiamento … </a:t>
            </a:r>
          </a:p>
        </p:txBody>
      </p:sp>
      <p:sp>
        <p:nvSpPr>
          <p:cNvPr id="5" name="Segnaposto contenuto 4"/>
          <p:cNvSpPr>
            <a:spLocks noGrp="1"/>
          </p:cNvSpPr>
          <p:nvPr>
            <p:ph idx="1"/>
          </p:nvPr>
        </p:nvSpPr>
        <p:spPr>
          <a:xfrm>
            <a:off x="293671" y="812642"/>
            <a:ext cx="8229600" cy="4091939"/>
          </a:xfrm>
        </p:spPr>
        <p:txBody>
          <a:bodyPr>
            <a:normAutofit fontScale="92500" lnSpcReduction="10000"/>
          </a:bodyPr>
          <a:lstStyle/>
          <a:p>
            <a:pPr marL="0" indent="0" fontAlgn="base">
              <a:buNone/>
            </a:pPr>
            <a:r>
              <a:rPr lang="it-IT" dirty="0"/>
              <a:t>L’unica costante della vita è il cambiamento</a:t>
            </a:r>
          </a:p>
          <a:p>
            <a:pPr marL="0" indent="0" algn="r" fontAlgn="base">
              <a:buNone/>
            </a:pPr>
            <a:r>
              <a:rPr lang="it-IT" sz="1400" dirty="0"/>
              <a:t>Buddha</a:t>
            </a:r>
          </a:p>
          <a:p>
            <a:pPr marL="0" indent="0" fontAlgn="base">
              <a:buNone/>
            </a:pPr>
            <a:r>
              <a:rPr lang="it-IT" dirty="0"/>
              <a:t>La misura dell’intelligenza è data dalla capacità di cambiare quando è necessario</a:t>
            </a:r>
          </a:p>
          <a:p>
            <a:pPr marL="0" indent="0" algn="r" fontAlgn="base">
              <a:buNone/>
            </a:pPr>
            <a:r>
              <a:rPr lang="it-IT" sz="1400" dirty="0"/>
              <a:t>Albert Einstein</a:t>
            </a:r>
          </a:p>
          <a:p>
            <a:pPr marL="0" indent="0" fontAlgn="base">
              <a:buNone/>
            </a:pPr>
            <a:r>
              <a:rPr lang="it-IT" dirty="0"/>
              <a:t>Non è la specie più forte o la più intelligente a sopravvivere, ma quella che si adatta meglio al cambiamento</a:t>
            </a:r>
          </a:p>
          <a:p>
            <a:pPr marL="0" indent="0" algn="r" fontAlgn="base">
              <a:buNone/>
            </a:pPr>
            <a:r>
              <a:rPr lang="it-IT" sz="1400" dirty="0"/>
              <a:t>Charles Darwin</a:t>
            </a:r>
          </a:p>
          <a:p>
            <a:pPr marL="0" indent="0" fontAlgn="base">
              <a:buNone/>
            </a:pPr>
            <a:r>
              <a:rPr lang="it-IT" dirty="0"/>
              <a:t>Tutti pensano a cambiare il mondo, ma nessuno pensa a cambiar se stesso</a:t>
            </a:r>
          </a:p>
          <a:p>
            <a:pPr marL="0" indent="0" algn="r" fontAlgn="base">
              <a:buNone/>
            </a:pPr>
            <a:r>
              <a:rPr lang="it-IT" sz="1400" dirty="0" err="1"/>
              <a:t>Lev</a:t>
            </a:r>
            <a:r>
              <a:rPr lang="it-IT" sz="1400" dirty="0"/>
              <a:t> Tolstoj</a:t>
            </a:r>
          </a:p>
          <a:p>
            <a:pPr marL="0" indent="0" fontAlgn="base">
              <a:buNone/>
            </a:pPr>
            <a:r>
              <a:rPr lang="it-IT" dirty="0"/>
              <a:t>Non sempre cambiare equivale a migliorare, ma per migliorare bisogna cambiare</a:t>
            </a:r>
          </a:p>
          <a:p>
            <a:pPr marL="0" indent="0" algn="r" fontAlgn="base">
              <a:buNone/>
            </a:pPr>
            <a:r>
              <a:rPr lang="it-IT" sz="1400" dirty="0"/>
              <a:t>Winston Churchill</a:t>
            </a:r>
          </a:p>
        </p:txBody>
      </p:sp>
      <p:sp>
        <p:nvSpPr>
          <p:cNvPr id="6"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custDataLst>
      <p:tags r:id="rId1"/>
    </p:custDataLst>
    <p:extLst>
      <p:ext uri="{BB962C8B-B14F-4D97-AF65-F5344CB8AC3E}">
        <p14:creationId xmlns:p14="http://schemas.microsoft.com/office/powerpoint/2010/main" val="215589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414" y="284590"/>
            <a:ext cx="8229600" cy="400110"/>
          </a:xfrm>
        </p:spPr>
        <p:txBody>
          <a:bodyPr/>
          <a:lstStyle/>
          <a:p>
            <a:r>
              <a:rPr lang="it-IT" dirty="0"/>
              <a:t>… parliamo ora del cambiamento … </a:t>
            </a:r>
          </a:p>
        </p:txBody>
      </p:sp>
      <p:sp>
        <p:nvSpPr>
          <p:cNvPr id="5" name="Segnaposto contenuto 4"/>
          <p:cNvSpPr>
            <a:spLocks noGrp="1"/>
          </p:cNvSpPr>
          <p:nvPr>
            <p:ph idx="1"/>
          </p:nvPr>
        </p:nvSpPr>
        <p:spPr>
          <a:xfrm>
            <a:off x="413414" y="980866"/>
            <a:ext cx="8229600" cy="3560717"/>
          </a:xfrm>
        </p:spPr>
        <p:txBody>
          <a:bodyPr>
            <a:normAutofit fontScale="85000" lnSpcReduction="10000"/>
          </a:bodyPr>
          <a:lstStyle/>
          <a:p>
            <a:pPr marL="0" indent="0" fontAlgn="base">
              <a:buNone/>
            </a:pPr>
            <a:r>
              <a:rPr lang="it-IT" dirty="0"/>
              <a:t>Negli ultimi 33 anni, mi sono guardato allo specchio ogni mattina e mi sono chiesto: “Se oggi fosse l’ultimo giorno della mia vita, vorrei fare ciò che sto per fare oggi?” E ogni volta che la risposta è stata “No” per troppi giorni di fila, ho capito che bisognava cambiare qualcosa </a:t>
            </a:r>
          </a:p>
          <a:p>
            <a:pPr marL="0" indent="0" fontAlgn="base">
              <a:buNone/>
            </a:pPr>
            <a:r>
              <a:rPr lang="it-IT" dirty="0"/>
              <a:t>Coloro che sono abbastanza folli da pensare di poter cambiare il mondo di solito lo fanno</a:t>
            </a:r>
          </a:p>
          <a:p>
            <a:pPr marL="0" indent="0" algn="r" fontAlgn="base">
              <a:buNone/>
            </a:pPr>
            <a:r>
              <a:rPr lang="it-IT" sz="1100" i="1" dirty="0"/>
              <a:t>(Steve Jobs)</a:t>
            </a:r>
          </a:p>
          <a:p>
            <a:pPr marL="0" indent="0" fontAlgn="base">
              <a:buNone/>
            </a:pPr>
            <a:r>
              <a:rPr lang="it-IT" sz="1400" dirty="0"/>
              <a:t/>
            </a:r>
            <a:br>
              <a:rPr lang="it-IT" sz="1400" dirty="0"/>
            </a:br>
            <a:r>
              <a:rPr lang="it-IT" dirty="0"/>
              <a:t>Non pretendiamo che le cose cambino se continuiamo a fare nello stesso modo </a:t>
            </a:r>
          </a:p>
          <a:p>
            <a:pPr marL="0" indent="0" algn="r" fontAlgn="base">
              <a:buNone/>
            </a:pPr>
            <a:r>
              <a:rPr lang="it-IT" sz="1100" i="1" dirty="0"/>
              <a:t>(Albert Einstein)</a:t>
            </a:r>
          </a:p>
          <a:p>
            <a:pPr marL="0" indent="0" fontAlgn="base">
              <a:buNone/>
            </a:pPr>
            <a:r>
              <a:rPr lang="it-IT" dirty="0"/>
              <a:t>Il cambiamento non è mai doloroso, solo la resistenza al cambiamento lo è</a:t>
            </a:r>
          </a:p>
          <a:p>
            <a:pPr marL="0" indent="0" algn="r" fontAlgn="base">
              <a:buNone/>
            </a:pPr>
            <a:r>
              <a:rPr lang="it-IT" sz="1100" i="1" dirty="0"/>
              <a:t>(Buddha)</a:t>
            </a:r>
          </a:p>
          <a:p>
            <a:pPr marL="0" indent="0" fontAlgn="base">
              <a:buNone/>
            </a:pPr>
            <a:r>
              <a:rPr lang="it-IT" sz="2100" dirty="0"/>
              <a:t>Quando soffia il vento del cambiamento alcuni costruiscono dei ripari, altri costruiscono dei mulini a vento </a:t>
            </a:r>
          </a:p>
          <a:p>
            <a:pPr marL="0" indent="0" algn="r" fontAlgn="base">
              <a:buNone/>
            </a:pPr>
            <a:r>
              <a:rPr lang="it-IT" sz="1100" i="1" dirty="0"/>
              <a:t>(Proverbio cinese)</a:t>
            </a:r>
          </a:p>
          <a:p>
            <a:pPr marL="0" indent="0" algn="r" fontAlgn="base">
              <a:buNone/>
            </a:pPr>
            <a:endParaRPr lang="it-IT" sz="1200" dirty="0"/>
          </a:p>
        </p:txBody>
      </p:sp>
      <p:sp>
        <p:nvSpPr>
          <p:cNvPr id="6"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custDataLst>
      <p:tags r:id="rId1"/>
    </p:custDataLst>
    <p:extLst>
      <p:ext uri="{BB962C8B-B14F-4D97-AF65-F5344CB8AC3E}">
        <p14:creationId xmlns:p14="http://schemas.microsoft.com/office/powerpoint/2010/main" val="34088579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D2CFA7CB-34D8-8643-A755-BA14814F6A6E}"/>
              </a:ext>
            </a:extLst>
          </p:cNvPr>
          <p:cNvSpPr>
            <a:spLocks noGrp="1"/>
          </p:cNvSpPr>
          <p:nvPr>
            <p:ph type="sldNum" sz="quarter" idx="12"/>
          </p:nvPr>
        </p:nvSpPr>
        <p:spPr/>
        <p:txBody>
          <a:bodyPr/>
          <a:lstStyle/>
          <a:p>
            <a:fld id="{30022364-CBF1-FB44-A4AE-07A465E5B79F}" type="slidenum">
              <a:rPr lang="it-IT" smtClean="0"/>
              <a:t>45</a:t>
            </a:fld>
            <a:endParaRPr lang="it-IT"/>
          </a:p>
        </p:txBody>
      </p:sp>
      <p:sp>
        <p:nvSpPr>
          <p:cNvPr id="4" name="Titolo 3">
            <a:extLst>
              <a:ext uri="{FF2B5EF4-FFF2-40B4-BE49-F238E27FC236}">
                <a16:creationId xmlns:a16="http://schemas.microsoft.com/office/drawing/2014/main" xmlns="" id="{B687BF3D-FB5F-D042-BC4D-13AB11B0B0DB}"/>
              </a:ext>
            </a:extLst>
          </p:cNvPr>
          <p:cNvSpPr>
            <a:spLocks noGrp="1"/>
          </p:cNvSpPr>
          <p:nvPr>
            <p:ph type="title"/>
          </p:nvPr>
        </p:nvSpPr>
        <p:spPr/>
        <p:txBody>
          <a:bodyPr/>
          <a:lstStyle/>
          <a:p>
            <a:r>
              <a:rPr lang="it-IT" dirty="0"/>
              <a:t>Alcuni approfondimenti: </a:t>
            </a:r>
            <a:r>
              <a:rPr lang="it-IT" dirty="0" err="1"/>
              <a:t>www.formazione.enea.it</a:t>
            </a:r>
            <a:endParaRPr lang="it-IT" dirty="0"/>
          </a:p>
        </p:txBody>
      </p:sp>
      <p:pic>
        <p:nvPicPr>
          <p:cNvPr id="6" name="Immagine 5">
            <a:extLst>
              <a:ext uri="{FF2B5EF4-FFF2-40B4-BE49-F238E27FC236}">
                <a16:creationId xmlns:a16="http://schemas.microsoft.com/office/drawing/2014/main" xmlns="" id="{26190DFA-B2F0-B84B-BCC1-D73A17162A68}"/>
              </a:ext>
            </a:extLst>
          </p:cNvPr>
          <p:cNvPicPr>
            <a:picLocks noChangeAspect="1"/>
          </p:cNvPicPr>
          <p:nvPr/>
        </p:nvPicPr>
        <p:blipFill>
          <a:blip r:embed="rId2"/>
          <a:stretch>
            <a:fillRect/>
          </a:stretch>
        </p:blipFill>
        <p:spPr>
          <a:xfrm>
            <a:off x="293914" y="1157376"/>
            <a:ext cx="3947886" cy="2684194"/>
          </a:xfrm>
          <a:prstGeom prst="rect">
            <a:avLst/>
          </a:prstGeom>
        </p:spPr>
      </p:pic>
      <p:pic>
        <p:nvPicPr>
          <p:cNvPr id="7" name="Immagine 6">
            <a:extLst>
              <a:ext uri="{FF2B5EF4-FFF2-40B4-BE49-F238E27FC236}">
                <a16:creationId xmlns:a16="http://schemas.microsoft.com/office/drawing/2014/main" xmlns="" id="{F68CD345-9036-D34A-A75C-1B8902D2E6E4}"/>
              </a:ext>
            </a:extLst>
          </p:cNvPr>
          <p:cNvPicPr>
            <a:picLocks noChangeAspect="1"/>
          </p:cNvPicPr>
          <p:nvPr/>
        </p:nvPicPr>
        <p:blipFill>
          <a:blip r:embed="rId3"/>
          <a:stretch>
            <a:fillRect/>
          </a:stretch>
        </p:blipFill>
        <p:spPr>
          <a:xfrm>
            <a:off x="4406875" y="963385"/>
            <a:ext cx="3671207" cy="3072176"/>
          </a:xfrm>
          <a:prstGeom prst="rect">
            <a:avLst/>
          </a:prstGeom>
        </p:spPr>
      </p:pic>
      <p:sp>
        <p:nvSpPr>
          <p:cNvPr id="8"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272998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4DAB7470-883A-8445-8CFF-C792ACE515C1}"/>
              </a:ext>
            </a:extLst>
          </p:cNvPr>
          <p:cNvSpPr>
            <a:spLocks noGrp="1"/>
          </p:cNvSpPr>
          <p:nvPr>
            <p:ph idx="1"/>
          </p:nvPr>
        </p:nvSpPr>
        <p:spPr>
          <a:xfrm>
            <a:off x="413414" y="794113"/>
            <a:ext cx="8229600" cy="4044184"/>
          </a:xfrm>
        </p:spPr>
        <p:txBody>
          <a:bodyPr/>
          <a:lstStyle/>
          <a:p>
            <a:r>
              <a:rPr lang="it-IT" dirty="0"/>
              <a:t>Il rafforzamento del livello di </a:t>
            </a:r>
            <a:r>
              <a:rPr lang="it-IT" dirty="0">
                <a:solidFill>
                  <a:srgbClr val="FF0000"/>
                </a:solidFill>
              </a:rPr>
              <a:t>coinvolgimento del personale </a:t>
            </a:r>
            <a:r>
              <a:rPr lang="it-IT" dirty="0"/>
              <a:t>è riconosciuto come una delle leve utili a migliorare le performance individuali e, di conseguenza, quelle aziendali</a:t>
            </a:r>
          </a:p>
          <a:p>
            <a:pPr marL="0" indent="0" algn="r">
              <a:buNone/>
            </a:pPr>
            <a:r>
              <a:rPr lang="it-IT" sz="1800" i="1" dirty="0"/>
              <a:t>(</a:t>
            </a:r>
            <a:r>
              <a:rPr lang="it-IT" sz="1800" i="1" dirty="0" err="1"/>
              <a:t>Gruman</a:t>
            </a:r>
            <a:r>
              <a:rPr lang="it-IT" sz="1800" i="1" dirty="0"/>
              <a:t>, </a:t>
            </a:r>
            <a:r>
              <a:rPr lang="it-IT" sz="1800" i="1" dirty="0" err="1"/>
              <a:t>Saks</a:t>
            </a:r>
            <a:r>
              <a:rPr lang="it-IT" sz="1800" i="1" dirty="0"/>
              <a:t>, 2011; </a:t>
            </a:r>
            <a:r>
              <a:rPr lang="it-IT" sz="1800" i="1" dirty="0" err="1"/>
              <a:t>Saks</a:t>
            </a:r>
            <a:r>
              <a:rPr lang="it-IT" sz="1800" i="1" dirty="0"/>
              <a:t>, </a:t>
            </a:r>
            <a:r>
              <a:rPr lang="it-IT" sz="1800" i="1" dirty="0" err="1"/>
              <a:t>Gruman</a:t>
            </a:r>
            <a:r>
              <a:rPr lang="it-IT" sz="1800" i="1" dirty="0"/>
              <a:t>, 2014)</a:t>
            </a:r>
          </a:p>
          <a:p>
            <a:r>
              <a:rPr lang="it-IT" dirty="0">
                <a:solidFill>
                  <a:srgbClr val="FF0000"/>
                </a:solidFill>
              </a:rPr>
              <a:t>L’organizzazione «eccellente» consente la realizzazione degli obiettivi individuali del personale congiuntamente a quelli aziendali</a:t>
            </a:r>
          </a:p>
          <a:p>
            <a:pPr marL="0" indent="0" algn="r">
              <a:buNone/>
            </a:pPr>
            <a:r>
              <a:rPr lang="it-IT" sz="1800" i="1" dirty="0"/>
              <a:t>(</a:t>
            </a:r>
            <a:r>
              <a:rPr lang="it-IT" sz="1800" i="1" dirty="0" err="1"/>
              <a:t>Basaglia</a:t>
            </a:r>
            <a:r>
              <a:rPr lang="it-IT" sz="1800" i="1" dirty="0"/>
              <a:t>, Paolino, 2015)</a:t>
            </a:r>
          </a:p>
          <a:p>
            <a:r>
              <a:rPr lang="it-IT" dirty="0"/>
              <a:t>Il raggiungimento degli obiettivi dell'organizzazione dipende, quindi, dalla capacità di mettere a sistema i </a:t>
            </a:r>
            <a:r>
              <a:rPr lang="it-IT" dirty="0">
                <a:solidFill>
                  <a:srgbClr val="FF0000"/>
                </a:solidFill>
              </a:rPr>
              <a:t>contributi delle singole componenti</a:t>
            </a:r>
            <a:r>
              <a:rPr lang="it-IT" dirty="0"/>
              <a:t>, integrando il livello individuale con quello organizzativo</a:t>
            </a:r>
          </a:p>
          <a:p>
            <a:pPr marL="0" indent="0" algn="r">
              <a:buNone/>
            </a:pPr>
            <a:r>
              <a:rPr lang="it-IT" sz="1800" i="1" dirty="0"/>
              <a:t>(</a:t>
            </a:r>
            <a:r>
              <a:rPr lang="it-IT" sz="1800" i="1" dirty="0" err="1"/>
              <a:t>Goi</a:t>
            </a:r>
            <a:r>
              <a:rPr lang="it-IT" sz="1800" i="1" dirty="0"/>
              <a:t>, 2008)</a:t>
            </a:r>
          </a:p>
          <a:p>
            <a:pPr marL="0" indent="0">
              <a:buNone/>
            </a:pPr>
            <a:endParaRPr lang="it-IT" dirty="0"/>
          </a:p>
        </p:txBody>
      </p:sp>
      <p:sp>
        <p:nvSpPr>
          <p:cNvPr id="3" name="Segnaposto numero diapositiva 2">
            <a:extLst>
              <a:ext uri="{FF2B5EF4-FFF2-40B4-BE49-F238E27FC236}">
                <a16:creationId xmlns:a16="http://schemas.microsoft.com/office/drawing/2014/main" xmlns="" id="{CDCDC75D-ED41-E84F-BB5C-1E1000AEACF8}"/>
              </a:ext>
            </a:extLst>
          </p:cNvPr>
          <p:cNvSpPr>
            <a:spLocks noGrp="1"/>
          </p:cNvSpPr>
          <p:nvPr>
            <p:ph type="sldNum" sz="quarter" idx="12"/>
          </p:nvPr>
        </p:nvSpPr>
        <p:spPr/>
        <p:txBody>
          <a:bodyPr/>
          <a:lstStyle/>
          <a:p>
            <a:fld id="{30022364-CBF1-FB44-A4AE-07A465E5B79F}" type="slidenum">
              <a:rPr lang="it-IT" smtClean="0"/>
              <a:t>46</a:t>
            </a:fld>
            <a:endParaRPr lang="it-IT"/>
          </a:p>
        </p:txBody>
      </p:sp>
      <p:sp>
        <p:nvSpPr>
          <p:cNvPr id="4" name="Titolo 3">
            <a:extLst>
              <a:ext uri="{FF2B5EF4-FFF2-40B4-BE49-F238E27FC236}">
                <a16:creationId xmlns:a16="http://schemas.microsoft.com/office/drawing/2014/main" xmlns="" id="{B07522C7-7A70-B549-852A-612EBE562077}"/>
              </a:ext>
            </a:extLst>
          </p:cNvPr>
          <p:cNvSpPr>
            <a:spLocks noGrp="1"/>
          </p:cNvSpPr>
          <p:nvPr>
            <p:ph type="title"/>
          </p:nvPr>
        </p:nvSpPr>
        <p:spPr>
          <a:xfrm>
            <a:off x="182880" y="177838"/>
            <a:ext cx="8503920" cy="400110"/>
          </a:xfrm>
        </p:spPr>
        <p:txBody>
          <a:bodyPr/>
          <a:lstStyle/>
          <a:p>
            <a:r>
              <a:rPr lang="it-IT" sz="2000" dirty="0"/>
              <a:t>Come cambiare noi stessi per contribuire all’obiettivo 05</a:t>
            </a:r>
          </a:p>
        </p:txBody>
      </p:sp>
      <p:sp>
        <p:nvSpPr>
          <p:cNvPr id="6"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689845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101C4001-CBA4-B043-9147-ED35C2FF39AA}"/>
              </a:ext>
            </a:extLst>
          </p:cNvPr>
          <p:cNvSpPr>
            <a:spLocks noGrp="1"/>
          </p:cNvSpPr>
          <p:nvPr>
            <p:ph sz="half" idx="1"/>
          </p:nvPr>
        </p:nvSpPr>
        <p:spPr>
          <a:xfrm>
            <a:off x="0" y="765811"/>
            <a:ext cx="9144000" cy="3859518"/>
          </a:xfrm>
        </p:spPr>
        <p:txBody>
          <a:bodyPr/>
          <a:lstStyle/>
          <a:p>
            <a:r>
              <a:rPr lang="it-IT" sz="1600" dirty="0"/>
              <a:t>L’incapacità di valorizzare le dinamiche trasversali all’organizzazione rappresenta una barriera alla capacità di efficace perseguimento dei propri obiettivi, specialmente in contesti organizzativi ad elevata complessità</a:t>
            </a:r>
          </a:p>
          <a:p>
            <a:pPr marL="0" indent="0" algn="r">
              <a:buNone/>
            </a:pPr>
            <a:r>
              <a:rPr lang="it-IT" sz="1050" i="1" dirty="0"/>
              <a:t>(</a:t>
            </a:r>
            <a:r>
              <a:rPr lang="it-IT" sz="1050" i="1" dirty="0" err="1"/>
              <a:t>Bundred</a:t>
            </a:r>
            <a:r>
              <a:rPr lang="it-IT" sz="1050" i="1" dirty="0"/>
              <a:t>, 2006)</a:t>
            </a:r>
          </a:p>
          <a:p>
            <a:r>
              <a:rPr lang="it-IT" sz="1600" dirty="0"/>
              <a:t>Interdipendenze a livello di scelte strategiche, strutture e sistemi di misurazione e valutazione, se gestite in maniera complementare, possono migliorare i livelli di performance</a:t>
            </a:r>
          </a:p>
          <a:p>
            <a:pPr marL="0" indent="0" algn="r">
              <a:buNone/>
            </a:pPr>
            <a:r>
              <a:rPr lang="it-IT" sz="1050" i="1" dirty="0"/>
              <a:t>(</a:t>
            </a:r>
            <a:r>
              <a:rPr lang="it-IT" sz="1050" i="1" dirty="0" err="1"/>
              <a:t>Abernethy</a:t>
            </a:r>
            <a:r>
              <a:rPr lang="it-IT" sz="1050" i="1" dirty="0"/>
              <a:t> et al., 2001)</a:t>
            </a:r>
          </a:p>
          <a:p>
            <a:r>
              <a:rPr lang="it-IT" sz="1600" dirty="0"/>
              <a:t>La collaborazione intra-organizzativa può quindi mettere in comunicazione competenze e capacità complementari per orientare l’efficiente utilizzo delle risorse verso obiettivi comuni</a:t>
            </a:r>
          </a:p>
          <a:p>
            <a:r>
              <a:rPr lang="it-IT" sz="1600" dirty="0"/>
              <a:t>Il management ha un </a:t>
            </a:r>
            <a:r>
              <a:rPr lang="it-IT" sz="1600" b="1" dirty="0"/>
              <a:t>impatto</a:t>
            </a:r>
            <a:r>
              <a:rPr lang="it-IT" sz="1600" dirty="0"/>
              <a:t>, diretto e indiretto, sulla vita aziendale (sia a livello organizzativo che individuale)</a:t>
            </a:r>
          </a:p>
          <a:p>
            <a:pPr marL="0" indent="0" algn="r">
              <a:buNone/>
            </a:pPr>
            <a:r>
              <a:rPr lang="it-IT" sz="1050" i="1" dirty="0"/>
              <a:t>(</a:t>
            </a:r>
            <a:r>
              <a:rPr lang="it-IT" sz="1050" i="1" dirty="0" err="1"/>
              <a:t>Boyne</a:t>
            </a:r>
            <a:r>
              <a:rPr lang="it-IT" sz="1050" i="1" dirty="0"/>
              <a:t>, 2004; </a:t>
            </a:r>
            <a:r>
              <a:rPr lang="it-IT" sz="1050" i="1" dirty="0" err="1"/>
              <a:t>Valotti</a:t>
            </a:r>
            <a:r>
              <a:rPr lang="it-IT" sz="1050" i="1" dirty="0"/>
              <a:t>, 2005; Mannion et al., 2005)</a:t>
            </a:r>
          </a:p>
          <a:p>
            <a:r>
              <a:rPr lang="it-IT" sz="1600" dirty="0"/>
              <a:t>Il </a:t>
            </a:r>
            <a:r>
              <a:rPr lang="it-IT" sz="1600" dirty="0">
                <a:solidFill>
                  <a:srgbClr val="FF0000"/>
                </a:solidFill>
              </a:rPr>
              <a:t>management esercita un ruolo determinante nella costruzione del consenso </a:t>
            </a:r>
            <a:r>
              <a:rPr lang="it-IT" sz="1600" dirty="0"/>
              <a:t>(interno ed esterno) ai </a:t>
            </a:r>
            <a:r>
              <a:rPr lang="it-IT" sz="1600" b="1" dirty="0"/>
              <a:t>processi di cambiamento</a:t>
            </a:r>
            <a:endParaRPr lang="it-IT" sz="1600" dirty="0"/>
          </a:p>
          <a:p>
            <a:pPr marL="0" indent="0" algn="r">
              <a:buNone/>
            </a:pPr>
            <a:r>
              <a:rPr lang="it-IT" sz="1050" i="1" dirty="0"/>
              <a:t>(</a:t>
            </a:r>
            <a:r>
              <a:rPr lang="it-IT" sz="1050" i="1" dirty="0" err="1"/>
              <a:t>Kotter</a:t>
            </a:r>
            <a:r>
              <a:rPr lang="it-IT" sz="1050" i="1" dirty="0"/>
              <a:t>, 1996; Fernandez, </a:t>
            </a:r>
            <a:r>
              <a:rPr lang="it-IT" sz="1050" i="1" dirty="0" err="1"/>
              <a:t>Rainey</a:t>
            </a:r>
            <a:r>
              <a:rPr lang="it-IT" sz="1050" i="1" dirty="0"/>
              <a:t>, 2006)</a:t>
            </a:r>
          </a:p>
        </p:txBody>
      </p:sp>
      <p:sp>
        <p:nvSpPr>
          <p:cNvPr id="4" name="Segnaposto numero diapositiva 3">
            <a:extLst>
              <a:ext uri="{FF2B5EF4-FFF2-40B4-BE49-F238E27FC236}">
                <a16:creationId xmlns:a16="http://schemas.microsoft.com/office/drawing/2014/main" xmlns="" id="{C08E5EAB-7FC8-084B-AC62-A7C9CCE69A45}"/>
              </a:ext>
            </a:extLst>
          </p:cNvPr>
          <p:cNvSpPr>
            <a:spLocks noGrp="1"/>
          </p:cNvSpPr>
          <p:nvPr>
            <p:ph type="sldNum" sz="quarter" idx="12"/>
          </p:nvPr>
        </p:nvSpPr>
        <p:spPr/>
        <p:txBody>
          <a:bodyPr/>
          <a:lstStyle/>
          <a:p>
            <a:fld id="{30022364-CBF1-FB44-A4AE-07A465E5B79F}" type="slidenum">
              <a:rPr lang="it-IT" smtClean="0"/>
              <a:t>47</a:t>
            </a:fld>
            <a:endParaRPr lang="it-IT"/>
          </a:p>
        </p:txBody>
      </p:sp>
      <p:sp>
        <p:nvSpPr>
          <p:cNvPr id="5" name="Titolo 4">
            <a:extLst>
              <a:ext uri="{FF2B5EF4-FFF2-40B4-BE49-F238E27FC236}">
                <a16:creationId xmlns:a16="http://schemas.microsoft.com/office/drawing/2014/main" xmlns="" id="{C9BB0E23-18DE-D440-8DF6-50A9AE561A4C}"/>
              </a:ext>
            </a:extLst>
          </p:cNvPr>
          <p:cNvSpPr>
            <a:spLocks noGrp="1"/>
          </p:cNvSpPr>
          <p:nvPr>
            <p:ph type="title"/>
          </p:nvPr>
        </p:nvSpPr>
        <p:spPr/>
        <p:txBody>
          <a:bodyPr/>
          <a:lstStyle/>
          <a:p>
            <a:r>
              <a:rPr lang="it-IT" dirty="0"/>
              <a:t>Influenza del management sul cambiamento</a:t>
            </a:r>
          </a:p>
        </p:txBody>
      </p:sp>
      <p:sp>
        <p:nvSpPr>
          <p:cNvPr id="6"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4166154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u="sng"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3323414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4C3C4B24-3D8B-8D4C-B258-CBA5EE3FE12F}"/>
              </a:ext>
            </a:extLst>
          </p:cNvPr>
          <p:cNvSpPr>
            <a:spLocks noGrp="1"/>
          </p:cNvSpPr>
          <p:nvPr>
            <p:ph type="sldNum" sz="quarter" idx="12"/>
          </p:nvPr>
        </p:nvSpPr>
        <p:spPr>
          <a:solidFill>
            <a:srgbClr val="FFC000"/>
          </a:solidFill>
        </p:spPr>
        <p:txBody>
          <a:bodyPr/>
          <a:lstStyle/>
          <a:p>
            <a:fld id="{30022364-CBF1-FB44-A4AE-07A465E5B79F}" type="slidenum">
              <a:rPr lang="it-IT" sz="1400" smtClean="0">
                <a:solidFill>
                  <a:schemeClr val="tx1"/>
                </a:solidFill>
              </a:rPr>
              <a:t>49</a:t>
            </a:fld>
            <a:endParaRPr lang="it-IT" sz="1400">
              <a:solidFill>
                <a:schemeClr val="tx1"/>
              </a:solidFill>
            </a:endParaRPr>
          </a:p>
        </p:txBody>
      </p:sp>
      <p:sp>
        <p:nvSpPr>
          <p:cNvPr id="5" name="Titolo 4">
            <a:extLst>
              <a:ext uri="{FF2B5EF4-FFF2-40B4-BE49-F238E27FC236}">
                <a16:creationId xmlns:a16="http://schemas.microsoft.com/office/drawing/2014/main" xmlns="" id="{2BA90060-B36F-2B4A-AFF6-AB7D139FA244}"/>
              </a:ext>
            </a:extLst>
          </p:cNvPr>
          <p:cNvSpPr>
            <a:spLocks noGrp="1"/>
          </p:cNvSpPr>
          <p:nvPr>
            <p:ph type="title"/>
          </p:nvPr>
        </p:nvSpPr>
        <p:spPr/>
        <p:txBody>
          <a:bodyPr/>
          <a:lstStyle/>
          <a:p>
            <a:r>
              <a:rPr lang="it-IT" dirty="0"/>
              <a:t>Tipi di leadership</a:t>
            </a:r>
          </a:p>
        </p:txBody>
      </p:sp>
      <p:grpSp>
        <p:nvGrpSpPr>
          <p:cNvPr id="68" name="Gruppo 67">
            <a:extLst>
              <a:ext uri="{FF2B5EF4-FFF2-40B4-BE49-F238E27FC236}">
                <a16:creationId xmlns:a16="http://schemas.microsoft.com/office/drawing/2014/main" xmlns="" id="{C555F3B8-A4CF-AF49-925D-F90BE6165446}"/>
              </a:ext>
            </a:extLst>
          </p:cNvPr>
          <p:cNvGrpSpPr/>
          <p:nvPr/>
        </p:nvGrpSpPr>
        <p:grpSpPr>
          <a:xfrm>
            <a:off x="60262" y="899952"/>
            <a:ext cx="8908478" cy="4141156"/>
            <a:chOff x="60262" y="899952"/>
            <a:chExt cx="8908478" cy="4141156"/>
          </a:xfrm>
        </p:grpSpPr>
        <p:grpSp>
          <p:nvGrpSpPr>
            <p:cNvPr id="39" name="Gruppo 38">
              <a:extLst>
                <a:ext uri="{FF2B5EF4-FFF2-40B4-BE49-F238E27FC236}">
                  <a16:creationId xmlns:a16="http://schemas.microsoft.com/office/drawing/2014/main" xmlns="" id="{76870F7D-D000-F140-B03F-CFF56276A68C}"/>
                </a:ext>
              </a:extLst>
            </p:cNvPr>
            <p:cNvGrpSpPr/>
            <p:nvPr/>
          </p:nvGrpSpPr>
          <p:grpSpPr>
            <a:xfrm>
              <a:off x="1575156" y="3316847"/>
              <a:ext cx="1350319" cy="1724259"/>
              <a:chOff x="1474588" y="1241441"/>
              <a:chExt cx="1001817" cy="2689789"/>
            </a:xfrm>
            <a:solidFill>
              <a:srgbClr val="FFC000"/>
            </a:solidFill>
          </p:grpSpPr>
          <p:sp>
            <p:nvSpPr>
              <p:cNvPr id="40" name="Rettangolo arrotondato 39">
                <a:extLst>
                  <a:ext uri="{FF2B5EF4-FFF2-40B4-BE49-F238E27FC236}">
                    <a16:creationId xmlns:a16="http://schemas.microsoft.com/office/drawing/2014/main" xmlns="" id="{D740088E-6D71-314D-ABC0-7A97B18319D3}"/>
                  </a:ext>
                </a:extLst>
              </p:cNvPr>
              <p:cNvSpPr/>
              <p:nvPr/>
            </p:nvSpPr>
            <p:spPr>
              <a:xfrm>
                <a:off x="1474588" y="1241441"/>
                <a:ext cx="1001817" cy="268978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CasellaDiTesto 40">
                <a:extLst>
                  <a:ext uri="{FF2B5EF4-FFF2-40B4-BE49-F238E27FC236}">
                    <a16:creationId xmlns:a16="http://schemas.microsoft.com/office/drawing/2014/main" xmlns="" id="{F7F6BC02-818A-5F47-A381-FCECF68FD8F3}"/>
                  </a:ext>
                </a:extLst>
              </p:cNvPr>
              <p:cNvSpPr txBox="1"/>
              <p:nvPr/>
            </p:nvSpPr>
            <p:spPr>
              <a:xfrm>
                <a:off x="1503930" y="1270783"/>
                <a:ext cx="943133" cy="263110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050" b="0" i="0" kern="1200" dirty="0">
                    <a:solidFill>
                      <a:schemeClr val="tx1"/>
                    </a:solidFill>
                  </a:rPr>
                  <a:t>- Il raggiungimento degli obiettivi a volte sembra secondario</a:t>
                </a:r>
                <a:endParaRPr lang="it-IT" sz="1050" kern="1200" dirty="0">
                  <a:solidFill>
                    <a:schemeClr val="tx1"/>
                  </a:solidFill>
                </a:endParaRPr>
              </a:p>
            </p:txBody>
          </p:sp>
        </p:grpSp>
        <p:grpSp>
          <p:nvGrpSpPr>
            <p:cNvPr id="67" name="Gruppo 66">
              <a:extLst>
                <a:ext uri="{FF2B5EF4-FFF2-40B4-BE49-F238E27FC236}">
                  <a16:creationId xmlns:a16="http://schemas.microsoft.com/office/drawing/2014/main" xmlns="" id="{464E0354-8298-2B43-927D-76E01AF56B08}"/>
                </a:ext>
              </a:extLst>
            </p:cNvPr>
            <p:cNvGrpSpPr/>
            <p:nvPr/>
          </p:nvGrpSpPr>
          <p:grpSpPr>
            <a:xfrm>
              <a:off x="60262" y="899952"/>
              <a:ext cx="8908478" cy="4141156"/>
              <a:chOff x="60262" y="899952"/>
              <a:chExt cx="8908478" cy="4141156"/>
            </a:xfrm>
          </p:grpSpPr>
          <p:sp>
            <p:nvSpPr>
              <p:cNvPr id="12" name="Rettangolo 11">
                <a:extLst>
                  <a:ext uri="{FF2B5EF4-FFF2-40B4-BE49-F238E27FC236}">
                    <a16:creationId xmlns:a16="http://schemas.microsoft.com/office/drawing/2014/main" xmlns="" id="{04C83E8D-2C43-164A-ABF2-2A24C2CAD38B}"/>
                  </a:ext>
                </a:extLst>
              </p:cNvPr>
              <p:cNvSpPr/>
              <p:nvPr/>
            </p:nvSpPr>
            <p:spPr>
              <a:xfrm>
                <a:off x="60262" y="899952"/>
                <a:ext cx="1417120" cy="387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Autoritaria </a:t>
                </a:r>
              </a:p>
            </p:txBody>
          </p:sp>
          <p:sp>
            <p:nvSpPr>
              <p:cNvPr id="13" name="Rettangolo 12">
                <a:extLst>
                  <a:ext uri="{FF2B5EF4-FFF2-40B4-BE49-F238E27FC236}">
                    <a16:creationId xmlns:a16="http://schemas.microsoft.com/office/drawing/2014/main" xmlns="" id="{E66616B3-BFCB-D04D-B54E-D5717E6984F6}"/>
                  </a:ext>
                </a:extLst>
              </p:cNvPr>
              <p:cNvSpPr/>
              <p:nvPr/>
            </p:nvSpPr>
            <p:spPr>
              <a:xfrm>
                <a:off x="1558534" y="911778"/>
                <a:ext cx="1417120" cy="387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Autoritativa </a:t>
                </a:r>
              </a:p>
            </p:txBody>
          </p:sp>
          <p:sp>
            <p:nvSpPr>
              <p:cNvPr id="14" name="Rettangolo 13">
                <a:extLst>
                  <a:ext uri="{FF2B5EF4-FFF2-40B4-BE49-F238E27FC236}">
                    <a16:creationId xmlns:a16="http://schemas.microsoft.com/office/drawing/2014/main" xmlns="" id="{296761B5-D542-CD45-82BE-8BA7488EA6B7}"/>
                  </a:ext>
                </a:extLst>
              </p:cNvPr>
              <p:cNvSpPr/>
              <p:nvPr/>
            </p:nvSpPr>
            <p:spPr>
              <a:xfrm>
                <a:off x="3056806" y="911778"/>
                <a:ext cx="1417120" cy="387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err="1"/>
                  <a:t>Affiliativa</a:t>
                </a:r>
                <a:r>
                  <a:rPr lang="it-IT" sz="1400" dirty="0"/>
                  <a:t> </a:t>
                </a:r>
              </a:p>
            </p:txBody>
          </p:sp>
          <p:sp>
            <p:nvSpPr>
              <p:cNvPr id="15" name="Rettangolo 14">
                <a:extLst>
                  <a:ext uri="{FF2B5EF4-FFF2-40B4-BE49-F238E27FC236}">
                    <a16:creationId xmlns:a16="http://schemas.microsoft.com/office/drawing/2014/main" xmlns="" id="{9A4490DE-034E-E740-9AF0-EFF16F83EC59}"/>
                  </a:ext>
                </a:extLst>
              </p:cNvPr>
              <p:cNvSpPr/>
              <p:nvPr/>
            </p:nvSpPr>
            <p:spPr>
              <a:xfrm>
                <a:off x="4555078" y="899952"/>
                <a:ext cx="1417120" cy="387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Democratica </a:t>
                </a:r>
              </a:p>
            </p:txBody>
          </p:sp>
          <p:sp>
            <p:nvSpPr>
              <p:cNvPr id="16" name="Rettangolo 15">
                <a:extLst>
                  <a:ext uri="{FF2B5EF4-FFF2-40B4-BE49-F238E27FC236}">
                    <a16:creationId xmlns:a16="http://schemas.microsoft.com/office/drawing/2014/main" xmlns="" id="{4DF9F72F-5B04-E545-A529-8B7AF8E19239}"/>
                  </a:ext>
                </a:extLst>
              </p:cNvPr>
              <p:cNvSpPr/>
              <p:nvPr/>
            </p:nvSpPr>
            <p:spPr>
              <a:xfrm>
                <a:off x="6053350" y="904554"/>
                <a:ext cx="1417120" cy="387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Orientata alla performance </a:t>
                </a:r>
              </a:p>
            </p:txBody>
          </p:sp>
          <p:sp>
            <p:nvSpPr>
              <p:cNvPr id="17" name="Rettangolo 16">
                <a:extLst>
                  <a:ext uri="{FF2B5EF4-FFF2-40B4-BE49-F238E27FC236}">
                    <a16:creationId xmlns:a16="http://schemas.microsoft.com/office/drawing/2014/main" xmlns="" id="{CDF2F771-E2E8-744A-866A-3739A6B4893E}"/>
                  </a:ext>
                </a:extLst>
              </p:cNvPr>
              <p:cNvSpPr/>
              <p:nvPr/>
            </p:nvSpPr>
            <p:spPr>
              <a:xfrm>
                <a:off x="7551620" y="899952"/>
                <a:ext cx="1417120" cy="3878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Da coach </a:t>
                </a:r>
              </a:p>
            </p:txBody>
          </p:sp>
          <p:grpSp>
            <p:nvGrpSpPr>
              <p:cNvPr id="66" name="Gruppo 65">
                <a:extLst>
                  <a:ext uri="{FF2B5EF4-FFF2-40B4-BE49-F238E27FC236}">
                    <a16:creationId xmlns:a16="http://schemas.microsoft.com/office/drawing/2014/main" xmlns="" id="{64235E49-F67F-6647-BFA1-98EA4E6AD8FB}"/>
                  </a:ext>
                </a:extLst>
              </p:cNvPr>
              <p:cNvGrpSpPr/>
              <p:nvPr/>
            </p:nvGrpSpPr>
            <p:grpSpPr>
              <a:xfrm>
                <a:off x="150601" y="1411941"/>
                <a:ext cx="8818138" cy="3629167"/>
                <a:chOff x="150601" y="1411941"/>
                <a:chExt cx="8818138" cy="3629167"/>
              </a:xfrm>
            </p:grpSpPr>
            <p:grpSp>
              <p:nvGrpSpPr>
                <p:cNvPr id="65" name="Gruppo 64">
                  <a:extLst>
                    <a:ext uri="{FF2B5EF4-FFF2-40B4-BE49-F238E27FC236}">
                      <a16:creationId xmlns:a16="http://schemas.microsoft.com/office/drawing/2014/main" xmlns="" id="{BFCE8451-E4EE-004F-A51F-D88AE6E5A8F6}"/>
                    </a:ext>
                  </a:extLst>
                </p:cNvPr>
                <p:cNvGrpSpPr/>
                <p:nvPr/>
              </p:nvGrpSpPr>
              <p:grpSpPr>
                <a:xfrm>
                  <a:off x="150601" y="1411941"/>
                  <a:ext cx="1326781" cy="1817403"/>
                  <a:chOff x="150601" y="1411941"/>
                  <a:chExt cx="1326781" cy="1817403"/>
                </a:xfrm>
              </p:grpSpPr>
              <p:sp>
                <p:nvSpPr>
                  <p:cNvPr id="19" name="Rettangolo arrotondato 18">
                    <a:extLst>
                      <a:ext uri="{FF2B5EF4-FFF2-40B4-BE49-F238E27FC236}">
                        <a16:creationId xmlns:a16="http://schemas.microsoft.com/office/drawing/2014/main" xmlns="" id="{F5505734-A4CB-2B46-9B53-6A729775283B}"/>
                      </a:ext>
                    </a:extLst>
                  </p:cNvPr>
                  <p:cNvSpPr/>
                  <p:nvPr/>
                </p:nvSpPr>
                <p:spPr>
                  <a:xfrm>
                    <a:off x="150601" y="1411941"/>
                    <a:ext cx="1326781" cy="1817403"/>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asellaDiTesto 19">
                    <a:extLst>
                      <a:ext uri="{FF2B5EF4-FFF2-40B4-BE49-F238E27FC236}">
                        <a16:creationId xmlns:a16="http://schemas.microsoft.com/office/drawing/2014/main" xmlns="" id="{E0E8A577-144B-CB48-B029-6F08A846D6DF}"/>
                      </a:ext>
                    </a:extLst>
                  </p:cNvPr>
                  <p:cNvSpPr txBox="1"/>
                  <p:nvPr/>
                </p:nvSpPr>
                <p:spPr>
                  <a:xfrm>
                    <a:off x="189461" y="1451166"/>
                    <a:ext cx="1249061" cy="1738953"/>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200" b="0" i="0" kern="1200" dirty="0">
                        <a:solidFill>
                          <a:schemeClr val="tx1"/>
                        </a:solidFill>
                      </a:rPr>
                      <a:t>- In situazioni di emergenza si prendono decisioni e si agisce velocemente</a:t>
                    </a:r>
                  </a:p>
                  <a:p>
                    <a:pPr marL="0" lvl="0" indent="0" algn="l" defTabSz="444500">
                      <a:lnSpc>
                        <a:spcPct val="90000"/>
                      </a:lnSpc>
                      <a:spcBef>
                        <a:spcPct val="0"/>
                      </a:spcBef>
                      <a:spcAft>
                        <a:spcPct val="35000"/>
                      </a:spcAft>
                      <a:buNone/>
                    </a:pPr>
                    <a:r>
                      <a:rPr lang="it-IT" sz="1200" b="0" i="0" kern="1200" dirty="0">
                        <a:solidFill>
                          <a:schemeClr val="tx1"/>
                        </a:solidFill>
                      </a:rPr>
                      <a:t>- Tutti sanno cosa fare</a:t>
                    </a:r>
                    <a:endParaRPr lang="it-IT" sz="1200" kern="1200" dirty="0">
                      <a:solidFill>
                        <a:schemeClr val="tx1"/>
                      </a:solidFill>
                    </a:endParaRPr>
                  </a:p>
                </p:txBody>
              </p:sp>
            </p:grpSp>
            <p:grpSp>
              <p:nvGrpSpPr>
                <p:cNvPr id="64" name="Gruppo 63">
                  <a:extLst>
                    <a:ext uri="{FF2B5EF4-FFF2-40B4-BE49-F238E27FC236}">
                      <a16:creationId xmlns:a16="http://schemas.microsoft.com/office/drawing/2014/main" xmlns="" id="{B2DB1A81-F66D-A248-9A53-8F64E33CDF68}"/>
                    </a:ext>
                  </a:extLst>
                </p:cNvPr>
                <p:cNvGrpSpPr/>
                <p:nvPr/>
              </p:nvGrpSpPr>
              <p:grpSpPr>
                <a:xfrm>
                  <a:off x="1567916" y="1445799"/>
                  <a:ext cx="1370209" cy="1836710"/>
                  <a:chOff x="1567916" y="1445799"/>
                  <a:chExt cx="1370209" cy="1836710"/>
                </a:xfrm>
              </p:grpSpPr>
              <p:sp>
                <p:nvSpPr>
                  <p:cNvPr id="22" name="Rettangolo arrotondato 21">
                    <a:extLst>
                      <a:ext uri="{FF2B5EF4-FFF2-40B4-BE49-F238E27FC236}">
                        <a16:creationId xmlns:a16="http://schemas.microsoft.com/office/drawing/2014/main" xmlns="" id="{FC1ADA81-17EE-504F-9985-8F4D3200F109}"/>
                      </a:ext>
                    </a:extLst>
                  </p:cNvPr>
                  <p:cNvSpPr/>
                  <p:nvPr/>
                </p:nvSpPr>
                <p:spPr>
                  <a:xfrm>
                    <a:off x="1567916" y="1445799"/>
                    <a:ext cx="1370209" cy="1836710"/>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asellaDiTesto 22">
                    <a:extLst>
                      <a:ext uri="{FF2B5EF4-FFF2-40B4-BE49-F238E27FC236}">
                        <a16:creationId xmlns:a16="http://schemas.microsoft.com/office/drawing/2014/main" xmlns="" id="{92B64F07-9E99-6042-A185-5E317251160C}"/>
                      </a:ext>
                    </a:extLst>
                  </p:cNvPr>
                  <p:cNvSpPr txBox="1"/>
                  <p:nvPr/>
                </p:nvSpPr>
                <p:spPr>
                  <a:xfrm>
                    <a:off x="1608048" y="1477180"/>
                    <a:ext cx="1289945" cy="1773949"/>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200" b="0" i="0" kern="1200" dirty="0">
                        <a:solidFill>
                          <a:schemeClr val="tx1"/>
                        </a:solidFill>
                      </a:rPr>
                      <a:t>-Coinvolge l’intero team</a:t>
                    </a:r>
                  </a:p>
                  <a:p>
                    <a:pPr marL="0" lvl="0" indent="0" algn="l" defTabSz="444500">
                      <a:lnSpc>
                        <a:spcPct val="90000"/>
                      </a:lnSpc>
                      <a:spcBef>
                        <a:spcPct val="0"/>
                      </a:spcBef>
                      <a:spcAft>
                        <a:spcPct val="35000"/>
                      </a:spcAft>
                      <a:buNone/>
                    </a:pPr>
                    <a:r>
                      <a:rPr lang="it-IT" sz="1200" b="0" i="0" kern="1200" dirty="0">
                        <a:solidFill>
                          <a:schemeClr val="tx1"/>
                        </a:solidFill>
                      </a:rPr>
                      <a:t>-Promuove una sana comunicazione all’interno del team</a:t>
                    </a:r>
                  </a:p>
                  <a:p>
                    <a:pPr marL="0" lvl="0" indent="0" algn="l" defTabSz="444500">
                      <a:lnSpc>
                        <a:spcPct val="90000"/>
                      </a:lnSpc>
                      <a:spcBef>
                        <a:spcPct val="0"/>
                      </a:spcBef>
                      <a:spcAft>
                        <a:spcPct val="35000"/>
                      </a:spcAft>
                      <a:buNone/>
                    </a:pPr>
                    <a:r>
                      <a:rPr lang="it-IT" sz="1200" b="0" i="0" kern="1200" dirty="0">
                        <a:solidFill>
                          <a:schemeClr val="tx1"/>
                        </a:solidFill>
                      </a:rPr>
                      <a:t>-Incentiva l’indipendenza dei dipendenti</a:t>
                    </a:r>
                    <a:endParaRPr lang="it-IT" sz="1200" kern="1200" dirty="0">
                      <a:solidFill>
                        <a:schemeClr val="tx1"/>
                      </a:solidFill>
                    </a:endParaRPr>
                  </a:p>
                </p:txBody>
              </p:sp>
            </p:grpSp>
            <p:grpSp>
              <p:nvGrpSpPr>
                <p:cNvPr id="63" name="Gruppo 62">
                  <a:extLst>
                    <a:ext uri="{FF2B5EF4-FFF2-40B4-BE49-F238E27FC236}">
                      <a16:creationId xmlns:a16="http://schemas.microsoft.com/office/drawing/2014/main" xmlns="" id="{1915D0BF-CB64-5F4D-B5AA-9AE1E747150C}"/>
                    </a:ext>
                  </a:extLst>
                </p:cNvPr>
                <p:cNvGrpSpPr/>
                <p:nvPr/>
              </p:nvGrpSpPr>
              <p:grpSpPr>
                <a:xfrm>
                  <a:off x="3028659" y="1445799"/>
                  <a:ext cx="1417119" cy="1836710"/>
                  <a:chOff x="3028659" y="1445799"/>
                  <a:chExt cx="1417119" cy="1836710"/>
                </a:xfrm>
              </p:grpSpPr>
              <p:sp>
                <p:nvSpPr>
                  <p:cNvPr id="25" name="Rettangolo arrotondato 24">
                    <a:extLst>
                      <a:ext uri="{FF2B5EF4-FFF2-40B4-BE49-F238E27FC236}">
                        <a16:creationId xmlns:a16="http://schemas.microsoft.com/office/drawing/2014/main" xmlns="" id="{C74F3A56-AC09-724B-81EE-E42ADA71C1AF}"/>
                      </a:ext>
                    </a:extLst>
                  </p:cNvPr>
                  <p:cNvSpPr/>
                  <p:nvPr/>
                </p:nvSpPr>
                <p:spPr>
                  <a:xfrm>
                    <a:off x="3028659" y="1445799"/>
                    <a:ext cx="1417119" cy="1836710"/>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asellaDiTesto 25">
                    <a:extLst>
                      <a:ext uri="{FF2B5EF4-FFF2-40B4-BE49-F238E27FC236}">
                        <a16:creationId xmlns:a16="http://schemas.microsoft.com/office/drawing/2014/main" xmlns="" id="{4E681107-31DA-D241-BCD2-6EE6225A6042}"/>
                      </a:ext>
                    </a:extLst>
                  </p:cNvPr>
                  <p:cNvSpPr txBox="1"/>
                  <p:nvPr/>
                </p:nvSpPr>
                <p:spPr>
                  <a:xfrm>
                    <a:off x="3070165" y="1477503"/>
                    <a:ext cx="1334108" cy="1773302"/>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200" b="0" i="0" kern="1200" dirty="0">
                        <a:solidFill>
                          <a:schemeClr val="tx1"/>
                        </a:solidFill>
                      </a:rPr>
                      <a:t>- L’umanità prima di tutto</a:t>
                    </a:r>
                  </a:p>
                  <a:p>
                    <a:pPr marL="0" lvl="0" indent="0" algn="l" defTabSz="444500">
                      <a:lnSpc>
                        <a:spcPct val="90000"/>
                      </a:lnSpc>
                      <a:spcBef>
                        <a:spcPct val="0"/>
                      </a:spcBef>
                      <a:spcAft>
                        <a:spcPct val="35000"/>
                      </a:spcAft>
                      <a:buNone/>
                    </a:pPr>
                    <a:r>
                      <a:rPr lang="it-IT" sz="1200" b="0" i="0" kern="1200" dirty="0">
                        <a:solidFill>
                          <a:schemeClr val="tx1"/>
                        </a:solidFill>
                      </a:rPr>
                      <a:t>- Garantisce un clima di lavoro sereno</a:t>
                    </a:r>
                    <a:r>
                      <a:rPr lang="it-IT" sz="1200" kern="1200" dirty="0">
                        <a:solidFill>
                          <a:schemeClr val="tx1"/>
                        </a:solidFill>
                      </a:rPr>
                      <a:t> </a:t>
                    </a:r>
                  </a:p>
                </p:txBody>
              </p:sp>
            </p:grpSp>
            <p:grpSp>
              <p:nvGrpSpPr>
                <p:cNvPr id="62" name="Gruppo 61">
                  <a:extLst>
                    <a:ext uri="{FF2B5EF4-FFF2-40B4-BE49-F238E27FC236}">
                      <a16:creationId xmlns:a16="http://schemas.microsoft.com/office/drawing/2014/main" xmlns="" id="{F156783A-5361-5841-B04B-078F8B7437BA}"/>
                    </a:ext>
                  </a:extLst>
                </p:cNvPr>
                <p:cNvGrpSpPr/>
                <p:nvPr/>
              </p:nvGrpSpPr>
              <p:grpSpPr>
                <a:xfrm>
                  <a:off x="4536312" y="1411941"/>
                  <a:ext cx="1417122" cy="1875935"/>
                  <a:chOff x="4536312" y="1411941"/>
                  <a:chExt cx="1417122" cy="1875935"/>
                </a:xfrm>
              </p:grpSpPr>
              <p:sp>
                <p:nvSpPr>
                  <p:cNvPr id="28" name="Rettangolo arrotondato 27">
                    <a:extLst>
                      <a:ext uri="{FF2B5EF4-FFF2-40B4-BE49-F238E27FC236}">
                        <a16:creationId xmlns:a16="http://schemas.microsoft.com/office/drawing/2014/main" xmlns="" id="{1F712D8F-7A27-BA44-9A18-A18D1EBF61BB}"/>
                      </a:ext>
                    </a:extLst>
                  </p:cNvPr>
                  <p:cNvSpPr/>
                  <p:nvPr/>
                </p:nvSpPr>
                <p:spPr>
                  <a:xfrm>
                    <a:off x="4536312" y="1411941"/>
                    <a:ext cx="1417122" cy="1875935"/>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CasellaDiTesto 28">
                    <a:extLst>
                      <a:ext uri="{FF2B5EF4-FFF2-40B4-BE49-F238E27FC236}">
                        <a16:creationId xmlns:a16="http://schemas.microsoft.com/office/drawing/2014/main" xmlns="" id="{96C737D2-B7CF-DE4B-B094-7550975DA5C5}"/>
                      </a:ext>
                    </a:extLst>
                  </p:cNvPr>
                  <p:cNvSpPr txBox="1"/>
                  <p:nvPr/>
                </p:nvSpPr>
                <p:spPr>
                  <a:xfrm>
                    <a:off x="4649760" y="1448648"/>
                    <a:ext cx="1262169" cy="1802521"/>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200" b="0" i="0" kern="1200" dirty="0">
                        <a:solidFill>
                          <a:schemeClr val="tx1"/>
                        </a:solidFill>
                      </a:rPr>
                      <a:t>- Coinvolge i dipendenti</a:t>
                    </a:r>
                  </a:p>
                  <a:p>
                    <a:pPr marL="0" lvl="0" indent="0" algn="l" defTabSz="444500">
                      <a:lnSpc>
                        <a:spcPct val="90000"/>
                      </a:lnSpc>
                      <a:spcBef>
                        <a:spcPct val="0"/>
                      </a:spcBef>
                      <a:spcAft>
                        <a:spcPct val="35000"/>
                      </a:spcAft>
                      <a:buNone/>
                    </a:pPr>
                    <a:r>
                      <a:rPr lang="it-IT" sz="1200" b="0" i="0" kern="1200" dirty="0">
                        <a:solidFill>
                          <a:schemeClr val="tx1"/>
                        </a:solidFill>
                      </a:rPr>
                      <a:t>- Porta a un aumento della motivazione</a:t>
                    </a:r>
                  </a:p>
                  <a:p>
                    <a:pPr marL="0" lvl="0" indent="0" algn="l" defTabSz="444500">
                      <a:lnSpc>
                        <a:spcPct val="90000"/>
                      </a:lnSpc>
                      <a:spcBef>
                        <a:spcPct val="0"/>
                      </a:spcBef>
                      <a:spcAft>
                        <a:spcPct val="35000"/>
                      </a:spcAft>
                      <a:buNone/>
                    </a:pPr>
                    <a:r>
                      <a:rPr lang="it-IT" sz="1200" b="0" i="0" kern="1200" dirty="0">
                        <a:solidFill>
                          <a:schemeClr val="tx1"/>
                        </a:solidFill>
                      </a:rPr>
                      <a:t>- Prende in considerazione le opinioni dei singoli dipendenti</a:t>
                    </a:r>
                    <a:endParaRPr lang="it-IT" sz="1200" kern="1200" dirty="0">
                      <a:solidFill>
                        <a:schemeClr val="tx1"/>
                      </a:solidFill>
                    </a:endParaRPr>
                  </a:p>
                </p:txBody>
              </p:sp>
            </p:grpSp>
            <p:grpSp>
              <p:nvGrpSpPr>
                <p:cNvPr id="61" name="Gruppo 60">
                  <a:extLst>
                    <a:ext uri="{FF2B5EF4-FFF2-40B4-BE49-F238E27FC236}">
                      <a16:creationId xmlns:a16="http://schemas.microsoft.com/office/drawing/2014/main" xmlns="" id="{8C81D449-D2EC-2242-8DF8-0EE74DF2632F}"/>
                    </a:ext>
                  </a:extLst>
                </p:cNvPr>
                <p:cNvGrpSpPr/>
                <p:nvPr/>
              </p:nvGrpSpPr>
              <p:grpSpPr>
                <a:xfrm>
                  <a:off x="6043968" y="1411941"/>
                  <a:ext cx="1417119" cy="1872895"/>
                  <a:chOff x="6043968" y="1411941"/>
                  <a:chExt cx="1417119" cy="1872895"/>
                </a:xfrm>
              </p:grpSpPr>
              <p:sp>
                <p:nvSpPr>
                  <p:cNvPr id="31" name="Rettangolo arrotondato 30">
                    <a:extLst>
                      <a:ext uri="{FF2B5EF4-FFF2-40B4-BE49-F238E27FC236}">
                        <a16:creationId xmlns:a16="http://schemas.microsoft.com/office/drawing/2014/main" xmlns="" id="{94278269-4D1E-C147-A4BC-581470B2C8A3}"/>
                      </a:ext>
                    </a:extLst>
                  </p:cNvPr>
                  <p:cNvSpPr/>
                  <p:nvPr/>
                </p:nvSpPr>
                <p:spPr>
                  <a:xfrm>
                    <a:off x="6043968" y="1411941"/>
                    <a:ext cx="1417119" cy="1872895"/>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asellaDiTesto 31">
                    <a:extLst>
                      <a:ext uri="{FF2B5EF4-FFF2-40B4-BE49-F238E27FC236}">
                        <a16:creationId xmlns:a16="http://schemas.microsoft.com/office/drawing/2014/main" xmlns="" id="{4E401DDD-7804-F144-B69D-DA3F5458AF0C}"/>
                      </a:ext>
                    </a:extLst>
                  </p:cNvPr>
                  <p:cNvSpPr txBox="1"/>
                  <p:nvPr/>
                </p:nvSpPr>
                <p:spPr>
                  <a:xfrm>
                    <a:off x="6085474" y="1443754"/>
                    <a:ext cx="1334108" cy="1809268"/>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200" b="0" i="0" kern="1200" dirty="0">
                        <a:solidFill>
                          <a:schemeClr val="tx1"/>
                        </a:solidFill>
                      </a:rPr>
                      <a:t>- Prestazioni elevate anche in caso di carenza di personale</a:t>
                    </a:r>
                    <a:endParaRPr lang="it-IT" sz="1200" kern="1200" dirty="0">
                      <a:solidFill>
                        <a:schemeClr val="tx1"/>
                      </a:solidFill>
                    </a:endParaRPr>
                  </a:p>
                </p:txBody>
              </p:sp>
            </p:grpSp>
            <p:grpSp>
              <p:nvGrpSpPr>
                <p:cNvPr id="60" name="Gruppo 59">
                  <a:extLst>
                    <a:ext uri="{FF2B5EF4-FFF2-40B4-BE49-F238E27FC236}">
                      <a16:creationId xmlns:a16="http://schemas.microsoft.com/office/drawing/2014/main" xmlns="" id="{47B8270E-D411-A642-93E4-0FE5F38A33D6}"/>
                    </a:ext>
                  </a:extLst>
                </p:cNvPr>
                <p:cNvGrpSpPr/>
                <p:nvPr/>
              </p:nvGrpSpPr>
              <p:grpSpPr>
                <a:xfrm>
                  <a:off x="7551620" y="1411942"/>
                  <a:ext cx="1417119" cy="1843178"/>
                  <a:chOff x="7551620" y="1411942"/>
                  <a:chExt cx="1417119" cy="1843178"/>
                </a:xfrm>
              </p:grpSpPr>
              <p:sp>
                <p:nvSpPr>
                  <p:cNvPr id="34" name="Rettangolo arrotondato 33">
                    <a:extLst>
                      <a:ext uri="{FF2B5EF4-FFF2-40B4-BE49-F238E27FC236}">
                        <a16:creationId xmlns:a16="http://schemas.microsoft.com/office/drawing/2014/main" xmlns="" id="{1B5814AE-EA37-1C41-8DFC-E0D52A66D9C4}"/>
                      </a:ext>
                    </a:extLst>
                  </p:cNvPr>
                  <p:cNvSpPr/>
                  <p:nvPr/>
                </p:nvSpPr>
                <p:spPr>
                  <a:xfrm>
                    <a:off x="7551620" y="1411942"/>
                    <a:ext cx="1417119" cy="1843178"/>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CasellaDiTesto 34">
                    <a:extLst>
                      <a:ext uri="{FF2B5EF4-FFF2-40B4-BE49-F238E27FC236}">
                        <a16:creationId xmlns:a16="http://schemas.microsoft.com/office/drawing/2014/main" xmlns="" id="{DA129D0B-57C8-2A46-BA1E-11343338F562}"/>
                      </a:ext>
                    </a:extLst>
                  </p:cNvPr>
                  <p:cNvSpPr txBox="1"/>
                  <p:nvPr/>
                </p:nvSpPr>
                <p:spPr>
                  <a:xfrm>
                    <a:off x="7593126" y="1443717"/>
                    <a:ext cx="1334108" cy="1779627"/>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200" b="0" i="0" kern="1200" dirty="0">
                        <a:solidFill>
                          <a:schemeClr val="tx1"/>
                        </a:solidFill>
                      </a:rPr>
                      <a:t>- Concentrata sui dipendenti e sui loro potenziali individuali</a:t>
                    </a:r>
                  </a:p>
                  <a:p>
                    <a:pPr marL="0" lvl="0" indent="0" algn="l" defTabSz="444500">
                      <a:lnSpc>
                        <a:spcPct val="90000"/>
                      </a:lnSpc>
                      <a:spcBef>
                        <a:spcPct val="0"/>
                      </a:spcBef>
                      <a:spcAft>
                        <a:spcPct val="35000"/>
                      </a:spcAft>
                      <a:buNone/>
                    </a:pPr>
                    <a:r>
                      <a:rPr lang="it-IT" sz="1200" b="0" i="0" kern="1200" dirty="0">
                        <a:solidFill>
                          <a:schemeClr val="tx1"/>
                        </a:solidFill>
                      </a:rPr>
                      <a:t>- Rafforza il legame tra dipendenti</a:t>
                    </a:r>
                    <a:endParaRPr lang="it-IT" sz="1200" kern="1200" dirty="0">
                      <a:solidFill>
                        <a:schemeClr val="tx1"/>
                      </a:solidFill>
                    </a:endParaRPr>
                  </a:p>
                </p:txBody>
              </p:sp>
            </p:grpSp>
            <p:grpSp>
              <p:nvGrpSpPr>
                <p:cNvPr id="59" name="Gruppo 58">
                  <a:extLst>
                    <a:ext uri="{FF2B5EF4-FFF2-40B4-BE49-F238E27FC236}">
                      <a16:creationId xmlns:a16="http://schemas.microsoft.com/office/drawing/2014/main" xmlns="" id="{AE0592CC-EF19-824D-BAB5-23B64F26D163}"/>
                    </a:ext>
                  </a:extLst>
                </p:cNvPr>
                <p:cNvGrpSpPr/>
                <p:nvPr/>
              </p:nvGrpSpPr>
              <p:grpSpPr>
                <a:xfrm>
                  <a:off x="150601" y="3282509"/>
                  <a:ext cx="1326780" cy="1737132"/>
                  <a:chOff x="150601" y="3282509"/>
                  <a:chExt cx="1326780" cy="1737132"/>
                </a:xfrm>
              </p:grpSpPr>
              <p:sp>
                <p:nvSpPr>
                  <p:cNvPr id="37" name="Rettangolo arrotondato 36">
                    <a:extLst>
                      <a:ext uri="{FF2B5EF4-FFF2-40B4-BE49-F238E27FC236}">
                        <a16:creationId xmlns:a16="http://schemas.microsoft.com/office/drawing/2014/main" xmlns="" id="{B3DC1C87-61CB-3B4D-8F88-5D6845D5E83C}"/>
                      </a:ext>
                    </a:extLst>
                  </p:cNvPr>
                  <p:cNvSpPr/>
                  <p:nvPr/>
                </p:nvSpPr>
                <p:spPr>
                  <a:xfrm>
                    <a:off x="150601" y="3282509"/>
                    <a:ext cx="1326780" cy="1737132"/>
                  </a:xfrm>
                  <a:prstGeom prst="roundRect">
                    <a:avLst>
                      <a:gd name="adj" fmla="val 100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CasellaDiTesto 37">
                    <a:extLst>
                      <a:ext uri="{FF2B5EF4-FFF2-40B4-BE49-F238E27FC236}">
                        <a16:creationId xmlns:a16="http://schemas.microsoft.com/office/drawing/2014/main" xmlns="" id="{E21C4E94-E39C-BF4B-AB31-615B05C1D1BC}"/>
                      </a:ext>
                    </a:extLst>
                  </p:cNvPr>
                  <p:cNvSpPr txBox="1"/>
                  <p:nvPr/>
                </p:nvSpPr>
                <p:spPr>
                  <a:xfrm>
                    <a:off x="189461" y="3301462"/>
                    <a:ext cx="1249060" cy="1699225"/>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050" b="0" i="0" kern="1200" dirty="0">
                        <a:solidFill>
                          <a:schemeClr val="tx1"/>
                        </a:solidFill>
                      </a:rPr>
                      <a:t>- Alla lunga può peggiorare il clima di lavoro</a:t>
                    </a:r>
                  </a:p>
                  <a:p>
                    <a:pPr marL="0" lvl="0" indent="0" algn="l" defTabSz="444500">
                      <a:lnSpc>
                        <a:spcPct val="90000"/>
                      </a:lnSpc>
                      <a:spcBef>
                        <a:spcPct val="0"/>
                      </a:spcBef>
                      <a:spcAft>
                        <a:spcPct val="35000"/>
                      </a:spcAft>
                      <a:buNone/>
                    </a:pPr>
                    <a:r>
                      <a:rPr lang="it-IT" sz="1050" b="0" i="0" kern="1200" dirty="0">
                        <a:solidFill>
                          <a:schemeClr val="tx1"/>
                        </a:solidFill>
                      </a:rPr>
                      <a:t>- Non tiene conto dei potenziali individuali</a:t>
                    </a:r>
                    <a:endParaRPr lang="it-IT" sz="1050" kern="1200" dirty="0">
                      <a:solidFill>
                        <a:schemeClr val="tx1"/>
                      </a:solidFill>
                    </a:endParaRPr>
                  </a:p>
                </p:txBody>
              </p:sp>
            </p:grpSp>
            <p:grpSp>
              <p:nvGrpSpPr>
                <p:cNvPr id="58" name="Gruppo 57">
                  <a:extLst>
                    <a:ext uri="{FF2B5EF4-FFF2-40B4-BE49-F238E27FC236}">
                      <a16:creationId xmlns:a16="http://schemas.microsoft.com/office/drawing/2014/main" xmlns="" id="{F5D277E5-C19F-4D49-85E2-E28D89950BCD}"/>
                    </a:ext>
                  </a:extLst>
                </p:cNvPr>
                <p:cNvGrpSpPr/>
                <p:nvPr/>
              </p:nvGrpSpPr>
              <p:grpSpPr>
                <a:xfrm>
                  <a:off x="3023250" y="3303270"/>
                  <a:ext cx="1442362" cy="1737838"/>
                  <a:chOff x="3023250" y="3303270"/>
                  <a:chExt cx="1442362" cy="1737838"/>
                </a:xfrm>
              </p:grpSpPr>
              <p:sp>
                <p:nvSpPr>
                  <p:cNvPr id="43" name="Rettangolo arrotondato 42">
                    <a:extLst>
                      <a:ext uri="{FF2B5EF4-FFF2-40B4-BE49-F238E27FC236}">
                        <a16:creationId xmlns:a16="http://schemas.microsoft.com/office/drawing/2014/main" xmlns="" id="{07660517-4963-C140-A446-25B8A9E8E264}"/>
                      </a:ext>
                    </a:extLst>
                  </p:cNvPr>
                  <p:cNvSpPr/>
                  <p:nvPr/>
                </p:nvSpPr>
                <p:spPr>
                  <a:xfrm>
                    <a:off x="3023250" y="3303270"/>
                    <a:ext cx="1442362" cy="1737838"/>
                  </a:xfrm>
                  <a:prstGeom prst="roundRect">
                    <a:avLst>
                      <a:gd name="adj" fmla="val 100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CasellaDiTesto 43">
                    <a:extLst>
                      <a:ext uri="{FF2B5EF4-FFF2-40B4-BE49-F238E27FC236}">
                        <a16:creationId xmlns:a16="http://schemas.microsoft.com/office/drawing/2014/main" xmlns="" id="{D4837C3D-6ED1-2549-8F7E-653AF57D9592}"/>
                      </a:ext>
                    </a:extLst>
                  </p:cNvPr>
                  <p:cNvSpPr txBox="1"/>
                  <p:nvPr/>
                </p:nvSpPr>
                <p:spPr>
                  <a:xfrm>
                    <a:off x="3065495" y="3322227"/>
                    <a:ext cx="1357872" cy="1699923"/>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it-IT" sz="1050" b="0" i="0" kern="1200" dirty="0">
                        <a:solidFill>
                          <a:schemeClr val="tx1"/>
                        </a:solidFill>
                      </a:rPr>
                      <a:t>- In alcune situazioni rischia di essere troppo poco decisa</a:t>
                    </a:r>
                    <a:endParaRPr lang="it-IT" sz="1050" kern="1200" dirty="0">
                      <a:solidFill>
                        <a:schemeClr val="tx1"/>
                      </a:solidFill>
                    </a:endParaRPr>
                  </a:p>
                </p:txBody>
              </p:sp>
            </p:grpSp>
            <p:grpSp>
              <p:nvGrpSpPr>
                <p:cNvPr id="57" name="Gruppo 56">
                  <a:extLst>
                    <a:ext uri="{FF2B5EF4-FFF2-40B4-BE49-F238E27FC236}">
                      <a16:creationId xmlns:a16="http://schemas.microsoft.com/office/drawing/2014/main" xmlns="" id="{A25FD0ED-19B1-B840-83F1-A32F352237D5}"/>
                    </a:ext>
                  </a:extLst>
                </p:cNvPr>
                <p:cNvGrpSpPr/>
                <p:nvPr/>
              </p:nvGrpSpPr>
              <p:grpSpPr>
                <a:xfrm>
                  <a:off x="4563387" y="3314106"/>
                  <a:ext cx="1417122" cy="1727001"/>
                  <a:chOff x="4563387" y="3314106"/>
                  <a:chExt cx="1417122" cy="1727001"/>
                </a:xfrm>
              </p:grpSpPr>
              <p:sp>
                <p:nvSpPr>
                  <p:cNvPr id="46" name="Rettangolo arrotondato 45">
                    <a:extLst>
                      <a:ext uri="{FF2B5EF4-FFF2-40B4-BE49-F238E27FC236}">
                        <a16:creationId xmlns:a16="http://schemas.microsoft.com/office/drawing/2014/main" xmlns="" id="{090C54CC-921F-2245-A1DF-44D96DA432C2}"/>
                      </a:ext>
                    </a:extLst>
                  </p:cNvPr>
                  <p:cNvSpPr/>
                  <p:nvPr/>
                </p:nvSpPr>
                <p:spPr>
                  <a:xfrm>
                    <a:off x="4563387" y="3314106"/>
                    <a:ext cx="1417122" cy="1727001"/>
                  </a:xfrm>
                  <a:prstGeom prst="roundRect">
                    <a:avLst>
                      <a:gd name="adj" fmla="val 100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CasellaDiTesto 46">
                    <a:extLst>
                      <a:ext uri="{FF2B5EF4-FFF2-40B4-BE49-F238E27FC236}">
                        <a16:creationId xmlns:a16="http://schemas.microsoft.com/office/drawing/2014/main" xmlns="" id="{747A7E2F-82ED-4C41-AC77-31C751F9F5E1}"/>
                      </a:ext>
                    </a:extLst>
                  </p:cNvPr>
                  <p:cNvSpPr txBox="1"/>
                  <p:nvPr/>
                </p:nvSpPr>
                <p:spPr>
                  <a:xfrm>
                    <a:off x="4604893" y="3332946"/>
                    <a:ext cx="1334110" cy="1689320"/>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it-IT" sz="1050" b="0" i="0" kern="1200" dirty="0">
                        <a:solidFill>
                          <a:schemeClr val="tx1"/>
                        </a:solidFill>
                      </a:rPr>
                      <a:t>- Lunghe discussioni prima di prendere decisioni</a:t>
                    </a:r>
                  </a:p>
                  <a:p>
                    <a:pPr marL="0" lvl="0" indent="0" algn="ctr" defTabSz="444500">
                      <a:lnSpc>
                        <a:spcPct val="90000"/>
                      </a:lnSpc>
                      <a:spcBef>
                        <a:spcPct val="0"/>
                      </a:spcBef>
                      <a:spcAft>
                        <a:spcPct val="35000"/>
                      </a:spcAft>
                      <a:buNone/>
                    </a:pPr>
                    <a:r>
                      <a:rPr lang="it-IT" sz="1050" b="0" i="0" kern="1200" dirty="0">
                        <a:solidFill>
                          <a:schemeClr val="tx1"/>
                        </a:solidFill>
                      </a:rPr>
                      <a:t>- Rischio di protagonismo o altre dinamiche di gruppo</a:t>
                    </a:r>
                  </a:p>
                </p:txBody>
              </p:sp>
            </p:grpSp>
            <p:grpSp>
              <p:nvGrpSpPr>
                <p:cNvPr id="56" name="Gruppo 55">
                  <a:extLst>
                    <a:ext uri="{FF2B5EF4-FFF2-40B4-BE49-F238E27FC236}">
                      <a16:creationId xmlns:a16="http://schemas.microsoft.com/office/drawing/2014/main" xmlns="" id="{DD73A915-C377-B544-B143-E9855C8F55CB}"/>
                    </a:ext>
                  </a:extLst>
                </p:cNvPr>
                <p:cNvGrpSpPr/>
                <p:nvPr/>
              </p:nvGrpSpPr>
              <p:grpSpPr>
                <a:xfrm>
                  <a:off x="6078284" y="3322228"/>
                  <a:ext cx="1375560" cy="1718880"/>
                  <a:chOff x="6078284" y="3322228"/>
                  <a:chExt cx="1375560" cy="1718880"/>
                </a:xfrm>
              </p:grpSpPr>
              <p:sp>
                <p:nvSpPr>
                  <p:cNvPr id="49" name="Rettangolo arrotondato 48">
                    <a:extLst>
                      <a:ext uri="{FF2B5EF4-FFF2-40B4-BE49-F238E27FC236}">
                        <a16:creationId xmlns:a16="http://schemas.microsoft.com/office/drawing/2014/main" xmlns="" id="{F19BDE8A-BAA9-E24B-A674-82470B5450D8}"/>
                      </a:ext>
                    </a:extLst>
                  </p:cNvPr>
                  <p:cNvSpPr/>
                  <p:nvPr/>
                </p:nvSpPr>
                <p:spPr>
                  <a:xfrm>
                    <a:off x="6078284" y="3322228"/>
                    <a:ext cx="1375560" cy="1718880"/>
                  </a:xfrm>
                  <a:prstGeom prst="roundRect">
                    <a:avLst>
                      <a:gd name="adj" fmla="val 100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CasellaDiTesto 49">
                    <a:extLst>
                      <a:ext uri="{FF2B5EF4-FFF2-40B4-BE49-F238E27FC236}">
                        <a16:creationId xmlns:a16="http://schemas.microsoft.com/office/drawing/2014/main" xmlns="" id="{23A12F1A-521F-444B-9E27-354321B196BB}"/>
                      </a:ext>
                    </a:extLst>
                  </p:cNvPr>
                  <p:cNvSpPr txBox="1"/>
                  <p:nvPr/>
                </p:nvSpPr>
                <p:spPr>
                  <a:xfrm>
                    <a:off x="6118572" y="3340979"/>
                    <a:ext cx="1294983" cy="1681379"/>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050" b="0" i="0" kern="1200" dirty="0">
                        <a:solidFill>
                          <a:schemeClr val="tx1"/>
                        </a:solidFill>
                      </a:rPr>
                      <a:t>- Efficace solo per brevi fasi; se adottato permanentemente annienta la motivazione dei dipendenti</a:t>
                    </a:r>
                  </a:p>
                  <a:p>
                    <a:pPr marL="0" lvl="0" indent="0" algn="l" defTabSz="444500">
                      <a:lnSpc>
                        <a:spcPct val="90000"/>
                      </a:lnSpc>
                      <a:spcBef>
                        <a:spcPct val="0"/>
                      </a:spcBef>
                      <a:spcAft>
                        <a:spcPct val="35000"/>
                      </a:spcAft>
                      <a:buNone/>
                    </a:pPr>
                    <a:r>
                      <a:rPr lang="it-IT" sz="1050" b="0" i="0" kern="1200" dirty="0">
                        <a:solidFill>
                          <a:schemeClr val="tx1"/>
                        </a:solidFill>
                      </a:rPr>
                      <a:t>- Sovraccarica alcuni dipendenti</a:t>
                    </a:r>
                    <a:endParaRPr lang="it-IT" sz="1050" kern="1200" dirty="0">
                      <a:solidFill>
                        <a:schemeClr val="tx1"/>
                      </a:solidFill>
                    </a:endParaRPr>
                  </a:p>
                </p:txBody>
              </p:sp>
            </p:grpSp>
            <p:grpSp>
              <p:nvGrpSpPr>
                <p:cNvPr id="55" name="Gruppo 54">
                  <a:extLst>
                    <a:ext uri="{FF2B5EF4-FFF2-40B4-BE49-F238E27FC236}">
                      <a16:creationId xmlns:a16="http://schemas.microsoft.com/office/drawing/2014/main" xmlns="" id="{1C13BB63-C967-F74B-B512-BE9F41326D79}"/>
                    </a:ext>
                  </a:extLst>
                </p:cNvPr>
                <p:cNvGrpSpPr/>
                <p:nvPr/>
              </p:nvGrpSpPr>
              <p:grpSpPr>
                <a:xfrm>
                  <a:off x="7551620" y="3322227"/>
                  <a:ext cx="1417119" cy="1718879"/>
                  <a:chOff x="7551620" y="3322227"/>
                  <a:chExt cx="1417119" cy="1718879"/>
                </a:xfrm>
              </p:grpSpPr>
              <p:sp>
                <p:nvSpPr>
                  <p:cNvPr id="52" name="Rettangolo arrotondato 51">
                    <a:extLst>
                      <a:ext uri="{FF2B5EF4-FFF2-40B4-BE49-F238E27FC236}">
                        <a16:creationId xmlns:a16="http://schemas.microsoft.com/office/drawing/2014/main" xmlns="" id="{D1AAE91B-88D8-4540-AC14-EC0755D3CA84}"/>
                      </a:ext>
                    </a:extLst>
                  </p:cNvPr>
                  <p:cNvSpPr/>
                  <p:nvPr/>
                </p:nvSpPr>
                <p:spPr>
                  <a:xfrm>
                    <a:off x="7551620" y="3322227"/>
                    <a:ext cx="1417119" cy="1718879"/>
                  </a:xfrm>
                  <a:prstGeom prst="roundRect">
                    <a:avLst>
                      <a:gd name="adj" fmla="val 10000"/>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asellaDiTesto 52">
                    <a:extLst>
                      <a:ext uri="{FF2B5EF4-FFF2-40B4-BE49-F238E27FC236}">
                        <a16:creationId xmlns:a16="http://schemas.microsoft.com/office/drawing/2014/main" xmlns="" id="{954B4AC7-ADBD-D14D-BB1B-47FCBD62F183}"/>
                      </a:ext>
                    </a:extLst>
                  </p:cNvPr>
                  <p:cNvSpPr txBox="1"/>
                  <p:nvPr/>
                </p:nvSpPr>
                <p:spPr>
                  <a:xfrm>
                    <a:off x="7593126" y="3340978"/>
                    <a:ext cx="1334108" cy="1681378"/>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marL="0" lvl="0" indent="0" algn="l" defTabSz="444500">
                      <a:lnSpc>
                        <a:spcPct val="90000"/>
                      </a:lnSpc>
                      <a:spcBef>
                        <a:spcPct val="0"/>
                      </a:spcBef>
                      <a:spcAft>
                        <a:spcPct val="35000"/>
                      </a:spcAft>
                      <a:buNone/>
                    </a:pPr>
                    <a:r>
                      <a:rPr lang="it-IT" sz="1050" b="0" i="0" kern="1200" dirty="0">
                        <a:solidFill>
                          <a:schemeClr val="tx1"/>
                        </a:solidFill>
                      </a:rPr>
                      <a:t>- Rischio di paternalismo</a:t>
                    </a:r>
                    <a:endParaRPr lang="it-IT" sz="1400" kern="1200" dirty="0">
                      <a:solidFill>
                        <a:schemeClr val="tx1"/>
                      </a:solidFill>
                    </a:endParaRPr>
                  </a:p>
                </p:txBody>
              </p:sp>
            </p:grpSp>
          </p:grpSp>
        </p:grpSp>
      </p:grpSp>
      <p:sp>
        <p:nvSpPr>
          <p:cNvPr id="54" name="Rettangolo 53">
            <a:extLst>
              <a:ext uri="{FF2B5EF4-FFF2-40B4-BE49-F238E27FC236}">
                <a16:creationId xmlns:a16="http://schemas.microsoft.com/office/drawing/2014/main" xmlns="" id="{85043A93-7946-A240-B7DF-92A4AB9E90BF}"/>
              </a:ext>
            </a:extLst>
          </p:cNvPr>
          <p:cNvSpPr/>
          <p:nvPr/>
        </p:nvSpPr>
        <p:spPr>
          <a:xfrm>
            <a:off x="3223260" y="214112"/>
            <a:ext cx="6023610" cy="369332"/>
          </a:xfrm>
          <a:prstGeom prst="rect">
            <a:avLst/>
          </a:prstGeom>
        </p:spPr>
        <p:txBody>
          <a:bodyPr wrap="square">
            <a:spAutoFit/>
          </a:bodyPr>
          <a:lstStyle/>
          <a:p>
            <a:r>
              <a:rPr lang="it-IT" dirty="0">
                <a:solidFill>
                  <a:schemeClr val="bg1"/>
                </a:solidFill>
                <a:hlinkClick r:id="rId2">
                  <a:extLst>
                    <a:ext uri="{A12FA001-AC4F-418D-AE19-62706E023703}">
                      <ahyp:hlinkClr xmlns:ahyp="http://schemas.microsoft.com/office/drawing/2018/hyperlinkcolor" xmlns="" val="tx"/>
                    </a:ext>
                  </a:extLst>
                </a:hlinkClick>
              </a:rPr>
              <a:t> (www.ionos.it/startupguide/avvio/stili-di-leadership</a:t>
            </a:r>
            <a:r>
              <a:rPr lang="it-IT" dirty="0">
                <a:solidFill>
                  <a:schemeClr val="bg1"/>
                </a:solidFill>
              </a:rPr>
              <a:t>)</a:t>
            </a:r>
          </a:p>
        </p:txBody>
      </p:sp>
    </p:spTree>
    <p:extLst>
      <p:ext uri="{BB962C8B-B14F-4D97-AF65-F5344CB8AC3E}">
        <p14:creationId xmlns:p14="http://schemas.microsoft.com/office/powerpoint/2010/main" val="1649583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500" y="144780"/>
            <a:ext cx="7623810" cy="857250"/>
          </a:xfrm>
        </p:spPr>
        <p:txBody>
          <a:bodyPr>
            <a:noAutofit/>
          </a:bodyPr>
          <a:lstStyle/>
          <a:p>
            <a:r>
              <a:rPr lang="it-IT" sz="2100" dirty="0"/>
              <a:t>Una visione d’insieme di portafogli, programmi e progetti</a:t>
            </a:r>
          </a:p>
        </p:txBody>
      </p:sp>
      <p:sp>
        <p:nvSpPr>
          <p:cNvPr id="4" name="Ovale 3">
            <a:extLst>
              <a:ext uri="{FF2B5EF4-FFF2-40B4-BE49-F238E27FC236}">
                <a16:creationId xmlns:a16="http://schemas.microsoft.com/office/drawing/2014/main" xmlns="" id="{9D8FAE0D-8DE6-0D4C-941E-534B72EC54CF}"/>
              </a:ext>
            </a:extLst>
          </p:cNvPr>
          <p:cNvSpPr/>
          <p:nvPr/>
        </p:nvSpPr>
        <p:spPr>
          <a:xfrm>
            <a:off x="2547171" y="852428"/>
            <a:ext cx="4126230" cy="413004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dirty="0"/>
          </a:p>
        </p:txBody>
      </p:sp>
      <p:sp>
        <p:nvSpPr>
          <p:cNvPr id="5" name="Ovale 4">
            <a:extLst>
              <a:ext uri="{FF2B5EF4-FFF2-40B4-BE49-F238E27FC236}">
                <a16:creationId xmlns:a16="http://schemas.microsoft.com/office/drawing/2014/main" xmlns="" id="{EAEF32AA-3546-E74F-B4D3-851D1D00B398}"/>
              </a:ext>
            </a:extLst>
          </p:cNvPr>
          <p:cNvSpPr/>
          <p:nvPr/>
        </p:nvSpPr>
        <p:spPr>
          <a:xfrm>
            <a:off x="3107055" y="2178308"/>
            <a:ext cx="2941320" cy="2804160"/>
          </a:xfrm>
          <a:prstGeom prst="ellipse">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dirty="0"/>
          </a:p>
        </p:txBody>
      </p:sp>
      <p:sp>
        <p:nvSpPr>
          <p:cNvPr id="6" name="Ovale 5">
            <a:extLst>
              <a:ext uri="{FF2B5EF4-FFF2-40B4-BE49-F238E27FC236}">
                <a16:creationId xmlns:a16="http://schemas.microsoft.com/office/drawing/2014/main" xmlns="" id="{AB3D56EB-28B1-B14A-8BA4-FD743D357CE3}"/>
              </a:ext>
            </a:extLst>
          </p:cNvPr>
          <p:cNvSpPr/>
          <p:nvPr/>
        </p:nvSpPr>
        <p:spPr>
          <a:xfrm>
            <a:off x="3810000" y="3561338"/>
            <a:ext cx="1535430" cy="1421130"/>
          </a:xfrm>
          <a:prstGeom prst="ellipse">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sz="1100" dirty="0"/>
          </a:p>
        </p:txBody>
      </p:sp>
      <p:sp>
        <p:nvSpPr>
          <p:cNvPr id="7" name="CasellaDiTesto 6">
            <a:extLst>
              <a:ext uri="{FF2B5EF4-FFF2-40B4-BE49-F238E27FC236}">
                <a16:creationId xmlns:a16="http://schemas.microsoft.com/office/drawing/2014/main" xmlns="" id="{CB5ACD1A-EC3A-8540-AD7B-35D927BE45B2}"/>
              </a:ext>
            </a:extLst>
          </p:cNvPr>
          <p:cNvSpPr txBox="1"/>
          <p:nvPr/>
        </p:nvSpPr>
        <p:spPr>
          <a:xfrm>
            <a:off x="3519828" y="963632"/>
            <a:ext cx="2449710" cy="923330"/>
          </a:xfrm>
          <a:prstGeom prst="rect">
            <a:avLst/>
          </a:prstGeom>
        </p:spPr>
        <p:txBody>
          <a:bodyPr vert="horz" wrap="none" lIns="91440" tIns="0" rIns="91440" bIns="0" rtlCol="0">
            <a:spAutoFit/>
          </a:bodyPr>
          <a:lstStyle/>
          <a:p>
            <a:pPr algn="ctr"/>
            <a:r>
              <a:rPr lang="it-IT" sz="1000" dirty="0"/>
              <a:t>Portafoglio</a:t>
            </a:r>
          </a:p>
          <a:p>
            <a:pPr marL="180975" indent="-180975">
              <a:buFont typeface="Arial" panose="020B0604020202020204" pitchFamily="34" charset="0"/>
              <a:buChar char="•"/>
            </a:pPr>
            <a:r>
              <a:rPr lang="it-IT" sz="1000" dirty="0"/>
              <a:t>Guidato dalle necessità aziendali</a:t>
            </a:r>
          </a:p>
          <a:p>
            <a:pPr marL="180975" indent="-180975">
              <a:buFont typeface="Arial" panose="020B0604020202020204" pitchFamily="34" charset="0"/>
              <a:buChar char="•"/>
            </a:pPr>
            <a:r>
              <a:rPr lang="it-IT" sz="1000" dirty="0"/>
              <a:t>Allineato alla strategia considerando </a:t>
            </a:r>
            <a:br>
              <a:rPr lang="it-IT" sz="1000" dirty="0"/>
            </a:br>
            <a:r>
              <a:rPr lang="it-IT" sz="1000" dirty="0"/>
              <a:t>rischi/benefici</a:t>
            </a:r>
          </a:p>
          <a:p>
            <a:pPr marL="180975" indent="-180975">
              <a:buFont typeface="Arial" panose="020B0604020202020204" pitchFamily="34" charset="0"/>
              <a:buChar char="•"/>
            </a:pPr>
            <a:r>
              <a:rPr lang="it-IT" sz="1000" dirty="0"/>
              <a:t>Selezione dei programmi</a:t>
            </a:r>
          </a:p>
          <a:p>
            <a:pPr marL="180975" indent="-180975">
              <a:buFont typeface="Arial" panose="020B0604020202020204" pitchFamily="34" charset="0"/>
              <a:buChar char="•"/>
            </a:pPr>
            <a:r>
              <a:rPr lang="it-IT" sz="1000" dirty="0"/>
              <a:t>Organizzazione del portafoglio</a:t>
            </a:r>
          </a:p>
        </p:txBody>
      </p:sp>
      <p:sp>
        <p:nvSpPr>
          <p:cNvPr id="8" name="CasellaDiTesto 7">
            <a:extLst>
              <a:ext uri="{FF2B5EF4-FFF2-40B4-BE49-F238E27FC236}">
                <a16:creationId xmlns:a16="http://schemas.microsoft.com/office/drawing/2014/main" xmlns="" id="{FFC0209E-66B9-144A-9385-B478B04E26C9}"/>
              </a:ext>
            </a:extLst>
          </p:cNvPr>
          <p:cNvSpPr txBox="1"/>
          <p:nvPr/>
        </p:nvSpPr>
        <p:spPr>
          <a:xfrm>
            <a:off x="3395161" y="2430125"/>
            <a:ext cx="2592376" cy="1077218"/>
          </a:xfrm>
          <a:prstGeom prst="rect">
            <a:avLst/>
          </a:prstGeom>
        </p:spPr>
        <p:txBody>
          <a:bodyPr vert="horz" wrap="none" lIns="91440" tIns="0" rIns="91440" bIns="0" rtlCol="0">
            <a:spAutoFit/>
          </a:bodyPr>
          <a:lstStyle/>
          <a:p>
            <a:pPr algn="ctr"/>
            <a:r>
              <a:rPr lang="it-IT" sz="1000" dirty="0"/>
              <a:t>Programma</a:t>
            </a:r>
          </a:p>
          <a:p>
            <a:pPr marL="180975" indent="-180975">
              <a:buFont typeface="Arial" panose="020B0604020202020204" pitchFamily="34" charset="0"/>
              <a:buChar char="•"/>
            </a:pPr>
            <a:r>
              <a:rPr lang="it-IT" sz="1000" dirty="0"/>
              <a:t>Sponsorizzato dalle necessità aziendali</a:t>
            </a:r>
          </a:p>
          <a:p>
            <a:pPr marL="180975" indent="-180975">
              <a:buFont typeface="Arial" panose="020B0604020202020204" pitchFamily="34" charset="0"/>
              <a:buChar char="•"/>
            </a:pPr>
            <a:r>
              <a:rPr lang="it-IT" sz="1000" dirty="0"/>
              <a:t>Beneficiario dei vantaggi</a:t>
            </a:r>
          </a:p>
          <a:p>
            <a:pPr marL="180975" indent="-180975">
              <a:buFont typeface="Arial" panose="020B0604020202020204" pitchFamily="34" charset="0"/>
              <a:buChar char="•"/>
            </a:pPr>
            <a:r>
              <a:rPr lang="it-IT" sz="1000" dirty="0"/>
              <a:t>Composto da più progetti</a:t>
            </a:r>
          </a:p>
          <a:p>
            <a:pPr marL="180975" indent="-180975">
              <a:buFont typeface="Arial" panose="020B0604020202020204" pitchFamily="34" charset="0"/>
              <a:buChar char="•"/>
            </a:pPr>
            <a:r>
              <a:rPr lang="it-IT" sz="1000" dirty="0"/>
              <a:t>Allineamento dei progetti con </a:t>
            </a:r>
            <a:br>
              <a:rPr lang="it-IT" sz="1000" dirty="0"/>
            </a:br>
            <a:r>
              <a:rPr lang="it-IT" sz="1000" dirty="0"/>
              <a:t>i vantaggi/benefici  del programma</a:t>
            </a:r>
          </a:p>
          <a:p>
            <a:pPr marL="180975" indent="-180975">
              <a:buFont typeface="Arial" panose="020B0604020202020204" pitchFamily="34" charset="0"/>
              <a:buChar char="•"/>
            </a:pPr>
            <a:r>
              <a:rPr lang="it-IT" sz="1000" dirty="0"/>
              <a:t>Controlla conformità con gli standard</a:t>
            </a:r>
          </a:p>
        </p:txBody>
      </p:sp>
      <p:sp>
        <p:nvSpPr>
          <p:cNvPr id="9" name="CasellaDiTesto 8">
            <a:extLst>
              <a:ext uri="{FF2B5EF4-FFF2-40B4-BE49-F238E27FC236}">
                <a16:creationId xmlns:a16="http://schemas.microsoft.com/office/drawing/2014/main" xmlns="" id="{B0AE45B6-B64E-854F-B933-6EAA9BB498E0}"/>
              </a:ext>
            </a:extLst>
          </p:cNvPr>
          <p:cNvSpPr txBox="1"/>
          <p:nvPr/>
        </p:nvSpPr>
        <p:spPr>
          <a:xfrm>
            <a:off x="3497640" y="3816787"/>
            <a:ext cx="2076209" cy="692497"/>
          </a:xfrm>
          <a:prstGeom prst="rect">
            <a:avLst/>
          </a:prstGeom>
        </p:spPr>
        <p:txBody>
          <a:bodyPr vert="horz" wrap="none" lIns="91440" tIns="0" rIns="91440" bIns="0" rtlCol="0">
            <a:spAutoFit/>
          </a:bodyPr>
          <a:lstStyle/>
          <a:p>
            <a:pPr algn="ctr"/>
            <a:r>
              <a:rPr lang="it-IT" sz="900" dirty="0"/>
              <a:t>Progetto</a:t>
            </a:r>
          </a:p>
          <a:p>
            <a:pPr marL="171450" indent="-171450">
              <a:buFont typeface="Arial" panose="020B0604020202020204" pitchFamily="34" charset="0"/>
              <a:buChar char="•"/>
            </a:pPr>
            <a:r>
              <a:rPr lang="it-IT" sz="900" dirty="0"/>
              <a:t>Fornitura di un prodotto o servizio</a:t>
            </a:r>
          </a:p>
          <a:p>
            <a:pPr marL="171450" indent="-171450">
              <a:buFont typeface="Arial" panose="020B0604020202020204" pitchFamily="34" charset="0"/>
              <a:buChar char="•"/>
            </a:pPr>
            <a:r>
              <a:rPr lang="it-IT" sz="900" dirty="0"/>
              <a:t>Definizione di scopo costi e tempi</a:t>
            </a:r>
          </a:p>
          <a:p>
            <a:pPr marL="171450" indent="-171450">
              <a:buFont typeface="Arial" panose="020B0604020202020204" pitchFamily="34" charset="0"/>
              <a:buChar char="•"/>
            </a:pPr>
            <a:r>
              <a:rPr lang="it-IT" sz="900" dirty="0"/>
              <a:t>Responsabile della qualità </a:t>
            </a:r>
            <a:br>
              <a:rPr lang="it-IT" sz="900" dirty="0"/>
            </a:br>
            <a:r>
              <a:rPr lang="it-IT" sz="900" dirty="0"/>
              <a:t>dei deliverable</a:t>
            </a:r>
          </a:p>
        </p:txBody>
      </p:sp>
      <p:sp>
        <p:nvSpPr>
          <p:cNvPr id="10" name="Freccia destra 9">
            <a:extLst>
              <a:ext uri="{FF2B5EF4-FFF2-40B4-BE49-F238E27FC236}">
                <a16:creationId xmlns:a16="http://schemas.microsoft.com/office/drawing/2014/main" xmlns="" id="{BD992649-CCC8-F746-BA69-9A8DCE579B04}"/>
              </a:ext>
            </a:extLst>
          </p:cNvPr>
          <p:cNvSpPr/>
          <p:nvPr/>
        </p:nvSpPr>
        <p:spPr>
          <a:xfrm>
            <a:off x="6176382" y="1351563"/>
            <a:ext cx="1199964" cy="7162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dirty="0"/>
              <a:t>Focus </a:t>
            </a:r>
          </a:p>
        </p:txBody>
      </p:sp>
      <p:sp>
        <p:nvSpPr>
          <p:cNvPr id="11" name="Freccia destra 10">
            <a:extLst>
              <a:ext uri="{FF2B5EF4-FFF2-40B4-BE49-F238E27FC236}">
                <a16:creationId xmlns:a16="http://schemas.microsoft.com/office/drawing/2014/main" xmlns="" id="{8DA5843A-F467-3940-A7AD-31D0F528846C}"/>
              </a:ext>
            </a:extLst>
          </p:cNvPr>
          <p:cNvSpPr/>
          <p:nvPr/>
        </p:nvSpPr>
        <p:spPr>
          <a:xfrm>
            <a:off x="6176382" y="2984690"/>
            <a:ext cx="1199964" cy="7009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it-IT" sz="1400" dirty="0">
                <a:solidFill>
                  <a:prstClr val="black"/>
                </a:solidFill>
              </a:rPr>
              <a:t>Focus </a:t>
            </a:r>
          </a:p>
        </p:txBody>
      </p:sp>
      <p:sp>
        <p:nvSpPr>
          <p:cNvPr id="12" name="Freccia destra 11">
            <a:extLst>
              <a:ext uri="{FF2B5EF4-FFF2-40B4-BE49-F238E27FC236}">
                <a16:creationId xmlns:a16="http://schemas.microsoft.com/office/drawing/2014/main" xmlns="" id="{803EAEBE-2C1E-CD48-ADAE-D392F9244EB4}"/>
              </a:ext>
            </a:extLst>
          </p:cNvPr>
          <p:cNvSpPr/>
          <p:nvPr/>
        </p:nvSpPr>
        <p:spPr>
          <a:xfrm>
            <a:off x="6176382" y="4232120"/>
            <a:ext cx="1199964" cy="78890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it-IT" sz="1400" dirty="0">
                <a:solidFill>
                  <a:prstClr val="black"/>
                </a:solidFill>
              </a:rPr>
              <a:t>Focus </a:t>
            </a:r>
          </a:p>
        </p:txBody>
      </p:sp>
      <p:sp>
        <p:nvSpPr>
          <p:cNvPr id="3" name="CasellaDiTesto 2">
            <a:extLst>
              <a:ext uri="{FF2B5EF4-FFF2-40B4-BE49-F238E27FC236}">
                <a16:creationId xmlns:a16="http://schemas.microsoft.com/office/drawing/2014/main" xmlns="" id="{4F8E0477-09C9-3345-8C91-64DE99B6B682}"/>
              </a:ext>
            </a:extLst>
          </p:cNvPr>
          <p:cNvSpPr txBox="1"/>
          <p:nvPr/>
        </p:nvSpPr>
        <p:spPr>
          <a:xfrm>
            <a:off x="7376346" y="1370579"/>
            <a:ext cx="1838965" cy="830997"/>
          </a:xfrm>
          <a:prstGeom prst="rect">
            <a:avLst/>
          </a:prstGeom>
        </p:spPr>
        <p:txBody>
          <a:bodyPr vert="horz" wrap="none" lIns="91440" tIns="0" rIns="91440" bIns="0" rtlCol="0">
            <a:spAutoFit/>
          </a:bodyPr>
          <a:lstStyle/>
          <a:p>
            <a:r>
              <a:rPr lang="it-IT" dirty="0"/>
              <a:t>Valore per </a:t>
            </a:r>
            <a:br>
              <a:rPr lang="it-IT" dirty="0"/>
            </a:br>
            <a:r>
              <a:rPr lang="it-IT" dirty="0"/>
              <a:t>l’organizzazione</a:t>
            </a:r>
          </a:p>
          <a:p>
            <a:endParaRPr lang="it-IT" dirty="0"/>
          </a:p>
        </p:txBody>
      </p:sp>
      <p:sp>
        <p:nvSpPr>
          <p:cNvPr id="13" name="CasellaDiTesto 12">
            <a:extLst>
              <a:ext uri="{FF2B5EF4-FFF2-40B4-BE49-F238E27FC236}">
                <a16:creationId xmlns:a16="http://schemas.microsoft.com/office/drawing/2014/main" xmlns="" id="{ED8E5337-92CE-DA4E-B3FB-03792EB7294E}"/>
              </a:ext>
            </a:extLst>
          </p:cNvPr>
          <p:cNvSpPr txBox="1"/>
          <p:nvPr/>
        </p:nvSpPr>
        <p:spPr>
          <a:xfrm>
            <a:off x="7399803" y="3026390"/>
            <a:ext cx="1591013" cy="553998"/>
          </a:xfrm>
          <a:prstGeom prst="rect">
            <a:avLst/>
          </a:prstGeom>
        </p:spPr>
        <p:txBody>
          <a:bodyPr vert="horz" wrap="none" lIns="91440" tIns="0" rIns="91440" bIns="0" rtlCol="0">
            <a:spAutoFit/>
          </a:bodyPr>
          <a:lstStyle/>
          <a:p>
            <a:pPr algn="ctr"/>
            <a:r>
              <a:rPr lang="it-IT" dirty="0"/>
              <a:t>Valore per gli </a:t>
            </a:r>
          </a:p>
          <a:p>
            <a:pPr algn="ctr"/>
            <a:r>
              <a:rPr lang="it-IT" dirty="0"/>
              <a:t>stakeholder</a:t>
            </a:r>
          </a:p>
        </p:txBody>
      </p:sp>
      <p:sp>
        <p:nvSpPr>
          <p:cNvPr id="14" name="CasellaDiTesto 13">
            <a:extLst>
              <a:ext uri="{FF2B5EF4-FFF2-40B4-BE49-F238E27FC236}">
                <a16:creationId xmlns:a16="http://schemas.microsoft.com/office/drawing/2014/main" xmlns="" id="{698CB953-64FB-3C4B-A364-E05C5B1AFB75}"/>
              </a:ext>
            </a:extLst>
          </p:cNvPr>
          <p:cNvSpPr txBox="1"/>
          <p:nvPr/>
        </p:nvSpPr>
        <p:spPr>
          <a:xfrm>
            <a:off x="7535376" y="4323512"/>
            <a:ext cx="1402948" cy="830997"/>
          </a:xfrm>
          <a:prstGeom prst="rect">
            <a:avLst/>
          </a:prstGeom>
        </p:spPr>
        <p:txBody>
          <a:bodyPr vert="horz" wrap="none" lIns="91440" tIns="0" rIns="91440" bIns="0" rtlCol="0">
            <a:spAutoFit/>
          </a:bodyPr>
          <a:lstStyle/>
          <a:p>
            <a:r>
              <a:rPr lang="it-IT" dirty="0"/>
              <a:t>Deliverable </a:t>
            </a:r>
            <a:br>
              <a:rPr lang="it-IT" dirty="0"/>
            </a:br>
            <a:r>
              <a:rPr lang="it-IT" dirty="0"/>
              <a:t>di qualità</a:t>
            </a:r>
          </a:p>
          <a:p>
            <a:endParaRPr lang="it-IT" dirty="0"/>
          </a:p>
        </p:txBody>
      </p:sp>
    </p:spTree>
    <p:extLst>
      <p:ext uri="{BB962C8B-B14F-4D97-AF65-F5344CB8AC3E}">
        <p14:creationId xmlns:p14="http://schemas.microsoft.com/office/powerpoint/2010/main" val="4047834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FEE7D7D4-DA4F-3A48-93C3-04AFAD9850F1}"/>
              </a:ext>
            </a:extLst>
          </p:cNvPr>
          <p:cNvSpPr>
            <a:spLocks noGrp="1"/>
          </p:cNvSpPr>
          <p:nvPr>
            <p:ph type="sldNum" sz="quarter" idx="12"/>
          </p:nvPr>
        </p:nvSpPr>
        <p:spPr/>
        <p:txBody>
          <a:bodyPr/>
          <a:lstStyle/>
          <a:p>
            <a:fld id="{30022364-CBF1-FB44-A4AE-07A465E5B79F}" type="slidenum">
              <a:rPr lang="it-IT" smtClean="0"/>
              <a:t>50</a:t>
            </a:fld>
            <a:endParaRPr lang="it-IT"/>
          </a:p>
        </p:txBody>
      </p:sp>
      <p:sp>
        <p:nvSpPr>
          <p:cNvPr id="3" name="Titolo 2">
            <a:extLst>
              <a:ext uri="{FF2B5EF4-FFF2-40B4-BE49-F238E27FC236}">
                <a16:creationId xmlns:a16="http://schemas.microsoft.com/office/drawing/2014/main" xmlns="" id="{BD6A1059-4960-0C42-8A99-FE03984F229C}"/>
              </a:ext>
            </a:extLst>
          </p:cNvPr>
          <p:cNvSpPr>
            <a:spLocks noGrp="1"/>
          </p:cNvSpPr>
          <p:nvPr>
            <p:ph type="title"/>
          </p:nvPr>
        </p:nvSpPr>
        <p:spPr>
          <a:xfrm>
            <a:off x="402527" y="79866"/>
            <a:ext cx="8610843" cy="529733"/>
          </a:xfrm>
        </p:spPr>
        <p:txBody>
          <a:bodyPr/>
          <a:lstStyle/>
          <a:p>
            <a:r>
              <a:rPr lang="it-IT" sz="2000" dirty="0"/>
              <a:t>I 4 stili della leadership situazionale</a:t>
            </a:r>
            <a:br>
              <a:rPr lang="it-IT" sz="2000" dirty="0"/>
            </a:br>
            <a:r>
              <a:rPr lang="it-IT" sz="2000" dirty="0">
                <a:solidFill>
                  <a:schemeClr val="bg1"/>
                </a:solidFill>
                <a:hlinkClick r:id="rId2">
                  <a:extLst>
                    <a:ext uri="{A12FA001-AC4F-418D-AE19-62706E023703}">
                      <ahyp:hlinkClr xmlns:ahyp="http://schemas.microsoft.com/office/drawing/2018/hyperlinkcolor" xmlns="" val="tx"/>
                    </a:ext>
                  </a:extLst>
                </a:hlinkClick>
              </a:rPr>
              <a:t>www.togetherhr.com/blog/la-leadership-situazionale-blanchard-a-ogni-team-il-proprio-leader/</a:t>
            </a:r>
            <a:endParaRPr lang="it-IT" sz="2000" dirty="0"/>
          </a:p>
        </p:txBody>
      </p:sp>
      <p:graphicFrame>
        <p:nvGraphicFramePr>
          <p:cNvPr id="6" name="Diagramma 5">
            <a:extLst>
              <a:ext uri="{FF2B5EF4-FFF2-40B4-BE49-F238E27FC236}">
                <a16:creationId xmlns:a16="http://schemas.microsoft.com/office/drawing/2014/main" xmlns="" id="{CFE96770-BF1B-0149-9C87-3D1FD3062786}"/>
              </a:ext>
            </a:extLst>
          </p:cNvPr>
          <p:cNvGraphicFramePr/>
          <p:nvPr>
            <p:extLst>
              <p:ext uri="{D42A27DB-BD31-4B8C-83A1-F6EECF244321}">
                <p14:modId xmlns:p14="http://schemas.microsoft.com/office/powerpoint/2010/main" val="4207690442"/>
              </p:ext>
            </p:extLst>
          </p:nvPr>
        </p:nvGraphicFramePr>
        <p:xfrm>
          <a:off x="800100" y="788670"/>
          <a:ext cx="8058150" cy="425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66489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53FAD850-A288-734D-A9F0-EED126CCC5F9}"/>
              </a:ext>
            </a:extLst>
          </p:cNvPr>
          <p:cNvSpPr>
            <a:spLocks noGrp="1"/>
          </p:cNvSpPr>
          <p:nvPr>
            <p:ph type="sldNum" sz="quarter" idx="10"/>
          </p:nvPr>
        </p:nvSpPr>
        <p:spPr/>
        <p:txBody>
          <a:bodyPr/>
          <a:lstStyle/>
          <a:p>
            <a:fld id="{30022364-CBF1-FB44-A4AE-07A465E5B79F}" type="slidenum">
              <a:rPr lang="it-IT" smtClean="0"/>
              <a:t>51</a:t>
            </a:fld>
            <a:endParaRPr lang="it-IT"/>
          </a:p>
        </p:txBody>
      </p:sp>
      <p:sp>
        <p:nvSpPr>
          <p:cNvPr id="5" name="Segnaposto testo 4">
            <a:extLst>
              <a:ext uri="{FF2B5EF4-FFF2-40B4-BE49-F238E27FC236}">
                <a16:creationId xmlns:a16="http://schemas.microsoft.com/office/drawing/2014/main" xmlns="" id="{F22C1973-5D7A-A941-B75B-539030F32502}"/>
              </a:ext>
            </a:extLst>
          </p:cNvPr>
          <p:cNvSpPr>
            <a:spLocks noGrp="1"/>
          </p:cNvSpPr>
          <p:nvPr>
            <p:ph type="body" sz="quarter" idx="11"/>
          </p:nvPr>
        </p:nvSpPr>
        <p:spPr>
          <a:xfrm>
            <a:off x="413414" y="803435"/>
            <a:ext cx="8228898" cy="5078313"/>
          </a:xfrm>
        </p:spPr>
        <p:txBody>
          <a:bodyPr/>
          <a:lstStyle/>
          <a:p>
            <a:r>
              <a:rPr lang="it-IT" dirty="0"/>
              <a:t>Il manager del nuovo millennio non deve sapere comandare o controllare; ha necessità, piuttosto, di mettere in discussione la propria idea verticale di potere favorendo quella cultura condivisa, distribuita e aperta, che sostanzia la leadership orizzontale.</a:t>
            </a:r>
          </a:p>
          <a:p>
            <a:r>
              <a:rPr lang="it-IT" dirty="0"/>
              <a:t>Il principio della “cultura del pari” è tipica di quelle organizzazioni ripensate conciliando il ruolo direttivo con l’autonomia del singolo avendo come fulcro il riconoscimento della responsabilità/autorità delle persone al lavoro.</a:t>
            </a:r>
          </a:p>
          <a:p>
            <a:r>
              <a:rPr lang="it-IT" dirty="0">
                <a:solidFill>
                  <a:srgbClr val="FF0000"/>
                </a:solidFill>
              </a:rPr>
              <a:t>Una delle più significative esperienze di “cultura del pari” è lo </a:t>
            </a:r>
            <a:r>
              <a:rPr lang="it-IT" dirty="0" err="1">
                <a:solidFill>
                  <a:srgbClr val="FF0000"/>
                </a:solidFill>
              </a:rPr>
              <a:t>smart-working</a:t>
            </a:r>
            <a:endParaRPr lang="it-IT" dirty="0">
              <a:solidFill>
                <a:srgbClr val="FF0000"/>
              </a:solidFill>
            </a:endParaRPr>
          </a:p>
          <a:p>
            <a:pPr marL="0" indent="0">
              <a:buNone/>
            </a:pPr>
            <a:r>
              <a:rPr lang="it-IT" dirty="0"/>
              <a:t>Per approfondire articolo di Tommaso di Sabato su Leadership &amp; Management Magazine (nella cartella </a:t>
            </a:r>
            <a:r>
              <a:rPr lang="it-IT" dirty="0" err="1">
                <a:hlinkClick r:id="rId2"/>
              </a:rPr>
              <a:t>owncloud</a:t>
            </a:r>
            <a:r>
              <a:rPr lang="it-IT" dirty="0"/>
              <a:t>)</a:t>
            </a:r>
          </a:p>
          <a:p>
            <a:pPr marL="0" indent="0">
              <a:buNone/>
            </a:pPr>
            <a:endParaRPr lang="it-IT" dirty="0"/>
          </a:p>
          <a:p>
            <a:endParaRPr lang="it-IT" dirty="0"/>
          </a:p>
          <a:p>
            <a:endParaRPr lang="it-IT" dirty="0"/>
          </a:p>
        </p:txBody>
      </p:sp>
      <p:sp>
        <p:nvSpPr>
          <p:cNvPr id="3" name="Titolo 2">
            <a:extLst>
              <a:ext uri="{FF2B5EF4-FFF2-40B4-BE49-F238E27FC236}">
                <a16:creationId xmlns:a16="http://schemas.microsoft.com/office/drawing/2014/main" xmlns="" id="{49AAAE7F-9D6A-A94C-BF62-5BDE84BF6831}"/>
              </a:ext>
            </a:extLst>
          </p:cNvPr>
          <p:cNvSpPr>
            <a:spLocks noGrp="1"/>
          </p:cNvSpPr>
          <p:nvPr>
            <p:ph type="title"/>
          </p:nvPr>
        </p:nvSpPr>
        <p:spPr>
          <a:xfrm>
            <a:off x="0" y="177838"/>
            <a:ext cx="9144000" cy="400110"/>
          </a:xfrm>
        </p:spPr>
        <p:txBody>
          <a:bodyPr/>
          <a:lstStyle/>
          <a:p>
            <a:r>
              <a:rPr lang="it-IT" sz="2000" dirty="0"/>
              <a:t>Un nuovo modello di leadership per le esperienze della “cultura del pari”</a:t>
            </a:r>
            <a:br>
              <a:rPr lang="it-IT" sz="2000" dirty="0"/>
            </a:br>
            <a:endParaRPr lang="it-IT" sz="2000" dirty="0"/>
          </a:p>
        </p:txBody>
      </p:sp>
      <p:sp>
        <p:nvSpPr>
          <p:cNvPr id="4" name="Segnaposto piè di pagina 3">
            <a:extLst>
              <a:ext uri="{FF2B5EF4-FFF2-40B4-BE49-F238E27FC236}">
                <a16:creationId xmlns:a16="http://schemas.microsoft.com/office/drawing/2014/main" xmlns="" id="{90D4182F-BFFC-BD41-95FA-19890BCAB8B5}"/>
              </a:ext>
            </a:extLst>
          </p:cNvPr>
          <p:cNvSpPr>
            <a:spLocks noGrp="1"/>
          </p:cNvSpPr>
          <p:nvPr>
            <p:ph type="ftr" sz="quarter" idx="3"/>
          </p:nvPr>
        </p:nvSpPr>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4194791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A8F7BDD3-C5F0-2B41-A020-8988572B998A}"/>
              </a:ext>
            </a:extLst>
          </p:cNvPr>
          <p:cNvSpPr/>
          <p:nvPr/>
        </p:nvSpPr>
        <p:spPr>
          <a:xfrm>
            <a:off x="91440" y="803435"/>
            <a:ext cx="8972550" cy="434006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it-IT" dirty="0"/>
              <a:t>Quanto ritieni che le tue capacità siano sfruttate </a:t>
            </a:r>
          </a:p>
          <a:p>
            <a:r>
              <a:rPr lang="it-IT" dirty="0"/>
              <a:t>Quanto ritieni di possedere le competenze necessarie per svolgere il tuo lavoro </a:t>
            </a:r>
          </a:p>
          <a:p>
            <a:r>
              <a:rPr lang="it-IT" dirty="0"/>
              <a:t>Quanto influenzano le risorse e gli strumenti sullo svolgimento del tuo ruolo </a:t>
            </a:r>
          </a:p>
          <a:p>
            <a:r>
              <a:rPr lang="it-IT" dirty="0"/>
              <a:t>Quanto le tue attività influiscono sul lavoro della tua unità</a:t>
            </a:r>
          </a:p>
          <a:p>
            <a:r>
              <a:rPr lang="it-IT" dirty="0"/>
              <a:t>Quanto le attività di altre unità organizzative influenzano il tuo lavoro</a:t>
            </a:r>
          </a:p>
          <a:p>
            <a:r>
              <a:rPr lang="it-IT" dirty="0"/>
              <a:t>Quanto il tuo responsabile  incoraggia e facilita la collaborazione interdipartimentale</a:t>
            </a:r>
          </a:p>
          <a:p>
            <a:r>
              <a:rPr lang="it-IT" dirty="0"/>
              <a:t>Quanto lo scambio di informazioni interdipartimentali risulta efficace </a:t>
            </a:r>
          </a:p>
          <a:p>
            <a:r>
              <a:rPr lang="it-IT" dirty="0"/>
              <a:t>Quanto ritieni che le tue attività beneficerebbero da scambi con altre unità/dipartimenti </a:t>
            </a:r>
          </a:p>
          <a:p>
            <a:r>
              <a:rPr lang="it-IT" dirty="0"/>
              <a:t>Quanto ritieni i colleghi disponibili a fornire le informazioni che servono per il tuo lavoro</a:t>
            </a:r>
          </a:p>
        </p:txBody>
      </p:sp>
      <p:sp>
        <p:nvSpPr>
          <p:cNvPr id="2" name="Segnaposto numero diapositiva 1">
            <a:extLst>
              <a:ext uri="{FF2B5EF4-FFF2-40B4-BE49-F238E27FC236}">
                <a16:creationId xmlns:a16="http://schemas.microsoft.com/office/drawing/2014/main" xmlns="" id="{3AFE7A12-51C7-D441-952F-9F67DFC749C8}"/>
              </a:ext>
            </a:extLst>
          </p:cNvPr>
          <p:cNvSpPr>
            <a:spLocks noGrp="1"/>
          </p:cNvSpPr>
          <p:nvPr>
            <p:ph type="sldNum" sz="quarter" idx="10"/>
          </p:nvPr>
        </p:nvSpPr>
        <p:spPr/>
        <p:txBody>
          <a:bodyPr/>
          <a:lstStyle/>
          <a:p>
            <a:fld id="{30022364-CBF1-FB44-A4AE-07A465E5B79F}" type="slidenum">
              <a:rPr lang="it-IT" smtClean="0"/>
              <a:t>52</a:t>
            </a:fld>
            <a:endParaRPr lang="it-IT"/>
          </a:p>
        </p:txBody>
      </p:sp>
      <p:sp>
        <p:nvSpPr>
          <p:cNvPr id="3" name="Titolo 2">
            <a:extLst>
              <a:ext uri="{FF2B5EF4-FFF2-40B4-BE49-F238E27FC236}">
                <a16:creationId xmlns:a16="http://schemas.microsoft.com/office/drawing/2014/main" xmlns="" id="{CEF8E4B8-DDCC-D944-9E92-929DBF5BF576}"/>
              </a:ext>
            </a:extLst>
          </p:cNvPr>
          <p:cNvSpPr>
            <a:spLocks noGrp="1"/>
          </p:cNvSpPr>
          <p:nvPr>
            <p:ph type="title"/>
          </p:nvPr>
        </p:nvSpPr>
        <p:spPr>
          <a:xfrm>
            <a:off x="1" y="177838"/>
            <a:ext cx="9263742" cy="400110"/>
          </a:xfrm>
        </p:spPr>
        <p:txBody>
          <a:bodyPr/>
          <a:lstStyle/>
          <a:p>
            <a:r>
              <a:rPr lang="it-IT" dirty="0"/>
              <a:t>Questionario on line anonimo sul management: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7" name="Segnaposto testo 6">
            <a:extLst>
              <a:ext uri="{FF2B5EF4-FFF2-40B4-BE49-F238E27FC236}">
                <a16:creationId xmlns:a16="http://schemas.microsoft.com/office/drawing/2014/main" xmlns="" id="{9E5AD67D-BF91-534B-810C-B08A12FC53C5}"/>
              </a:ext>
            </a:extLst>
          </p:cNvPr>
          <p:cNvSpPr>
            <a:spLocks noGrp="1"/>
          </p:cNvSpPr>
          <p:nvPr>
            <p:ph type="body" sz="quarter" idx="11"/>
          </p:nvPr>
        </p:nvSpPr>
        <p:spPr>
          <a:xfrm>
            <a:off x="91440" y="700565"/>
            <a:ext cx="8972550" cy="4462760"/>
          </a:xfrm>
        </p:spPr>
        <p:txBody>
          <a:bodyPr/>
          <a:lstStyle/>
          <a:p>
            <a:r>
              <a:rPr lang="it-IT" dirty="0"/>
              <a:t>Ritieni di possedere le competenze necessarie per svolgere un ruolo di </a:t>
            </a:r>
            <a:r>
              <a:rPr lang="it-IT" dirty="0" err="1"/>
              <a:t>project</a:t>
            </a:r>
            <a:r>
              <a:rPr lang="it-IT" dirty="0"/>
              <a:t> manager </a:t>
            </a:r>
          </a:p>
          <a:p>
            <a:r>
              <a:rPr lang="it-IT" dirty="0"/>
              <a:t>Quanto pensi influenzi la diretta gestione  delle risorse e degli strumenti sullo svolgimento del lavoro di </a:t>
            </a:r>
            <a:r>
              <a:rPr lang="it-IT" dirty="0" err="1"/>
              <a:t>project</a:t>
            </a:r>
            <a:r>
              <a:rPr lang="it-IT" dirty="0"/>
              <a:t> manager</a:t>
            </a:r>
          </a:p>
          <a:p>
            <a:r>
              <a:rPr lang="it-IT" dirty="0"/>
              <a:t>Quanto le attività di altre unità ritieni possano influenzare il ruolo di </a:t>
            </a:r>
            <a:r>
              <a:rPr lang="it-IT" dirty="0" err="1"/>
              <a:t>project</a:t>
            </a:r>
            <a:r>
              <a:rPr lang="it-IT" dirty="0"/>
              <a:t> manager</a:t>
            </a:r>
          </a:p>
          <a:p>
            <a:r>
              <a:rPr lang="it-IT" dirty="0"/>
              <a:t>Quanto il tuo ambiente di lavoro  incoraggia e facilita la collaborazione interdipartimentale per la presentazione di nuovi progetti</a:t>
            </a:r>
          </a:p>
          <a:p>
            <a:r>
              <a:rPr lang="it-IT" dirty="0"/>
              <a:t>Quanto lo scambio di informazioni interdipartimentali risulta efficace </a:t>
            </a:r>
          </a:p>
          <a:p>
            <a:r>
              <a:rPr lang="it-IT" dirty="0"/>
              <a:t>Quanto ritieni che le tue attività beneficerebbero da scambi con altre unità/dipartimenti </a:t>
            </a:r>
          </a:p>
          <a:p>
            <a:r>
              <a:rPr lang="it-IT" dirty="0"/>
              <a:t>Quanto ritieni i colleghi disponibili a fornire le informazioni che servono per il tuo lavoro</a:t>
            </a:r>
          </a:p>
        </p:txBody>
      </p:sp>
    </p:spTree>
    <p:extLst>
      <p:ext uri="{BB962C8B-B14F-4D97-AF65-F5344CB8AC3E}">
        <p14:creationId xmlns:p14="http://schemas.microsoft.com/office/powerpoint/2010/main" val="2236720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2F56F4B9-EA5A-7D42-B276-180C90967E3F}"/>
              </a:ext>
            </a:extLst>
          </p:cNvPr>
          <p:cNvSpPr>
            <a:spLocks noGrp="1"/>
          </p:cNvSpPr>
          <p:nvPr>
            <p:ph type="title"/>
          </p:nvPr>
        </p:nvSpPr>
        <p:spPr/>
        <p:txBody>
          <a:bodyPr/>
          <a:lstStyle/>
          <a:p>
            <a:r>
              <a:rPr lang="it-IT" dirty="0">
                <a:solidFill>
                  <a:schemeClr val="bg1"/>
                </a:solidFill>
              </a:rPr>
              <a:t>Questionario anonimo sulla leadership: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3" name="Segnaposto testo 2">
            <a:extLst>
              <a:ext uri="{FF2B5EF4-FFF2-40B4-BE49-F238E27FC236}">
                <a16:creationId xmlns:a16="http://schemas.microsoft.com/office/drawing/2014/main" xmlns="" id="{FC53103D-645C-3540-9ABB-B55AF7FCC704}"/>
              </a:ext>
            </a:extLst>
          </p:cNvPr>
          <p:cNvSpPr>
            <a:spLocks noGrp="1"/>
          </p:cNvSpPr>
          <p:nvPr>
            <p:ph type="body" idx="1"/>
          </p:nvPr>
        </p:nvSpPr>
        <p:spPr>
          <a:xfrm>
            <a:off x="457200" y="891540"/>
            <a:ext cx="4040188" cy="739617"/>
          </a:xfrm>
        </p:spPr>
        <p:txBody>
          <a:bodyPr>
            <a:normAutofit/>
          </a:bodyPr>
          <a:lstStyle/>
          <a:p>
            <a:r>
              <a:rPr lang="it-IT" dirty="0"/>
              <a:t>Quale propensione di leadership pensi di avere </a:t>
            </a:r>
          </a:p>
        </p:txBody>
      </p:sp>
      <p:sp>
        <p:nvSpPr>
          <p:cNvPr id="6" name="Segnaposto contenuto 5">
            <a:extLst>
              <a:ext uri="{FF2B5EF4-FFF2-40B4-BE49-F238E27FC236}">
                <a16:creationId xmlns:a16="http://schemas.microsoft.com/office/drawing/2014/main" xmlns="" id="{285A5289-B98B-F84E-9DCD-365C6261892F}"/>
              </a:ext>
            </a:extLst>
          </p:cNvPr>
          <p:cNvSpPr>
            <a:spLocks noGrp="1"/>
          </p:cNvSpPr>
          <p:nvPr>
            <p:ph sz="half" idx="2"/>
          </p:nvPr>
        </p:nvSpPr>
        <p:spPr/>
        <p:txBody>
          <a:bodyPr/>
          <a:lstStyle/>
          <a:p>
            <a:r>
              <a:rPr lang="it-IT" dirty="0"/>
              <a:t>Autoritaria</a:t>
            </a:r>
          </a:p>
          <a:p>
            <a:r>
              <a:rPr lang="it-IT" dirty="0"/>
              <a:t>Autoritativa</a:t>
            </a:r>
          </a:p>
          <a:p>
            <a:r>
              <a:rPr lang="it-IT" dirty="0" err="1"/>
              <a:t>Affiliativa</a:t>
            </a:r>
            <a:endParaRPr lang="it-IT" dirty="0"/>
          </a:p>
          <a:p>
            <a:r>
              <a:rPr lang="it-IT" dirty="0"/>
              <a:t>Democratica</a:t>
            </a:r>
          </a:p>
          <a:p>
            <a:r>
              <a:rPr lang="it-IT" dirty="0"/>
              <a:t>Orientata alla performance</a:t>
            </a:r>
          </a:p>
          <a:p>
            <a:r>
              <a:rPr lang="it-IT" dirty="0"/>
              <a:t>Da coach</a:t>
            </a:r>
          </a:p>
        </p:txBody>
      </p:sp>
      <p:sp>
        <p:nvSpPr>
          <p:cNvPr id="7" name="Segnaposto testo 6">
            <a:extLst>
              <a:ext uri="{FF2B5EF4-FFF2-40B4-BE49-F238E27FC236}">
                <a16:creationId xmlns:a16="http://schemas.microsoft.com/office/drawing/2014/main" xmlns="" id="{04174E2C-E5CA-194C-842C-98FE630E3016}"/>
              </a:ext>
            </a:extLst>
          </p:cNvPr>
          <p:cNvSpPr>
            <a:spLocks noGrp="1"/>
          </p:cNvSpPr>
          <p:nvPr>
            <p:ph type="body" sz="quarter" idx="3"/>
          </p:nvPr>
        </p:nvSpPr>
        <p:spPr>
          <a:xfrm>
            <a:off x="4645028" y="891540"/>
            <a:ext cx="4041775" cy="739617"/>
          </a:xfrm>
        </p:spPr>
        <p:txBody>
          <a:bodyPr>
            <a:normAutofit fontScale="92500"/>
          </a:bodyPr>
          <a:lstStyle/>
          <a:p>
            <a:r>
              <a:rPr lang="it-IT" dirty="0"/>
              <a:t>Quale propensione di leadership pensi abbia il tuo responsabile</a:t>
            </a:r>
          </a:p>
        </p:txBody>
      </p:sp>
      <p:sp>
        <p:nvSpPr>
          <p:cNvPr id="8" name="Segnaposto contenuto 7">
            <a:extLst>
              <a:ext uri="{FF2B5EF4-FFF2-40B4-BE49-F238E27FC236}">
                <a16:creationId xmlns:a16="http://schemas.microsoft.com/office/drawing/2014/main" xmlns="" id="{91E9BB1F-6350-0F48-B416-9F5DCA097577}"/>
              </a:ext>
            </a:extLst>
          </p:cNvPr>
          <p:cNvSpPr>
            <a:spLocks noGrp="1"/>
          </p:cNvSpPr>
          <p:nvPr>
            <p:ph sz="quarter" idx="4"/>
          </p:nvPr>
        </p:nvSpPr>
        <p:spPr/>
        <p:txBody>
          <a:bodyPr/>
          <a:lstStyle/>
          <a:p>
            <a:r>
              <a:rPr lang="it-IT" dirty="0"/>
              <a:t>Autoritaria</a:t>
            </a:r>
          </a:p>
          <a:p>
            <a:r>
              <a:rPr lang="it-IT" dirty="0"/>
              <a:t>Autoritativa</a:t>
            </a:r>
          </a:p>
          <a:p>
            <a:r>
              <a:rPr lang="it-IT" dirty="0" err="1"/>
              <a:t>Affiliativa</a:t>
            </a:r>
            <a:endParaRPr lang="it-IT" dirty="0"/>
          </a:p>
          <a:p>
            <a:r>
              <a:rPr lang="it-IT" dirty="0"/>
              <a:t>Democratica</a:t>
            </a:r>
          </a:p>
          <a:p>
            <a:r>
              <a:rPr lang="it-IT" dirty="0"/>
              <a:t>Orientata alla performance</a:t>
            </a:r>
          </a:p>
          <a:p>
            <a:r>
              <a:rPr lang="it-IT" dirty="0"/>
              <a:t>Da coach </a:t>
            </a:r>
          </a:p>
        </p:txBody>
      </p:sp>
      <p:sp>
        <p:nvSpPr>
          <p:cNvPr id="2" name="Segnaposto numero diapositiva 1">
            <a:extLst>
              <a:ext uri="{FF2B5EF4-FFF2-40B4-BE49-F238E27FC236}">
                <a16:creationId xmlns:a16="http://schemas.microsoft.com/office/drawing/2014/main" xmlns="" id="{7C2319CF-68D8-DE4F-8B2C-F0FED0DF744B}"/>
              </a:ext>
            </a:extLst>
          </p:cNvPr>
          <p:cNvSpPr>
            <a:spLocks noGrp="1"/>
          </p:cNvSpPr>
          <p:nvPr>
            <p:ph type="sldNum" sz="quarter" idx="10"/>
          </p:nvPr>
        </p:nvSpPr>
        <p:spPr/>
        <p:txBody>
          <a:bodyPr/>
          <a:lstStyle/>
          <a:p>
            <a:fld id="{02C7C199-0D0D-7840-A88D-785280B31CF7}" type="slidenum">
              <a:rPr lang="it-IT" smtClean="0"/>
              <a:t>53</a:t>
            </a:fld>
            <a:endParaRPr lang="it-IT"/>
          </a:p>
        </p:txBody>
      </p:sp>
      <p:sp>
        <p:nvSpPr>
          <p:cNvPr id="5" name="Segnaposto piè di pagina 4">
            <a:extLst>
              <a:ext uri="{FF2B5EF4-FFF2-40B4-BE49-F238E27FC236}">
                <a16:creationId xmlns:a16="http://schemas.microsoft.com/office/drawing/2014/main" xmlns="" id="{A46A02A3-4449-9D40-B93C-C6637AF11138}"/>
              </a:ext>
            </a:extLst>
          </p:cNvPr>
          <p:cNvSpPr>
            <a:spLocks noGrp="1"/>
          </p:cNvSpPr>
          <p:nvPr>
            <p:ph type="ftr" sz="quarter" idx="11"/>
          </p:nvPr>
        </p:nvSpPr>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439473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u="sng"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1264280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AE44ED-CC48-EC49-9FB3-724E4BD3CFD6}"/>
              </a:ext>
            </a:extLst>
          </p:cNvPr>
          <p:cNvSpPr>
            <a:spLocks noGrp="1"/>
          </p:cNvSpPr>
          <p:nvPr>
            <p:ph type="title"/>
          </p:nvPr>
        </p:nvSpPr>
        <p:spPr>
          <a:xfrm>
            <a:off x="0" y="134549"/>
            <a:ext cx="9144000" cy="400110"/>
          </a:xfrm>
        </p:spPr>
        <p:txBody>
          <a:bodyPr/>
          <a:lstStyle/>
          <a:p>
            <a:r>
              <a:rPr lang="it-IT" sz="2400" dirty="0"/>
              <a:t>Ritorniamo ora a programmi e portafogli: le vostre risposte</a:t>
            </a:r>
          </a:p>
        </p:txBody>
      </p:sp>
      <p:sp>
        <p:nvSpPr>
          <p:cNvPr id="7" name="Segnaposto numero diapositiva 6">
            <a:extLst>
              <a:ext uri="{FF2B5EF4-FFF2-40B4-BE49-F238E27FC236}">
                <a16:creationId xmlns:a16="http://schemas.microsoft.com/office/drawing/2014/main" xmlns="" id="{F7C72F09-A0A3-194C-8BAE-B9C2F4D62DE7}"/>
              </a:ext>
            </a:extLst>
          </p:cNvPr>
          <p:cNvSpPr>
            <a:spLocks noGrp="1"/>
          </p:cNvSpPr>
          <p:nvPr>
            <p:ph type="sldNum" sz="quarter" idx="10"/>
          </p:nvPr>
        </p:nvSpPr>
        <p:spPr/>
        <p:txBody>
          <a:bodyPr/>
          <a:lstStyle/>
          <a:p>
            <a:fld id="{02C7C199-0D0D-7840-A88D-785280B31CF7}" type="slidenum">
              <a:rPr lang="it-IT" smtClean="0"/>
              <a:t>55</a:t>
            </a:fld>
            <a:endParaRPr lang="it-IT"/>
          </a:p>
        </p:txBody>
      </p:sp>
      <p:sp>
        <p:nvSpPr>
          <p:cNvPr id="10" name="CasellaDiTesto 9">
            <a:extLst>
              <a:ext uri="{FF2B5EF4-FFF2-40B4-BE49-F238E27FC236}">
                <a16:creationId xmlns:a16="http://schemas.microsoft.com/office/drawing/2014/main" xmlns="" id="{FE139308-1B4F-834C-B4A9-C1C50D2AF544}"/>
              </a:ext>
            </a:extLst>
          </p:cNvPr>
          <p:cNvSpPr txBox="1"/>
          <p:nvPr/>
        </p:nvSpPr>
        <p:spPr>
          <a:xfrm>
            <a:off x="201032" y="3001010"/>
            <a:ext cx="2682145" cy="553998"/>
          </a:xfrm>
          <a:prstGeom prst="rect">
            <a:avLst/>
          </a:prstGeom>
        </p:spPr>
        <p:txBody>
          <a:bodyPr vert="horz" wrap="none" lIns="91440" tIns="0" rIns="91440" bIns="0" rtlCol="0">
            <a:spAutoFit/>
          </a:bodyPr>
          <a:lstStyle/>
          <a:p>
            <a:r>
              <a:rPr lang="it-IT" sz="1200" dirty="0"/>
              <a:t>Ritenete che le vostre attività</a:t>
            </a:r>
            <a:br>
              <a:rPr lang="it-IT" sz="1200" dirty="0"/>
            </a:br>
            <a:r>
              <a:rPr lang="it-IT" sz="1200" dirty="0"/>
              <a:t>rientrano in quello che la norma UNI </a:t>
            </a:r>
            <a:br>
              <a:rPr lang="it-IT" sz="1200" dirty="0"/>
            </a:br>
            <a:r>
              <a:rPr lang="it-IT" sz="1200" dirty="0"/>
              <a:t>chiama portafoglio?</a:t>
            </a:r>
          </a:p>
        </p:txBody>
      </p:sp>
      <p:sp>
        <p:nvSpPr>
          <p:cNvPr id="12" name="CasellaDiTesto 11">
            <a:extLst>
              <a:ext uri="{FF2B5EF4-FFF2-40B4-BE49-F238E27FC236}">
                <a16:creationId xmlns:a16="http://schemas.microsoft.com/office/drawing/2014/main" xmlns="" id="{E19DD6F7-D1F0-8841-860F-8118EFC9C6DB}"/>
              </a:ext>
            </a:extLst>
          </p:cNvPr>
          <p:cNvSpPr txBox="1"/>
          <p:nvPr/>
        </p:nvSpPr>
        <p:spPr>
          <a:xfrm>
            <a:off x="2979195" y="2983289"/>
            <a:ext cx="2682145" cy="553998"/>
          </a:xfrm>
          <a:prstGeom prst="rect">
            <a:avLst/>
          </a:prstGeom>
        </p:spPr>
        <p:txBody>
          <a:bodyPr vert="horz" wrap="none" lIns="91440" tIns="0" rIns="91440" bIns="0" rtlCol="0">
            <a:spAutoFit/>
          </a:bodyPr>
          <a:lstStyle/>
          <a:p>
            <a:r>
              <a:rPr lang="it-IT" sz="1200" dirty="0"/>
              <a:t>Ritenete che vostre attività</a:t>
            </a:r>
            <a:br>
              <a:rPr lang="it-IT" sz="1200" dirty="0"/>
            </a:br>
            <a:r>
              <a:rPr lang="it-IT" sz="1200" dirty="0"/>
              <a:t>rientrano in quello che la norma UNI </a:t>
            </a:r>
            <a:br>
              <a:rPr lang="it-IT" sz="1200" dirty="0"/>
            </a:br>
            <a:r>
              <a:rPr lang="it-IT" sz="1200" dirty="0"/>
              <a:t>chiama programma?</a:t>
            </a:r>
          </a:p>
        </p:txBody>
      </p:sp>
      <p:pic>
        <p:nvPicPr>
          <p:cNvPr id="3" name="Immagine 2">
            <a:extLst>
              <a:ext uri="{FF2B5EF4-FFF2-40B4-BE49-F238E27FC236}">
                <a16:creationId xmlns:a16="http://schemas.microsoft.com/office/drawing/2014/main" xmlns="" id="{3BAD02CD-91DB-6445-9853-8966756DE919}"/>
              </a:ext>
            </a:extLst>
          </p:cNvPr>
          <p:cNvPicPr>
            <a:picLocks noChangeAspect="1"/>
          </p:cNvPicPr>
          <p:nvPr/>
        </p:nvPicPr>
        <p:blipFill>
          <a:blip r:embed="rId2"/>
          <a:stretch>
            <a:fillRect/>
          </a:stretch>
        </p:blipFill>
        <p:spPr>
          <a:xfrm>
            <a:off x="201032" y="1007110"/>
            <a:ext cx="2514600" cy="1854200"/>
          </a:xfrm>
          <a:prstGeom prst="rect">
            <a:avLst/>
          </a:prstGeom>
        </p:spPr>
      </p:pic>
      <p:pic>
        <p:nvPicPr>
          <p:cNvPr id="4" name="Immagine 3">
            <a:extLst>
              <a:ext uri="{FF2B5EF4-FFF2-40B4-BE49-F238E27FC236}">
                <a16:creationId xmlns:a16="http://schemas.microsoft.com/office/drawing/2014/main" xmlns="" id="{53F05A18-D82E-4841-BADC-D9DC60CB0341}"/>
              </a:ext>
            </a:extLst>
          </p:cNvPr>
          <p:cNvPicPr>
            <a:picLocks noChangeAspect="1"/>
          </p:cNvPicPr>
          <p:nvPr/>
        </p:nvPicPr>
        <p:blipFill>
          <a:blip r:embed="rId3"/>
          <a:stretch>
            <a:fillRect/>
          </a:stretch>
        </p:blipFill>
        <p:spPr>
          <a:xfrm>
            <a:off x="2979195" y="956310"/>
            <a:ext cx="2527300" cy="1905000"/>
          </a:xfrm>
          <a:prstGeom prst="rect">
            <a:avLst/>
          </a:prstGeom>
        </p:spPr>
      </p:pic>
      <p:pic>
        <p:nvPicPr>
          <p:cNvPr id="5" name="Immagine 4">
            <a:extLst>
              <a:ext uri="{FF2B5EF4-FFF2-40B4-BE49-F238E27FC236}">
                <a16:creationId xmlns:a16="http://schemas.microsoft.com/office/drawing/2014/main" xmlns="" id="{7E58D331-10E6-7343-8C17-E462FA31D7EC}"/>
              </a:ext>
            </a:extLst>
          </p:cNvPr>
          <p:cNvPicPr>
            <a:picLocks noChangeAspect="1"/>
          </p:cNvPicPr>
          <p:nvPr/>
        </p:nvPicPr>
        <p:blipFill>
          <a:blip r:embed="rId4"/>
          <a:stretch>
            <a:fillRect/>
          </a:stretch>
        </p:blipFill>
        <p:spPr>
          <a:xfrm>
            <a:off x="5613400" y="779363"/>
            <a:ext cx="3530600" cy="2501900"/>
          </a:xfrm>
          <a:prstGeom prst="rect">
            <a:avLst/>
          </a:prstGeom>
        </p:spPr>
      </p:pic>
      <p:sp>
        <p:nvSpPr>
          <p:cNvPr id="13" name="Segnaposto piè di pagina 4">
            <a:extLst>
              <a:ext uri="{FF2B5EF4-FFF2-40B4-BE49-F238E27FC236}">
                <a16:creationId xmlns:a16="http://schemas.microsoft.com/office/drawing/2014/main" xmlns="" id="{A46A02A3-4449-9D40-B93C-C6637AF11138}"/>
              </a:ext>
            </a:extLst>
          </p:cNvPr>
          <p:cNvSpPr>
            <a:spLocks noGrp="1"/>
          </p:cNvSpPr>
          <p:nvPr>
            <p:ph type="ftr" sz="quarter" idx="11"/>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544987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AE44ED-CC48-EC49-9FB3-724E4BD3CFD6}"/>
              </a:ext>
            </a:extLst>
          </p:cNvPr>
          <p:cNvSpPr>
            <a:spLocks noGrp="1"/>
          </p:cNvSpPr>
          <p:nvPr>
            <p:ph type="title"/>
          </p:nvPr>
        </p:nvSpPr>
        <p:spPr>
          <a:xfrm>
            <a:off x="0" y="134549"/>
            <a:ext cx="9144000" cy="400110"/>
          </a:xfrm>
        </p:spPr>
        <p:txBody>
          <a:bodyPr/>
          <a:lstStyle/>
          <a:p>
            <a:r>
              <a:rPr lang="it-IT" sz="2400" dirty="0"/>
              <a:t>Ritorniamo ora a programmi e portafogli: le vostre risposte</a:t>
            </a:r>
          </a:p>
        </p:txBody>
      </p:sp>
      <p:sp>
        <p:nvSpPr>
          <p:cNvPr id="7" name="Segnaposto numero diapositiva 6">
            <a:extLst>
              <a:ext uri="{FF2B5EF4-FFF2-40B4-BE49-F238E27FC236}">
                <a16:creationId xmlns:a16="http://schemas.microsoft.com/office/drawing/2014/main" xmlns="" id="{F7C72F09-A0A3-194C-8BAE-B9C2F4D62DE7}"/>
              </a:ext>
            </a:extLst>
          </p:cNvPr>
          <p:cNvSpPr>
            <a:spLocks noGrp="1"/>
          </p:cNvSpPr>
          <p:nvPr>
            <p:ph type="sldNum" sz="quarter" idx="10"/>
          </p:nvPr>
        </p:nvSpPr>
        <p:spPr/>
        <p:txBody>
          <a:bodyPr/>
          <a:lstStyle/>
          <a:p>
            <a:fld id="{02C7C199-0D0D-7840-A88D-785280B31CF7}" type="slidenum">
              <a:rPr lang="it-IT" smtClean="0"/>
              <a:t>56</a:t>
            </a:fld>
            <a:endParaRPr lang="it-IT"/>
          </a:p>
        </p:txBody>
      </p:sp>
      <p:sp>
        <p:nvSpPr>
          <p:cNvPr id="8" name="Segnaposto piè di pagina 7">
            <a:extLst>
              <a:ext uri="{FF2B5EF4-FFF2-40B4-BE49-F238E27FC236}">
                <a16:creationId xmlns:a16="http://schemas.microsoft.com/office/drawing/2014/main" xmlns="" id="{5DE6B8CB-AA21-4145-88D1-36C5CED42A15}"/>
              </a:ext>
            </a:extLst>
          </p:cNvPr>
          <p:cNvSpPr>
            <a:spLocks noGrp="1"/>
          </p:cNvSpPr>
          <p:nvPr>
            <p:ph type="ftr" sz="quarter" idx="11"/>
          </p:nvPr>
        </p:nvSpPr>
        <p:spPr/>
        <p:txBody>
          <a:bodyPr/>
          <a:lstStyle/>
          <a:p>
            <a:r>
              <a:rPr lang="it-IT" dirty="0"/>
              <a:t>Corso di Project Management: </a:t>
            </a:r>
            <a:r>
              <a:rPr lang="it-IT" dirty="0" smtClean="0"/>
              <a:t>seconda </a:t>
            </a:r>
            <a:r>
              <a:rPr lang="it-IT" dirty="0"/>
              <a:t>parte</a:t>
            </a:r>
          </a:p>
        </p:txBody>
      </p:sp>
      <p:sp>
        <p:nvSpPr>
          <p:cNvPr id="12" name="CasellaDiTesto 11">
            <a:extLst>
              <a:ext uri="{FF2B5EF4-FFF2-40B4-BE49-F238E27FC236}">
                <a16:creationId xmlns:a16="http://schemas.microsoft.com/office/drawing/2014/main" xmlns="" id="{E19DD6F7-D1F0-8841-860F-8118EFC9C6DB}"/>
              </a:ext>
            </a:extLst>
          </p:cNvPr>
          <p:cNvSpPr txBox="1"/>
          <p:nvPr/>
        </p:nvSpPr>
        <p:spPr>
          <a:xfrm>
            <a:off x="528196" y="4107577"/>
            <a:ext cx="2781253" cy="553998"/>
          </a:xfrm>
          <a:prstGeom prst="rect">
            <a:avLst/>
          </a:prstGeom>
        </p:spPr>
        <p:txBody>
          <a:bodyPr vert="horz" wrap="square" lIns="91440" tIns="0" rIns="91440" bIns="0" rtlCol="0">
            <a:spAutoFit/>
          </a:bodyPr>
          <a:lstStyle/>
          <a:p>
            <a:r>
              <a:rPr lang="it-IT" sz="1200" dirty="0"/>
              <a:t>Quanto ritenete la vostra attività</a:t>
            </a:r>
            <a:br>
              <a:rPr lang="it-IT" sz="1200" dirty="0"/>
            </a:br>
            <a:r>
              <a:rPr lang="it-IT" sz="1200" dirty="0"/>
              <a:t>integrabile in un programma del </a:t>
            </a:r>
            <a:br>
              <a:rPr lang="it-IT" sz="1200" dirty="0"/>
            </a:br>
            <a:r>
              <a:rPr lang="it-IT" sz="1200" dirty="0"/>
              <a:t>vostro dipartimento, direzione o unità?</a:t>
            </a:r>
          </a:p>
        </p:txBody>
      </p:sp>
      <p:sp>
        <p:nvSpPr>
          <p:cNvPr id="16" name="CasellaDiTesto 15">
            <a:extLst>
              <a:ext uri="{FF2B5EF4-FFF2-40B4-BE49-F238E27FC236}">
                <a16:creationId xmlns:a16="http://schemas.microsoft.com/office/drawing/2014/main" xmlns="" id="{92CEBAB6-8705-5347-998D-ACCCB5486910}"/>
              </a:ext>
            </a:extLst>
          </p:cNvPr>
          <p:cNvSpPr txBox="1"/>
          <p:nvPr/>
        </p:nvSpPr>
        <p:spPr>
          <a:xfrm>
            <a:off x="5557587" y="4213265"/>
            <a:ext cx="2781253" cy="553998"/>
          </a:xfrm>
          <a:prstGeom prst="rect">
            <a:avLst/>
          </a:prstGeom>
        </p:spPr>
        <p:txBody>
          <a:bodyPr vert="horz" wrap="square" lIns="91440" tIns="0" rIns="91440" bIns="0" rtlCol="0">
            <a:spAutoFit/>
          </a:bodyPr>
          <a:lstStyle/>
          <a:p>
            <a:r>
              <a:rPr lang="it-IT" sz="1200" dirty="0"/>
              <a:t>Gli obiettivi raggiunti con la vostra attività sono da considerare </a:t>
            </a:r>
            <a:br>
              <a:rPr lang="it-IT" sz="1200" dirty="0"/>
            </a:br>
            <a:r>
              <a:rPr lang="it-IT" sz="1200" dirty="0"/>
              <a:t>«benefici» del vostro dipartimento?</a:t>
            </a:r>
          </a:p>
        </p:txBody>
      </p:sp>
      <p:pic>
        <p:nvPicPr>
          <p:cNvPr id="3" name="Immagine 2">
            <a:extLst>
              <a:ext uri="{FF2B5EF4-FFF2-40B4-BE49-F238E27FC236}">
                <a16:creationId xmlns:a16="http://schemas.microsoft.com/office/drawing/2014/main" xmlns="" id="{F7FE612D-F910-9645-898B-57E9B28CEFA4}"/>
              </a:ext>
            </a:extLst>
          </p:cNvPr>
          <p:cNvPicPr>
            <a:picLocks noChangeAspect="1"/>
          </p:cNvPicPr>
          <p:nvPr/>
        </p:nvPicPr>
        <p:blipFill>
          <a:blip r:embed="rId2"/>
          <a:stretch>
            <a:fillRect/>
          </a:stretch>
        </p:blipFill>
        <p:spPr>
          <a:xfrm>
            <a:off x="434521" y="1447800"/>
            <a:ext cx="3434214" cy="2554089"/>
          </a:xfrm>
          <a:prstGeom prst="rect">
            <a:avLst/>
          </a:prstGeom>
        </p:spPr>
      </p:pic>
      <p:pic>
        <p:nvPicPr>
          <p:cNvPr id="5" name="Immagine 4">
            <a:extLst>
              <a:ext uri="{FF2B5EF4-FFF2-40B4-BE49-F238E27FC236}">
                <a16:creationId xmlns:a16="http://schemas.microsoft.com/office/drawing/2014/main" xmlns="" id="{75FB3F03-55E9-3045-852C-942DAEDA01C5}"/>
              </a:ext>
            </a:extLst>
          </p:cNvPr>
          <p:cNvPicPr>
            <a:picLocks noChangeAspect="1"/>
          </p:cNvPicPr>
          <p:nvPr/>
        </p:nvPicPr>
        <p:blipFill>
          <a:blip r:embed="rId3"/>
          <a:stretch>
            <a:fillRect/>
          </a:stretch>
        </p:blipFill>
        <p:spPr>
          <a:xfrm>
            <a:off x="5557587" y="1300033"/>
            <a:ext cx="2791306" cy="2636233"/>
          </a:xfrm>
          <a:prstGeom prst="rect">
            <a:avLst/>
          </a:prstGeom>
        </p:spPr>
      </p:pic>
    </p:spTree>
    <p:extLst>
      <p:ext uri="{BB962C8B-B14F-4D97-AF65-F5344CB8AC3E}">
        <p14:creationId xmlns:p14="http://schemas.microsoft.com/office/powerpoint/2010/main" val="1063339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xmlns="" id="{86737ACB-053B-AE4B-ADC4-9F780A06AEA9}"/>
              </a:ext>
            </a:extLst>
          </p:cNvPr>
          <p:cNvGraphicFramePr>
            <a:graphicFrameLocks noGrp="1"/>
          </p:cNvGraphicFramePr>
          <p:nvPr>
            <p:ph sz="half" idx="1"/>
            <p:extLst>
              <p:ext uri="{D42A27DB-BD31-4B8C-83A1-F6EECF244321}">
                <p14:modId xmlns:p14="http://schemas.microsoft.com/office/powerpoint/2010/main" val="2519837633"/>
              </p:ext>
            </p:extLst>
          </p:nvPr>
        </p:nvGraphicFramePr>
        <p:xfrm>
          <a:off x="0" y="1"/>
          <a:ext cx="9144000" cy="5205527"/>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xmlns="" val="2429558316"/>
                    </a:ext>
                  </a:extLst>
                </a:gridCol>
                <a:gridCol w="2416629">
                  <a:extLst>
                    <a:ext uri="{9D8B030D-6E8A-4147-A177-3AD203B41FA5}">
                      <a16:colId xmlns:a16="http://schemas.microsoft.com/office/drawing/2014/main" xmlns="" val="44357709"/>
                    </a:ext>
                  </a:extLst>
                </a:gridCol>
                <a:gridCol w="2712600">
                  <a:extLst>
                    <a:ext uri="{9D8B030D-6E8A-4147-A177-3AD203B41FA5}">
                      <a16:colId xmlns:a16="http://schemas.microsoft.com/office/drawing/2014/main" xmlns="" val="3381617647"/>
                    </a:ext>
                  </a:extLst>
                </a:gridCol>
                <a:gridCol w="2839114">
                  <a:extLst>
                    <a:ext uri="{9D8B030D-6E8A-4147-A177-3AD203B41FA5}">
                      <a16:colId xmlns:a16="http://schemas.microsoft.com/office/drawing/2014/main" xmlns="" val="3195615559"/>
                    </a:ext>
                  </a:extLst>
                </a:gridCol>
              </a:tblGrid>
              <a:tr h="487475">
                <a:tc>
                  <a:txBody>
                    <a:bodyPr/>
                    <a:lstStyle/>
                    <a:p>
                      <a:r>
                        <a:rPr lang="it-IT" sz="1400" dirty="0"/>
                        <a:t>Processi</a:t>
                      </a:r>
                    </a:p>
                  </a:txBody>
                  <a:tcPr/>
                </a:tc>
                <a:tc>
                  <a:txBody>
                    <a:bodyPr/>
                    <a:lstStyle/>
                    <a:p>
                      <a:r>
                        <a:rPr lang="it-IT" sz="1400" dirty="0"/>
                        <a:t>Progetto</a:t>
                      </a:r>
                    </a:p>
                  </a:txBody>
                  <a:tcPr/>
                </a:tc>
                <a:tc>
                  <a:txBody>
                    <a:bodyPr/>
                    <a:lstStyle/>
                    <a:p>
                      <a:r>
                        <a:rPr lang="it-IT" sz="1400" dirty="0"/>
                        <a:t>Programma</a:t>
                      </a:r>
                    </a:p>
                  </a:txBody>
                  <a:tcPr/>
                </a:tc>
                <a:tc>
                  <a:txBody>
                    <a:bodyPr/>
                    <a:lstStyle/>
                    <a:p>
                      <a:r>
                        <a:rPr lang="it-IT" sz="1400" dirty="0"/>
                        <a:t>Portafoglio</a:t>
                      </a:r>
                    </a:p>
                  </a:txBody>
                  <a:tcPr/>
                </a:tc>
                <a:extLst>
                  <a:ext uri="{0D108BD9-81ED-4DB2-BD59-A6C34878D82A}">
                    <a16:rowId xmlns:a16="http://schemas.microsoft.com/office/drawing/2014/main" xmlns="" val="778562419"/>
                  </a:ext>
                </a:extLst>
              </a:tr>
              <a:tr h="3016453">
                <a:tc>
                  <a:txBody>
                    <a:bodyPr/>
                    <a:lstStyle/>
                    <a:p>
                      <a:r>
                        <a:rPr lang="it-IT" sz="1400" dirty="0"/>
                        <a:t>Coinvolgi-mento degli stakeholder</a:t>
                      </a:r>
                    </a:p>
                  </a:txBody>
                  <a:tcPr/>
                </a:tc>
                <a:tc>
                  <a:txBody>
                    <a:bodyPr/>
                    <a:lstStyle/>
                    <a:p>
                      <a:pPr marL="171450" indent="-171450">
                        <a:buFont typeface="Arial" panose="020B0604020202020204" pitchFamily="34" charset="0"/>
                        <a:buChar char="•"/>
                      </a:pPr>
                      <a:r>
                        <a:rPr lang="it-IT" sz="1400" dirty="0"/>
                        <a:t>Pannello di controllo del progetto</a:t>
                      </a:r>
                    </a:p>
                    <a:p>
                      <a:pPr marL="171450" indent="-171450">
                        <a:buFont typeface="Arial" panose="020B0604020202020204" pitchFamily="34" charset="0"/>
                        <a:buChar char="•"/>
                      </a:pPr>
                      <a:r>
                        <a:rPr lang="it-IT" sz="1400" dirty="0"/>
                        <a:t>Pannello di controllo esecutivo</a:t>
                      </a:r>
                    </a:p>
                    <a:p>
                      <a:pPr marL="171450" indent="-171450">
                        <a:buFont typeface="Arial" panose="020B0604020202020204" pitchFamily="34" charset="0"/>
                        <a:buChar char="•"/>
                      </a:pPr>
                      <a:r>
                        <a:rPr lang="it-IT" sz="1400" dirty="0"/>
                        <a:t>Rapporto sugli stati di avanzamento</a:t>
                      </a:r>
                    </a:p>
                    <a:p>
                      <a:pPr marL="171450" indent="-171450">
                        <a:buFont typeface="Arial" panose="020B0604020202020204" pitchFamily="34" charset="0"/>
                        <a:buChar char="•"/>
                      </a:pPr>
                      <a:r>
                        <a:rPr lang="it-IT" sz="1400" dirty="0"/>
                        <a:t>Approvazioni per stadi di avanzamento</a:t>
                      </a:r>
                    </a:p>
                    <a:p>
                      <a:pPr marL="171450" indent="-171450">
                        <a:buFont typeface="Arial" panose="020B0604020202020204" pitchFamily="34" charset="0"/>
                        <a:buChar char="•"/>
                      </a:pPr>
                      <a:r>
                        <a:rPr lang="it-IT" sz="1400" dirty="0"/>
                        <a:t>Accesso con ruoli di temporanei</a:t>
                      </a:r>
                    </a:p>
                    <a:p>
                      <a:pPr marL="171450" indent="-171450">
                        <a:buFont typeface="Arial" panose="020B0604020202020204" pitchFamily="34" charset="0"/>
                        <a:buChar char="•"/>
                      </a:pPr>
                      <a:r>
                        <a:rPr lang="it-IT" sz="1400" dirty="0"/>
                        <a:t>Allerta per tolleranza, rischi, problemi, ritardi</a:t>
                      </a:r>
                    </a:p>
                  </a:txBody>
                  <a:tcPr/>
                </a:tc>
                <a:tc>
                  <a:txBody>
                    <a:bodyPr/>
                    <a:lstStyle/>
                    <a:p>
                      <a:pPr marL="171450" indent="-171450">
                        <a:buFont typeface="Arial" panose="020B0604020202020204" pitchFamily="34" charset="0"/>
                        <a:buChar char="•"/>
                      </a:pPr>
                      <a:r>
                        <a:rPr lang="it-IT" sz="1400" dirty="0"/>
                        <a:t>Pannello di controllo del programma</a:t>
                      </a:r>
                    </a:p>
                    <a:p>
                      <a:pPr marL="171450" indent="-171450">
                        <a:buFont typeface="Arial" panose="020B0604020202020204" pitchFamily="34" charset="0"/>
                        <a:buChar char="•"/>
                      </a:pPr>
                      <a:r>
                        <a:rPr lang="it-IT" sz="1400" dirty="0"/>
                        <a:t>Rischi, problemi e </a:t>
                      </a:r>
                      <a:r>
                        <a:rPr lang="it-IT" sz="1400" dirty="0" err="1"/>
                        <a:t>milestone</a:t>
                      </a:r>
                      <a:r>
                        <a:rPr lang="it-IT" sz="1400" dirty="0"/>
                        <a:t> specifici del programma</a:t>
                      </a:r>
                    </a:p>
                    <a:p>
                      <a:pPr marL="171450" indent="-171450">
                        <a:buFont typeface="Arial" panose="020B0604020202020204" pitchFamily="34" charset="0"/>
                        <a:buChar char="•"/>
                      </a:pPr>
                      <a:r>
                        <a:rPr lang="it-IT" sz="1400" dirty="0"/>
                        <a:t>Rapporti sullo stato del programma</a:t>
                      </a:r>
                    </a:p>
                    <a:p>
                      <a:pPr marL="171450" indent="-171450">
                        <a:buFont typeface="Arial" panose="020B0604020202020204" pitchFamily="34" charset="0"/>
                        <a:buChar char="•"/>
                      </a:pPr>
                      <a:r>
                        <a:rPr lang="it-IT" sz="1400" dirty="0"/>
                        <a:t>Segnalazione al manager del programma</a:t>
                      </a:r>
                    </a:p>
                    <a:p>
                      <a:pPr marL="171450" indent="-171450">
                        <a:buFont typeface="Arial" panose="020B0604020202020204" pitchFamily="34" charset="0"/>
                        <a:buChar char="•"/>
                      </a:pPr>
                      <a:r>
                        <a:rPr lang="it-IT" sz="1400" dirty="0"/>
                        <a:t>Finanziamenti aggregati dei progetti</a:t>
                      </a:r>
                    </a:p>
                    <a:p>
                      <a:pPr marL="171450" indent="-171450">
                        <a:buFont typeface="Arial" panose="020B0604020202020204" pitchFamily="34" charset="0"/>
                        <a:buChar char="•"/>
                      </a:pPr>
                      <a:r>
                        <a:rPr lang="it-IT" sz="1400" dirty="0"/>
                        <a:t>Assegnazione del budget a livello di programma</a:t>
                      </a:r>
                    </a:p>
                  </a:txBody>
                  <a:tcPr/>
                </a:tc>
                <a:tc>
                  <a:txBody>
                    <a:bodyPr/>
                    <a:lstStyle/>
                    <a:p>
                      <a:pPr marL="171450" indent="-171450">
                        <a:buFont typeface="Arial" panose="020B0604020202020204" pitchFamily="34" charset="0"/>
                        <a:buChar char="•"/>
                      </a:pPr>
                      <a:r>
                        <a:rPr lang="it-IT" sz="1400" dirty="0"/>
                        <a:t>Pannello di controllo del portafoglio</a:t>
                      </a:r>
                    </a:p>
                    <a:p>
                      <a:pPr marL="171450" indent="-171450">
                        <a:buFont typeface="Arial" panose="020B0604020202020204" pitchFamily="34" charset="0"/>
                        <a:buChar char="•"/>
                      </a:pPr>
                      <a:r>
                        <a:rPr lang="it-IT" sz="1400" dirty="0"/>
                        <a:t>Diagrammi riassuntivi dei finanziamenti dei portafogli scavando a fondo</a:t>
                      </a:r>
                    </a:p>
                    <a:p>
                      <a:pPr marL="171450" indent="-171450">
                        <a:buFont typeface="Arial" panose="020B0604020202020204" pitchFamily="34" charset="0"/>
                        <a:buChar char="•"/>
                      </a:pPr>
                      <a:r>
                        <a:rPr lang="it-IT" sz="1400" dirty="0"/>
                        <a:t>Vista di fattibilità di tutti i progetti e programmi inclusi ROI e NPV e allineamento strategico</a:t>
                      </a:r>
                    </a:p>
                    <a:p>
                      <a:pPr marL="171450" indent="-171450">
                        <a:buFont typeface="Arial" panose="020B0604020202020204" pitchFamily="34" charset="0"/>
                        <a:buChar char="•"/>
                      </a:pPr>
                      <a:r>
                        <a:rPr lang="it-IT" sz="1400" dirty="0"/>
                        <a:t>Vista dei programmi e dei progetti nel pannello di controllo</a:t>
                      </a:r>
                    </a:p>
                    <a:p>
                      <a:pPr marL="171450" indent="-171450">
                        <a:buFont typeface="Arial" panose="020B0604020202020204" pitchFamily="34" charset="0"/>
                        <a:buChar char="•"/>
                      </a:pPr>
                      <a:r>
                        <a:rPr lang="it-IT" sz="1400" dirty="0"/>
                        <a:t>Assegnazione di priorità di progetti e programmi</a:t>
                      </a:r>
                    </a:p>
                  </a:txBody>
                  <a:tcPr/>
                </a:tc>
                <a:extLst>
                  <a:ext uri="{0D108BD9-81ED-4DB2-BD59-A6C34878D82A}">
                    <a16:rowId xmlns:a16="http://schemas.microsoft.com/office/drawing/2014/main" xmlns="" val="3624807247"/>
                  </a:ext>
                </a:extLst>
              </a:tr>
              <a:tr h="1639572">
                <a:tc>
                  <a:txBody>
                    <a:bodyPr/>
                    <a:lstStyle/>
                    <a:p>
                      <a:r>
                        <a:rPr lang="it-IT" sz="1400" dirty="0"/>
                        <a:t>Gestione dei rischi</a:t>
                      </a:r>
                    </a:p>
                  </a:txBody>
                  <a:tcPr/>
                </a:tc>
                <a:tc>
                  <a:txBody>
                    <a:bodyPr/>
                    <a:lstStyle/>
                    <a:p>
                      <a:pPr marL="171450" indent="-171450">
                        <a:buFont typeface="Arial" panose="020B0604020202020204" pitchFamily="34" charset="0"/>
                        <a:buChar char="•"/>
                      </a:pPr>
                      <a:r>
                        <a:rPr lang="it-IT" sz="1400" dirty="0"/>
                        <a:t>Registrazione dei rischi secondo la ISO 3100</a:t>
                      </a:r>
                    </a:p>
                    <a:p>
                      <a:pPr marL="171450" indent="-171450">
                        <a:buFont typeface="Arial" panose="020B0604020202020204" pitchFamily="34" charset="0"/>
                        <a:buChar char="•"/>
                      </a:pPr>
                      <a:r>
                        <a:rPr lang="it-IT" sz="1400" dirty="0"/>
                        <a:t>Allerta sui rischi scaduti e grafici </a:t>
                      </a:r>
                    </a:p>
                    <a:p>
                      <a:pPr marL="171450" indent="-171450">
                        <a:buFont typeface="Arial" panose="020B0604020202020204" pitchFamily="34" charset="0"/>
                        <a:buChar char="•"/>
                      </a:pPr>
                      <a:r>
                        <a:rPr lang="it-IT" sz="1400" dirty="0"/>
                        <a:t>Raggruppamenti di rischi</a:t>
                      </a:r>
                    </a:p>
                    <a:p>
                      <a:pPr marL="171450" indent="-171450">
                        <a:buFont typeface="Arial" panose="020B0604020202020204" pitchFamily="34" charset="0"/>
                        <a:buChar char="•"/>
                      </a:pPr>
                      <a:r>
                        <a:rPr lang="it-IT" sz="1400" dirty="0"/>
                        <a:t>Conversione di rischi in problemi da risolvere</a:t>
                      </a:r>
                    </a:p>
                  </a:txBody>
                  <a:tcPr/>
                </a:tc>
                <a:tc>
                  <a:txBody>
                    <a:bodyPr/>
                    <a:lstStyle/>
                    <a:p>
                      <a:pPr marL="171450" indent="-171450">
                        <a:buFont typeface="Arial" panose="020B0604020202020204" pitchFamily="34" charset="0"/>
                        <a:buChar char="•"/>
                      </a:pPr>
                      <a:r>
                        <a:rPr lang="it-IT" sz="1400" dirty="0"/>
                        <a:t>Registrazione dei rischi secondo la ISO 3100</a:t>
                      </a:r>
                    </a:p>
                    <a:p>
                      <a:pPr marL="171450" indent="-171450">
                        <a:buFont typeface="Arial" panose="020B0604020202020204" pitchFamily="34" charset="0"/>
                        <a:buChar char="•"/>
                      </a:pPr>
                      <a:r>
                        <a:rPr lang="it-IT" sz="1400" dirty="0"/>
                        <a:t>Allerta sui rischi scaduti</a:t>
                      </a:r>
                    </a:p>
                    <a:p>
                      <a:pPr marL="171450" indent="-171450">
                        <a:buFont typeface="Arial" panose="020B0604020202020204" pitchFamily="34" charset="0"/>
                        <a:buChar char="•"/>
                      </a:pPr>
                      <a:r>
                        <a:rPr lang="it-IT" sz="1400" dirty="0"/>
                        <a:t>Formato consistente</a:t>
                      </a:r>
                    </a:p>
                    <a:p>
                      <a:pPr marL="171450" indent="-171450">
                        <a:buFont typeface="Arial" panose="020B0604020202020204" pitchFamily="34" charset="0"/>
                        <a:buChar char="•"/>
                      </a:pPr>
                      <a:r>
                        <a:rPr lang="it-IT" sz="1400" dirty="0"/>
                        <a:t>Aggregazione dei rischi</a:t>
                      </a:r>
                    </a:p>
                  </a:txBody>
                  <a:tcPr/>
                </a:tc>
                <a:tc>
                  <a:txBody>
                    <a:bodyPr/>
                    <a:lstStyle/>
                    <a:p>
                      <a:pPr marL="171450" indent="-171450">
                        <a:buFont typeface="Arial" panose="020B0604020202020204" pitchFamily="34" charset="0"/>
                        <a:buChar char="•"/>
                      </a:pPr>
                      <a:r>
                        <a:rPr lang="it-IT" sz="1400" dirty="0"/>
                        <a:t>Identificazione e quantificazione dei rischi</a:t>
                      </a:r>
                    </a:p>
                    <a:p>
                      <a:pPr marL="171450" indent="-171450">
                        <a:buFont typeface="Arial" panose="020B0604020202020204" pitchFamily="34" charset="0"/>
                        <a:buChar char="•"/>
                      </a:pPr>
                      <a:r>
                        <a:rPr lang="it-IT" sz="1400" dirty="0"/>
                        <a:t>Gestione centralizzata</a:t>
                      </a:r>
                    </a:p>
                    <a:p>
                      <a:pPr marL="171450" indent="-171450">
                        <a:buFont typeface="Arial" panose="020B0604020202020204" pitchFamily="34" charset="0"/>
                        <a:buChar char="•"/>
                      </a:pPr>
                      <a:r>
                        <a:rPr lang="it-IT" sz="1400" dirty="0"/>
                        <a:t>Pannello di controllo esecutivo dei rischi </a:t>
                      </a:r>
                    </a:p>
                  </a:txBody>
                  <a:tcPr/>
                </a:tc>
                <a:extLst>
                  <a:ext uri="{0D108BD9-81ED-4DB2-BD59-A6C34878D82A}">
                    <a16:rowId xmlns:a16="http://schemas.microsoft.com/office/drawing/2014/main" xmlns="" val="511707431"/>
                  </a:ext>
                </a:extLst>
              </a:tr>
            </a:tbl>
          </a:graphicData>
        </a:graphic>
      </p:graphicFrame>
      <p:sp>
        <p:nvSpPr>
          <p:cNvPr id="4" name="Segnaposto numero diapositiva 3">
            <a:extLst>
              <a:ext uri="{FF2B5EF4-FFF2-40B4-BE49-F238E27FC236}">
                <a16:creationId xmlns:a16="http://schemas.microsoft.com/office/drawing/2014/main" xmlns="" id="{E1460154-8183-624D-B0A6-F26C45812F74}"/>
              </a:ext>
            </a:extLst>
          </p:cNvPr>
          <p:cNvSpPr>
            <a:spLocks noGrp="1"/>
          </p:cNvSpPr>
          <p:nvPr>
            <p:ph type="sldNum" sz="quarter" idx="12"/>
          </p:nvPr>
        </p:nvSpPr>
        <p:spPr/>
        <p:txBody>
          <a:bodyPr/>
          <a:lstStyle/>
          <a:p>
            <a:fld id="{30022364-CBF1-FB44-A4AE-07A465E5B79F}" type="slidenum">
              <a:rPr lang="it-IT" smtClean="0"/>
              <a:t>57</a:t>
            </a:fld>
            <a:endParaRPr lang="it-IT"/>
          </a:p>
        </p:txBody>
      </p:sp>
    </p:spTree>
    <p:extLst>
      <p:ext uri="{BB962C8B-B14F-4D97-AF65-F5344CB8AC3E}">
        <p14:creationId xmlns:p14="http://schemas.microsoft.com/office/powerpoint/2010/main" val="35163044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xmlns="" id="{86737ACB-053B-AE4B-ADC4-9F780A06AEA9}"/>
              </a:ext>
            </a:extLst>
          </p:cNvPr>
          <p:cNvGraphicFramePr>
            <a:graphicFrameLocks noGrp="1"/>
          </p:cNvGraphicFramePr>
          <p:nvPr>
            <p:ph sz="half" idx="1"/>
            <p:extLst>
              <p:ext uri="{D42A27DB-BD31-4B8C-83A1-F6EECF244321}">
                <p14:modId xmlns:p14="http://schemas.microsoft.com/office/powerpoint/2010/main" val="4286866484"/>
              </p:ext>
            </p:extLst>
          </p:nvPr>
        </p:nvGraphicFramePr>
        <p:xfrm>
          <a:off x="0" y="0"/>
          <a:ext cx="9144000" cy="5165644"/>
        </p:xfrm>
        <a:graphic>
          <a:graphicData uri="http://schemas.openxmlformats.org/drawingml/2006/table">
            <a:tbl>
              <a:tblPr firstRow="1" bandRow="1">
                <a:tableStyleId>{5C22544A-7EE6-4342-B048-85BDC9FD1C3A}</a:tableStyleId>
              </a:tblPr>
              <a:tblGrid>
                <a:gridCol w="1240971">
                  <a:extLst>
                    <a:ext uri="{9D8B030D-6E8A-4147-A177-3AD203B41FA5}">
                      <a16:colId xmlns:a16="http://schemas.microsoft.com/office/drawing/2014/main" xmlns="" val="2429558316"/>
                    </a:ext>
                  </a:extLst>
                </a:gridCol>
                <a:gridCol w="2590800">
                  <a:extLst>
                    <a:ext uri="{9D8B030D-6E8A-4147-A177-3AD203B41FA5}">
                      <a16:colId xmlns:a16="http://schemas.microsoft.com/office/drawing/2014/main" xmlns="" val="44357709"/>
                    </a:ext>
                  </a:extLst>
                </a:gridCol>
                <a:gridCol w="2699658">
                  <a:extLst>
                    <a:ext uri="{9D8B030D-6E8A-4147-A177-3AD203B41FA5}">
                      <a16:colId xmlns:a16="http://schemas.microsoft.com/office/drawing/2014/main" xmlns="" val="3381617647"/>
                    </a:ext>
                  </a:extLst>
                </a:gridCol>
                <a:gridCol w="2612571">
                  <a:extLst>
                    <a:ext uri="{9D8B030D-6E8A-4147-A177-3AD203B41FA5}">
                      <a16:colId xmlns:a16="http://schemas.microsoft.com/office/drawing/2014/main" xmlns="" val="3195615559"/>
                    </a:ext>
                  </a:extLst>
                </a:gridCol>
              </a:tblGrid>
              <a:tr h="502204">
                <a:tc>
                  <a:txBody>
                    <a:bodyPr/>
                    <a:lstStyle/>
                    <a:p>
                      <a:r>
                        <a:rPr lang="it-IT" sz="1400" dirty="0"/>
                        <a:t>Processi</a:t>
                      </a:r>
                    </a:p>
                  </a:txBody>
                  <a:tcPr/>
                </a:tc>
                <a:tc>
                  <a:txBody>
                    <a:bodyPr/>
                    <a:lstStyle/>
                    <a:p>
                      <a:r>
                        <a:rPr lang="it-IT" sz="1400" dirty="0"/>
                        <a:t>Progetto</a:t>
                      </a:r>
                    </a:p>
                  </a:txBody>
                  <a:tcPr/>
                </a:tc>
                <a:tc>
                  <a:txBody>
                    <a:bodyPr/>
                    <a:lstStyle/>
                    <a:p>
                      <a:r>
                        <a:rPr lang="it-IT" sz="1400" dirty="0"/>
                        <a:t>Programma</a:t>
                      </a:r>
                    </a:p>
                  </a:txBody>
                  <a:tcPr/>
                </a:tc>
                <a:tc>
                  <a:txBody>
                    <a:bodyPr/>
                    <a:lstStyle/>
                    <a:p>
                      <a:r>
                        <a:rPr lang="it-IT" sz="1400" dirty="0"/>
                        <a:t>Portafoglio</a:t>
                      </a:r>
                    </a:p>
                  </a:txBody>
                  <a:tcPr/>
                </a:tc>
                <a:extLst>
                  <a:ext uri="{0D108BD9-81ED-4DB2-BD59-A6C34878D82A}">
                    <a16:rowId xmlns:a16="http://schemas.microsoft.com/office/drawing/2014/main" xmlns="" val="778562419"/>
                  </a:ext>
                </a:extLst>
              </a:tr>
              <a:tr h="2456887">
                <a:tc>
                  <a:txBody>
                    <a:bodyPr/>
                    <a:lstStyle/>
                    <a:p>
                      <a:r>
                        <a:rPr lang="it-IT" sz="1400" dirty="0"/>
                        <a:t>Gestione organizzativa</a:t>
                      </a:r>
                    </a:p>
                  </a:txBody>
                  <a:tcPr/>
                </a:tc>
                <a:tc>
                  <a:txBody>
                    <a:bodyPr/>
                    <a:lstStyle/>
                    <a:p>
                      <a:pPr marL="171450" indent="-171450">
                        <a:buFont typeface="Arial" panose="020B0604020202020204" pitchFamily="34" charset="0"/>
                        <a:buChar char="•"/>
                      </a:pPr>
                      <a:r>
                        <a:rPr lang="it-IT" sz="1400" dirty="0"/>
                        <a:t>Approvazione e registrazione delle fasi di approvazione</a:t>
                      </a:r>
                    </a:p>
                    <a:p>
                      <a:pPr marL="171450" indent="-171450">
                        <a:buFont typeface="Arial" panose="020B0604020202020204" pitchFamily="34" charset="0"/>
                        <a:buChar char="•"/>
                      </a:pPr>
                      <a:r>
                        <a:rPr lang="it-IT" sz="1400" dirty="0"/>
                        <a:t>Ciclo di vita del progetto/soluzioni consistente</a:t>
                      </a:r>
                    </a:p>
                    <a:p>
                      <a:pPr marL="171450" indent="-171450">
                        <a:buFont typeface="Arial" panose="020B0604020202020204" pitchFamily="34" charset="0"/>
                        <a:buChar char="•"/>
                      </a:pPr>
                      <a:r>
                        <a:rPr lang="it-IT" sz="1400" dirty="0"/>
                        <a:t>Pannello di controllo del progetto</a:t>
                      </a:r>
                    </a:p>
                    <a:p>
                      <a:pPr marL="171450" indent="-171450">
                        <a:buFont typeface="Arial" panose="020B0604020202020204" pitchFamily="34" charset="0"/>
                        <a:buChar char="•"/>
                      </a:pPr>
                      <a:r>
                        <a:rPr lang="it-IT" sz="1400" dirty="0"/>
                        <a:t>Chiari ruoli e responsabilità</a:t>
                      </a:r>
                    </a:p>
                    <a:p>
                      <a:pPr marL="171450" indent="-171450">
                        <a:buFont typeface="Arial" panose="020B0604020202020204" pitchFamily="34" charset="0"/>
                        <a:buChar char="•"/>
                      </a:pPr>
                      <a:r>
                        <a:rPr lang="it-IT" sz="1400" dirty="0"/>
                        <a:t>Dati di progetto inclusi rischi e finanziamenti aggregati nelle viste di controllo del progetto</a:t>
                      </a:r>
                    </a:p>
                  </a:txBody>
                  <a:tcPr/>
                </a:tc>
                <a:tc>
                  <a:txBody>
                    <a:bodyPr/>
                    <a:lstStyle/>
                    <a:p>
                      <a:pPr marL="171450" indent="-171450">
                        <a:buFont typeface="Arial" panose="020B0604020202020204" pitchFamily="34" charset="0"/>
                        <a:buChar char="•"/>
                      </a:pPr>
                      <a:r>
                        <a:rPr lang="it-IT" sz="1400" dirty="0"/>
                        <a:t>Approvazione e registrazione delle fasi di approvazione</a:t>
                      </a:r>
                    </a:p>
                    <a:p>
                      <a:pPr marL="171450" indent="-171450">
                        <a:buFont typeface="Arial" panose="020B0604020202020204" pitchFamily="34" charset="0"/>
                        <a:buChar char="•"/>
                      </a:pPr>
                      <a:r>
                        <a:rPr lang="it-IT" sz="1400" dirty="0"/>
                        <a:t>Ciclo di vita del progetto/soluzioni consistente</a:t>
                      </a:r>
                    </a:p>
                    <a:p>
                      <a:pPr marL="171450" indent="-171450">
                        <a:buFont typeface="Arial" panose="020B0604020202020204" pitchFamily="34" charset="0"/>
                        <a:buChar char="•"/>
                      </a:pPr>
                      <a:r>
                        <a:rPr lang="it-IT" sz="1400" dirty="0"/>
                        <a:t>Pannello di controllo del programma</a:t>
                      </a:r>
                    </a:p>
                    <a:p>
                      <a:pPr marL="171450" indent="-171450">
                        <a:buFont typeface="Arial" panose="020B0604020202020204" pitchFamily="34" charset="0"/>
                        <a:buChar char="•"/>
                      </a:pPr>
                      <a:r>
                        <a:rPr lang="it-IT" sz="1400" dirty="0"/>
                        <a:t>Chiari ruoli e responsabilità</a:t>
                      </a:r>
                    </a:p>
                    <a:p>
                      <a:pPr marL="171450" indent="-171450">
                        <a:buFont typeface="Arial" panose="020B0604020202020204" pitchFamily="34" charset="0"/>
                        <a:buChar char="•"/>
                      </a:pPr>
                      <a:r>
                        <a:rPr lang="it-IT" sz="1400" dirty="0"/>
                        <a:t>Dati di programma inclusi rischi e finanziamenti aggregati nelle viste di controllo del programma</a:t>
                      </a:r>
                    </a:p>
                  </a:txBody>
                  <a:tcPr/>
                </a:tc>
                <a:tc>
                  <a:txBody>
                    <a:bodyPr/>
                    <a:lstStyle/>
                    <a:p>
                      <a:pPr marL="171450" indent="-171450">
                        <a:buFont typeface="Arial" panose="020B0604020202020204" pitchFamily="34" charset="0"/>
                        <a:buChar char="•"/>
                      </a:pPr>
                      <a:r>
                        <a:rPr lang="it-IT" sz="1400" dirty="0"/>
                        <a:t>Deposito centralizzato e complessivo di tutti i programmi e i progetti del portafoglio</a:t>
                      </a:r>
                    </a:p>
                    <a:p>
                      <a:pPr marL="171450" indent="-171450">
                        <a:buFont typeface="Arial" panose="020B0604020202020204" pitchFamily="34" charset="0"/>
                        <a:buChar char="•"/>
                      </a:pPr>
                      <a:r>
                        <a:rPr lang="it-IT" sz="1400" dirty="0"/>
                        <a:t>Gestori dei portafogli per fasi di approvazione dei processi</a:t>
                      </a:r>
                    </a:p>
                  </a:txBody>
                  <a:tcPr/>
                </a:tc>
                <a:extLst>
                  <a:ext uri="{0D108BD9-81ED-4DB2-BD59-A6C34878D82A}">
                    <a16:rowId xmlns:a16="http://schemas.microsoft.com/office/drawing/2014/main" xmlns="" val="3749835225"/>
                  </a:ext>
                </a:extLst>
              </a:tr>
              <a:tr h="1689110">
                <a:tc>
                  <a:txBody>
                    <a:bodyPr/>
                    <a:lstStyle/>
                    <a:p>
                      <a:r>
                        <a:rPr lang="it-IT" sz="1400" dirty="0"/>
                        <a:t>Gestione delle risorse</a:t>
                      </a:r>
                    </a:p>
                  </a:txBody>
                  <a:tcPr/>
                </a:tc>
                <a:tc>
                  <a:txBody>
                    <a:bodyPr/>
                    <a:lstStyle/>
                    <a:p>
                      <a:pPr marL="171450" indent="-171450">
                        <a:buFont typeface="Arial" panose="020B0604020202020204" pitchFamily="34" charset="0"/>
                        <a:buChar char="•"/>
                      </a:pPr>
                      <a:r>
                        <a:rPr lang="it-IT" sz="1400" dirty="0"/>
                        <a:t>Pianificazione delle capacità</a:t>
                      </a:r>
                    </a:p>
                    <a:p>
                      <a:pPr marL="171450" indent="-171450">
                        <a:buFont typeface="Arial" panose="020B0604020202020204" pitchFamily="34" charset="0"/>
                        <a:buChar char="•"/>
                      </a:pPr>
                      <a:r>
                        <a:rPr lang="it-IT" sz="1400" dirty="0"/>
                        <a:t>Risorse virtuali</a:t>
                      </a:r>
                    </a:p>
                    <a:p>
                      <a:pPr marL="171450" indent="-171450">
                        <a:buFont typeface="Arial" panose="020B0604020202020204" pitchFamily="34" charset="0"/>
                        <a:buChar char="•"/>
                      </a:pPr>
                      <a:r>
                        <a:rPr lang="it-IT" sz="1400" dirty="0"/>
                        <a:t>Integrazione del </a:t>
                      </a:r>
                      <a:r>
                        <a:rPr lang="it-IT" sz="1400" dirty="0" err="1"/>
                        <a:t>Gantt</a:t>
                      </a:r>
                      <a:r>
                        <a:rPr lang="it-IT" sz="1400" dirty="0"/>
                        <a:t> e del WBS</a:t>
                      </a:r>
                    </a:p>
                    <a:p>
                      <a:pPr marL="171450" indent="-171450">
                        <a:buFont typeface="Arial" panose="020B0604020202020204" pitchFamily="34" charset="0"/>
                        <a:buChar char="•"/>
                      </a:pPr>
                      <a:r>
                        <a:rPr lang="it-IT" sz="1400" dirty="0"/>
                        <a:t>Serbatoio centrale di risorse e processi per la loro distribuzione</a:t>
                      </a:r>
                    </a:p>
                  </a:txBody>
                  <a:tcPr/>
                </a:tc>
                <a:tc>
                  <a:txBody>
                    <a:bodyPr/>
                    <a:lstStyle/>
                    <a:p>
                      <a:pPr marL="171450" indent="-171450">
                        <a:buFont typeface="Arial" panose="020B0604020202020204" pitchFamily="34" charset="0"/>
                        <a:buChar char="•"/>
                      </a:pPr>
                      <a:r>
                        <a:rPr lang="it-IT" sz="1400" dirty="0"/>
                        <a:t>Acquisizione e pianificazione delle risorse per i previsti progetti</a:t>
                      </a:r>
                    </a:p>
                    <a:p>
                      <a:pPr marL="171450" indent="-171450">
                        <a:buFont typeface="Arial" panose="020B0604020202020204" pitchFamily="34" charset="0"/>
                        <a:buChar char="•"/>
                      </a:pPr>
                      <a:r>
                        <a:rPr lang="it-IT" sz="1400" dirty="0"/>
                        <a:t>Serbatoio centrale di risorse e processi per la loro acquisizione</a:t>
                      </a:r>
                    </a:p>
                  </a:txBody>
                  <a:tcPr/>
                </a:tc>
                <a:tc>
                  <a:txBody>
                    <a:bodyPr/>
                    <a:lstStyle/>
                    <a:p>
                      <a:pPr marL="171450" indent="-171450">
                        <a:buFont typeface="Arial" panose="020B0604020202020204" pitchFamily="34" charset="0"/>
                        <a:buChar char="•"/>
                      </a:pPr>
                      <a:r>
                        <a:rPr lang="it-IT" sz="1400" dirty="0"/>
                        <a:t>Pannello di controllo delle risorse del portafoglio con un’analisi approfondita</a:t>
                      </a:r>
                    </a:p>
                    <a:p>
                      <a:pPr marL="171450" indent="-171450">
                        <a:buFont typeface="Arial" panose="020B0604020202020204" pitchFamily="34" charset="0"/>
                        <a:buChar char="•"/>
                      </a:pPr>
                      <a:r>
                        <a:rPr lang="it-IT" sz="1400" dirty="0"/>
                        <a:t>Gestione della richiesta delle risorse</a:t>
                      </a:r>
                    </a:p>
                    <a:p>
                      <a:pPr marL="171450" indent="-171450">
                        <a:buFont typeface="Arial" panose="020B0604020202020204" pitchFamily="34" charset="0"/>
                        <a:buChar char="•"/>
                      </a:pPr>
                      <a:r>
                        <a:rPr lang="it-IT" sz="1400" dirty="0"/>
                        <a:t>Grafici della situazione attuale, di quella impegnata e di quella prevista</a:t>
                      </a:r>
                    </a:p>
                  </a:txBody>
                  <a:tcPr/>
                </a:tc>
                <a:extLst>
                  <a:ext uri="{0D108BD9-81ED-4DB2-BD59-A6C34878D82A}">
                    <a16:rowId xmlns:a16="http://schemas.microsoft.com/office/drawing/2014/main" xmlns="" val="1119300893"/>
                  </a:ext>
                </a:extLst>
              </a:tr>
            </a:tbl>
          </a:graphicData>
        </a:graphic>
      </p:graphicFrame>
      <p:sp>
        <p:nvSpPr>
          <p:cNvPr id="4" name="Segnaposto numero diapositiva 3">
            <a:extLst>
              <a:ext uri="{FF2B5EF4-FFF2-40B4-BE49-F238E27FC236}">
                <a16:creationId xmlns:a16="http://schemas.microsoft.com/office/drawing/2014/main" xmlns="" id="{E1460154-8183-624D-B0A6-F26C45812F74}"/>
              </a:ext>
            </a:extLst>
          </p:cNvPr>
          <p:cNvSpPr>
            <a:spLocks noGrp="1"/>
          </p:cNvSpPr>
          <p:nvPr>
            <p:ph type="sldNum" sz="quarter" idx="12"/>
          </p:nvPr>
        </p:nvSpPr>
        <p:spPr/>
        <p:txBody>
          <a:bodyPr/>
          <a:lstStyle/>
          <a:p>
            <a:fld id="{30022364-CBF1-FB44-A4AE-07A465E5B79F}" type="slidenum">
              <a:rPr lang="it-IT" smtClean="0"/>
              <a:t>58</a:t>
            </a:fld>
            <a:endParaRPr lang="it-IT"/>
          </a:p>
        </p:txBody>
      </p:sp>
    </p:spTree>
    <p:extLst>
      <p:ext uri="{BB962C8B-B14F-4D97-AF65-F5344CB8AC3E}">
        <p14:creationId xmlns:p14="http://schemas.microsoft.com/office/powerpoint/2010/main" val="3873970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996" y="0"/>
            <a:ext cx="8229600" cy="400110"/>
          </a:xfrm>
        </p:spPr>
        <p:txBody>
          <a:bodyPr>
            <a:normAutofit fontScale="90000"/>
          </a:bodyPr>
          <a:lstStyle/>
          <a:p>
            <a:r>
              <a:rPr lang="it-IT" dirty="0"/>
              <a:t>Le maggiori differenze tra la gestione di progetti, programmi e portafogli</a:t>
            </a:r>
          </a:p>
        </p:txBody>
      </p:sp>
      <p:graphicFrame>
        <p:nvGraphicFramePr>
          <p:cNvPr id="4" name="Tabella 3">
            <a:extLst>
              <a:ext uri="{FF2B5EF4-FFF2-40B4-BE49-F238E27FC236}">
                <a16:creationId xmlns:a16="http://schemas.microsoft.com/office/drawing/2014/main" xmlns="" id="{016960A5-14FB-0C47-B454-6FEB092056AE}"/>
              </a:ext>
            </a:extLst>
          </p:cNvPr>
          <p:cNvGraphicFramePr>
            <a:graphicFrameLocks noGrp="1"/>
          </p:cNvGraphicFramePr>
          <p:nvPr>
            <p:extLst>
              <p:ext uri="{D42A27DB-BD31-4B8C-83A1-F6EECF244321}">
                <p14:modId xmlns:p14="http://schemas.microsoft.com/office/powerpoint/2010/main" val="3974923515"/>
              </p:ext>
            </p:extLst>
          </p:nvPr>
        </p:nvGraphicFramePr>
        <p:xfrm>
          <a:off x="217403" y="857251"/>
          <a:ext cx="8778007" cy="3728750"/>
        </p:xfrm>
        <a:graphic>
          <a:graphicData uri="http://schemas.openxmlformats.org/drawingml/2006/table">
            <a:tbl>
              <a:tblPr firstRow="1" bandRow="1">
                <a:tableStyleId>{5C22544A-7EE6-4342-B048-85BDC9FD1C3A}</a:tableStyleId>
              </a:tblPr>
              <a:tblGrid>
                <a:gridCol w="1891931">
                  <a:extLst>
                    <a:ext uri="{9D8B030D-6E8A-4147-A177-3AD203B41FA5}">
                      <a16:colId xmlns:a16="http://schemas.microsoft.com/office/drawing/2014/main" xmlns="" val="1285037926"/>
                    </a:ext>
                  </a:extLst>
                </a:gridCol>
                <a:gridCol w="2165483">
                  <a:extLst>
                    <a:ext uri="{9D8B030D-6E8A-4147-A177-3AD203B41FA5}">
                      <a16:colId xmlns:a16="http://schemas.microsoft.com/office/drawing/2014/main" xmlns="" val="1072268569"/>
                    </a:ext>
                  </a:extLst>
                </a:gridCol>
                <a:gridCol w="2526091">
                  <a:extLst>
                    <a:ext uri="{9D8B030D-6E8A-4147-A177-3AD203B41FA5}">
                      <a16:colId xmlns:a16="http://schemas.microsoft.com/office/drawing/2014/main" xmlns="" val="2465051398"/>
                    </a:ext>
                  </a:extLst>
                </a:gridCol>
                <a:gridCol w="2194502">
                  <a:extLst>
                    <a:ext uri="{9D8B030D-6E8A-4147-A177-3AD203B41FA5}">
                      <a16:colId xmlns:a16="http://schemas.microsoft.com/office/drawing/2014/main" xmlns="" val="803468285"/>
                    </a:ext>
                  </a:extLst>
                </a:gridCol>
              </a:tblGrid>
              <a:tr h="677592">
                <a:tc>
                  <a:txBody>
                    <a:bodyPr/>
                    <a:lstStyle/>
                    <a:p>
                      <a:endParaRPr lang="it-IT" sz="1400" dirty="0"/>
                    </a:p>
                  </a:txBody>
                  <a:tcPr/>
                </a:tc>
                <a:tc>
                  <a:txBody>
                    <a:bodyPr/>
                    <a:lstStyle/>
                    <a:p>
                      <a:r>
                        <a:rPr lang="it-IT" sz="1400" dirty="0"/>
                        <a:t>Gestione di progetto</a:t>
                      </a:r>
                    </a:p>
                  </a:txBody>
                  <a:tcPr/>
                </a:tc>
                <a:tc>
                  <a:txBody>
                    <a:bodyPr/>
                    <a:lstStyle/>
                    <a:p>
                      <a:r>
                        <a:rPr lang="it-IT" sz="1400" dirty="0"/>
                        <a:t>Gestione del programma</a:t>
                      </a:r>
                    </a:p>
                  </a:txBody>
                  <a:tcPr/>
                </a:tc>
                <a:tc>
                  <a:txBody>
                    <a:bodyPr/>
                    <a:lstStyle/>
                    <a:p>
                      <a:r>
                        <a:rPr lang="it-IT" sz="1400" dirty="0"/>
                        <a:t>Gestione del portafoglio</a:t>
                      </a:r>
                    </a:p>
                  </a:txBody>
                  <a:tcPr/>
                </a:tc>
                <a:extLst>
                  <a:ext uri="{0D108BD9-81ED-4DB2-BD59-A6C34878D82A}">
                    <a16:rowId xmlns:a16="http://schemas.microsoft.com/office/drawing/2014/main" xmlns="" val="2008281746"/>
                  </a:ext>
                </a:extLst>
              </a:tr>
              <a:tr h="626259">
                <a:tc>
                  <a:txBody>
                    <a:bodyPr/>
                    <a:lstStyle/>
                    <a:p>
                      <a:r>
                        <a:rPr lang="it-IT" sz="1400" dirty="0"/>
                        <a:t>Benefici </a:t>
                      </a:r>
                    </a:p>
                  </a:txBody>
                  <a:tcPr/>
                </a:tc>
                <a:tc>
                  <a:txBody>
                    <a:bodyPr/>
                    <a:lstStyle/>
                    <a:p>
                      <a:r>
                        <a:rPr lang="it-IT" sz="1400" dirty="0"/>
                        <a:t>Rischio ridotto</a:t>
                      </a:r>
                    </a:p>
                  </a:txBody>
                  <a:tcPr/>
                </a:tc>
                <a:tc>
                  <a:txBody>
                    <a:bodyPr/>
                    <a:lstStyle/>
                    <a:p>
                      <a:r>
                        <a:rPr lang="it-IT" sz="1400" dirty="0"/>
                        <a:t>Produce risultati per la strategia</a:t>
                      </a:r>
                    </a:p>
                  </a:txBody>
                  <a:tcPr/>
                </a:tc>
                <a:tc>
                  <a:txBody>
                    <a:bodyPr/>
                    <a:lstStyle/>
                    <a:p>
                      <a:r>
                        <a:rPr lang="it-IT" sz="1400" dirty="0"/>
                        <a:t>Ottimizzare le risorse</a:t>
                      </a:r>
                    </a:p>
                  </a:txBody>
                  <a:tcPr/>
                </a:tc>
                <a:extLst>
                  <a:ext uri="{0D108BD9-81ED-4DB2-BD59-A6C34878D82A}">
                    <a16:rowId xmlns:a16="http://schemas.microsoft.com/office/drawing/2014/main" xmlns="" val="1300519944"/>
                  </a:ext>
                </a:extLst>
              </a:tr>
              <a:tr h="657059">
                <a:tc>
                  <a:txBody>
                    <a:bodyPr/>
                    <a:lstStyle/>
                    <a:p>
                      <a:r>
                        <a:rPr lang="it-IT" sz="1400" dirty="0"/>
                        <a:t>Focus </a:t>
                      </a:r>
                    </a:p>
                  </a:txBody>
                  <a:tcPr/>
                </a:tc>
                <a:tc>
                  <a:txBody>
                    <a:bodyPr/>
                    <a:lstStyle/>
                    <a:p>
                      <a:r>
                        <a:rPr lang="it-IT" sz="1400" dirty="0"/>
                        <a:t>Sui risultati</a:t>
                      </a:r>
                    </a:p>
                  </a:txBody>
                  <a:tcPr/>
                </a:tc>
                <a:tc>
                  <a:txBody>
                    <a:bodyPr/>
                    <a:lstStyle/>
                    <a:p>
                      <a:r>
                        <a:rPr lang="it-IT" sz="1400" dirty="0"/>
                        <a:t>Coordinamento, </a:t>
                      </a:r>
                      <a:r>
                        <a:rPr lang="it-IT" sz="1400" dirty="0" err="1"/>
                        <a:t>Governance</a:t>
                      </a:r>
                      <a:endParaRPr lang="it-IT" sz="1400" dirty="0"/>
                    </a:p>
                    <a:p>
                      <a:r>
                        <a:rPr lang="it-IT" sz="1400" dirty="0"/>
                        <a:t>e Comunicazione dei progetti</a:t>
                      </a:r>
                    </a:p>
                  </a:txBody>
                  <a:tcPr/>
                </a:tc>
                <a:tc>
                  <a:txBody>
                    <a:bodyPr/>
                    <a:lstStyle/>
                    <a:p>
                      <a:r>
                        <a:rPr lang="it-IT" sz="1400" dirty="0"/>
                        <a:t>Investire sull’ottimizzazione</a:t>
                      </a:r>
                    </a:p>
                  </a:txBody>
                  <a:tcPr/>
                </a:tc>
                <a:extLst>
                  <a:ext uri="{0D108BD9-81ED-4DB2-BD59-A6C34878D82A}">
                    <a16:rowId xmlns:a16="http://schemas.microsoft.com/office/drawing/2014/main" xmlns="" val="657149549"/>
                  </a:ext>
                </a:extLst>
              </a:tr>
              <a:tr h="420928">
                <a:tc>
                  <a:txBody>
                    <a:bodyPr/>
                    <a:lstStyle/>
                    <a:p>
                      <a:r>
                        <a:rPr lang="it-IT" sz="1400" dirty="0"/>
                        <a:t>Scopo </a:t>
                      </a:r>
                    </a:p>
                  </a:txBody>
                  <a:tcPr/>
                </a:tc>
                <a:tc>
                  <a:txBody>
                    <a:bodyPr/>
                    <a:lstStyle/>
                    <a:p>
                      <a:r>
                        <a:rPr lang="it-IT" sz="1400" dirty="0"/>
                        <a:t>Esecuzione del progetto</a:t>
                      </a:r>
                    </a:p>
                  </a:txBody>
                  <a:tcPr/>
                </a:tc>
                <a:tc>
                  <a:txBody>
                    <a:bodyPr/>
                    <a:lstStyle/>
                    <a:p>
                      <a:r>
                        <a:rPr lang="it-IT" sz="1400" dirty="0"/>
                        <a:t>Coordinamento multi progetti</a:t>
                      </a:r>
                    </a:p>
                  </a:txBody>
                  <a:tcPr/>
                </a:tc>
                <a:tc>
                  <a:txBody>
                    <a:bodyPr/>
                    <a:lstStyle/>
                    <a:p>
                      <a:r>
                        <a:rPr lang="it-IT" sz="1400" dirty="0"/>
                        <a:t>Proposte progetti gestione patrimonio</a:t>
                      </a:r>
                    </a:p>
                  </a:txBody>
                  <a:tcPr/>
                </a:tc>
                <a:extLst>
                  <a:ext uri="{0D108BD9-81ED-4DB2-BD59-A6C34878D82A}">
                    <a16:rowId xmlns:a16="http://schemas.microsoft.com/office/drawing/2014/main" xmlns="" val="3695701988"/>
                  </a:ext>
                </a:extLst>
              </a:tr>
              <a:tr h="657059">
                <a:tc>
                  <a:txBody>
                    <a:bodyPr/>
                    <a:lstStyle/>
                    <a:p>
                      <a:r>
                        <a:rPr lang="it-IT" sz="1400" dirty="0"/>
                        <a:t>Contatti </a:t>
                      </a:r>
                    </a:p>
                  </a:txBody>
                  <a:tcPr/>
                </a:tc>
                <a:tc>
                  <a:txBody>
                    <a:bodyPr/>
                    <a:lstStyle/>
                    <a:p>
                      <a:r>
                        <a:rPr lang="it-IT" sz="1400" dirty="0"/>
                        <a:t>Project manager e sponsor</a:t>
                      </a:r>
                    </a:p>
                  </a:txBody>
                  <a:tcPr/>
                </a:tc>
                <a:tc>
                  <a:txBody>
                    <a:bodyPr/>
                    <a:lstStyle/>
                    <a:p>
                      <a:r>
                        <a:rPr lang="it-IT" sz="1400" dirty="0"/>
                        <a:t>Responsabile di area strategica</a:t>
                      </a:r>
                    </a:p>
                    <a:p>
                      <a:r>
                        <a:rPr lang="it-IT" sz="1400" dirty="0"/>
                        <a:t>Partner esterni</a:t>
                      </a:r>
                    </a:p>
                  </a:txBody>
                  <a:tcPr/>
                </a:tc>
                <a:tc>
                  <a:txBody>
                    <a:bodyPr/>
                    <a:lstStyle/>
                    <a:p>
                      <a:r>
                        <a:rPr lang="it-IT" sz="1400" dirty="0"/>
                        <a:t>Gestori senior (struttura apicale)</a:t>
                      </a:r>
                    </a:p>
                  </a:txBody>
                  <a:tcPr/>
                </a:tc>
                <a:extLst>
                  <a:ext uri="{0D108BD9-81ED-4DB2-BD59-A6C34878D82A}">
                    <a16:rowId xmlns:a16="http://schemas.microsoft.com/office/drawing/2014/main" xmlns="" val="1665216227"/>
                  </a:ext>
                </a:extLst>
              </a:tr>
              <a:tr h="504070">
                <a:tc>
                  <a:txBody>
                    <a:bodyPr/>
                    <a:lstStyle/>
                    <a:p>
                      <a:r>
                        <a:rPr lang="it-IT" sz="1400" dirty="0"/>
                        <a:t>Competenze </a:t>
                      </a:r>
                    </a:p>
                  </a:txBody>
                  <a:tcPr/>
                </a:tc>
                <a:tc>
                  <a:txBody>
                    <a:bodyPr/>
                    <a:lstStyle/>
                    <a:p>
                      <a:r>
                        <a:rPr lang="it-IT" sz="1400" dirty="0"/>
                        <a:t>Leadership </a:t>
                      </a:r>
                    </a:p>
                  </a:txBody>
                  <a:tcPr/>
                </a:tc>
                <a:tc>
                  <a:txBody>
                    <a:bodyPr/>
                    <a:lstStyle/>
                    <a:p>
                      <a:r>
                        <a:rPr lang="it-IT" sz="1400" dirty="0"/>
                        <a:t>Gestione del cambiamento</a:t>
                      </a:r>
                    </a:p>
                  </a:txBody>
                  <a:tcPr/>
                </a:tc>
                <a:tc>
                  <a:txBody>
                    <a:bodyPr/>
                    <a:lstStyle/>
                    <a:p>
                      <a:r>
                        <a:rPr lang="it-IT" sz="1400" dirty="0"/>
                        <a:t>Strategia e realizzazione dei benefici</a:t>
                      </a:r>
                    </a:p>
                  </a:txBody>
                  <a:tcPr/>
                </a:tc>
                <a:extLst>
                  <a:ext uri="{0D108BD9-81ED-4DB2-BD59-A6C34878D82A}">
                    <a16:rowId xmlns:a16="http://schemas.microsoft.com/office/drawing/2014/main" xmlns="" val="3841727037"/>
                  </a:ext>
                </a:extLst>
              </a:tr>
            </a:tbl>
          </a:graphicData>
        </a:graphic>
      </p:graphicFrame>
    </p:spTree>
    <p:extLst>
      <p:ext uri="{BB962C8B-B14F-4D97-AF65-F5344CB8AC3E}">
        <p14:creationId xmlns:p14="http://schemas.microsoft.com/office/powerpoint/2010/main" val="69174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a:grpSpLocks/>
          </p:cNvGrpSpPr>
          <p:nvPr/>
        </p:nvGrpSpPr>
        <p:grpSpPr>
          <a:xfrm>
            <a:off x="1352180" y="920280"/>
            <a:ext cx="4930032" cy="4038600"/>
            <a:chOff x="1392379" y="1125538"/>
            <a:chExt cx="6573696" cy="5384800"/>
          </a:xfrm>
        </p:grpSpPr>
        <p:sp>
          <p:nvSpPr>
            <p:cNvPr id="5" name="Rettangolo 4"/>
            <p:cNvSpPr/>
            <p:nvPr/>
          </p:nvSpPr>
          <p:spPr>
            <a:xfrm>
              <a:off x="1474788" y="1387475"/>
              <a:ext cx="6491287" cy="4824413"/>
            </a:xfrm>
            <a:prstGeom prst="rect">
              <a:avLst/>
            </a:prstGeom>
            <a:solidFill>
              <a:schemeClr val="lt1"/>
            </a:solidFill>
            <a:ln>
              <a:prstDash val="dash"/>
            </a:ln>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grpSp>
          <p:nvGrpSpPr>
            <p:cNvPr id="6" name="Gruppo 5"/>
            <p:cNvGrpSpPr>
              <a:grpSpLocks/>
            </p:cNvGrpSpPr>
            <p:nvPr/>
          </p:nvGrpSpPr>
          <p:grpSpPr bwMode="auto">
            <a:xfrm>
              <a:off x="1568443" y="4173538"/>
              <a:ext cx="1298574" cy="1935162"/>
              <a:chOff x="1568443" y="4173538"/>
              <a:chExt cx="1299140" cy="1936376"/>
            </a:xfrm>
          </p:grpSpPr>
          <p:sp>
            <p:nvSpPr>
              <p:cNvPr id="44" name="Rettangolo 43"/>
              <p:cNvSpPr/>
              <p:nvPr/>
            </p:nvSpPr>
            <p:spPr>
              <a:xfrm>
                <a:off x="1630390" y="4173538"/>
                <a:ext cx="1160968" cy="1936376"/>
              </a:xfrm>
              <a:prstGeom prst="rect">
                <a:avLst/>
              </a:prstGeom>
              <a:ln w="12700"/>
              <a:effectLst/>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sp>
            <p:nvSpPr>
              <p:cNvPr id="45" name="CasellaDiTesto 44"/>
              <p:cNvSpPr txBox="1">
                <a:spLocks noChangeArrowheads="1"/>
              </p:cNvSpPr>
              <p:nvPr/>
            </p:nvSpPr>
            <p:spPr bwMode="auto">
              <a:xfrm>
                <a:off x="1568443" y="4726334"/>
                <a:ext cx="1299140" cy="461955"/>
              </a:xfrm>
              <a:prstGeom prst="rect">
                <a:avLst/>
              </a:prstGeom>
              <a:noFill/>
              <a:ln w="9525">
                <a:noFill/>
                <a:miter lim="800000"/>
                <a:headEnd/>
                <a:tailEnd/>
              </a:ln>
            </p:spPr>
            <p:txBody>
              <a:bodyPr>
                <a:spAutoFit/>
              </a:bodyPr>
              <a:lstStyle/>
              <a:p>
                <a:pPr algn="ctr" fontAlgn="base"/>
                <a:r>
                  <a:rPr lang="it-IT" sz="825">
                    <a:solidFill>
                      <a:srgbClr val="000000"/>
                    </a:solidFill>
                    <a:latin typeface="Arial"/>
                    <a:ea typeface="ＭＳ 明朝"/>
                    <a:cs typeface="Arial"/>
                  </a:rPr>
                  <a:t>Processi</a:t>
                </a:r>
                <a:endParaRPr lang="it-IT" sz="750">
                  <a:latin typeface="Arial"/>
                  <a:ea typeface="ＭＳ 明朝"/>
                  <a:cs typeface="Times New Roman"/>
                </a:endParaRPr>
              </a:p>
              <a:p>
                <a:pPr algn="ctr" fontAlgn="base"/>
                <a:r>
                  <a:rPr lang="it-IT" sz="825">
                    <a:solidFill>
                      <a:srgbClr val="000000"/>
                    </a:solidFill>
                    <a:latin typeface="Arial"/>
                    <a:ea typeface="ＭＳ 明朝"/>
                    <a:cs typeface="Arial"/>
                  </a:rPr>
                  <a:t>correnti</a:t>
                </a:r>
                <a:endParaRPr lang="it-IT" sz="750">
                  <a:latin typeface="Arial"/>
                  <a:ea typeface="ＭＳ 明朝"/>
                  <a:cs typeface="Times New Roman"/>
                </a:endParaRPr>
              </a:p>
            </p:txBody>
          </p:sp>
        </p:grpSp>
        <p:sp>
          <p:nvSpPr>
            <p:cNvPr id="7" name="Rettangolo 6"/>
            <p:cNvSpPr/>
            <p:nvPr/>
          </p:nvSpPr>
          <p:spPr>
            <a:xfrm>
              <a:off x="2936875" y="2708275"/>
              <a:ext cx="4822825" cy="3802063"/>
            </a:xfrm>
            <a:prstGeom prst="rect">
              <a:avLst/>
            </a:prstGeom>
            <a:solidFill>
              <a:schemeClr val="lt1"/>
            </a:solidFill>
            <a:ln>
              <a:prstDash val="dash"/>
            </a:ln>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cxnSp>
          <p:nvCxnSpPr>
            <p:cNvPr id="8" name="Forma 8"/>
            <p:cNvCxnSpPr>
              <a:cxnSpLocks noChangeShapeType="1"/>
              <a:stCxn id="30" idx="3"/>
              <a:endCxn id="9" idx="0"/>
            </p:cNvCxnSpPr>
            <p:nvPr/>
          </p:nvCxnSpPr>
          <p:spPr bwMode="auto">
            <a:xfrm>
              <a:off x="5307013" y="1887538"/>
              <a:ext cx="609600" cy="2470150"/>
            </a:xfrm>
            <a:prstGeom prst="bentConnector2">
              <a:avLst/>
            </a:prstGeom>
            <a:noFill/>
            <a:ln w="19050" algn="ctr">
              <a:solidFill>
                <a:srgbClr val="000000"/>
              </a:solidFill>
              <a:miter lim="800000"/>
              <a:headEnd/>
              <a:tailEnd type="triangle" w="lg" len="lg"/>
            </a:ln>
          </p:spPr>
        </p:cxnSp>
        <p:sp>
          <p:nvSpPr>
            <p:cNvPr id="9" name="Rettangolo 8"/>
            <p:cNvSpPr/>
            <p:nvPr/>
          </p:nvSpPr>
          <p:spPr>
            <a:xfrm>
              <a:off x="4687888" y="4370388"/>
              <a:ext cx="2455862" cy="1639887"/>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sp>
          <p:nvSpPr>
            <p:cNvPr id="10" name="Rettangolo 9"/>
            <p:cNvSpPr/>
            <p:nvPr/>
          </p:nvSpPr>
          <p:spPr>
            <a:xfrm>
              <a:off x="4800600" y="4657725"/>
              <a:ext cx="2222500" cy="349250"/>
            </a:xfrm>
            <a:prstGeom prst="rect">
              <a:avLst/>
            </a:prstGeom>
            <a:ln w="12700">
              <a:solidFill>
                <a:srgbClr val="00B050"/>
              </a:solidFill>
            </a:ln>
          </p:spPr>
          <p:style>
            <a:lnRef idx="2">
              <a:schemeClr val="dk1"/>
            </a:lnRef>
            <a:fillRef idx="1">
              <a:schemeClr val="lt1"/>
            </a:fillRef>
            <a:effectRef idx="0">
              <a:schemeClr val="dk1"/>
            </a:effectRef>
            <a:fontRef idx="minor">
              <a:schemeClr val="dk1"/>
            </a:fontRef>
          </p:style>
          <p:txBody>
            <a:bodyPr anchor="ctr"/>
            <a:lstStyle/>
            <a:p>
              <a:pPr algn="ctr"/>
              <a:r>
                <a:rPr lang="it-IT" sz="750" dirty="0">
                  <a:latin typeface="Arial"/>
                  <a:ea typeface="Times New Roman"/>
                  <a:cs typeface="Times New Roman"/>
                </a:rPr>
                <a:t> </a:t>
              </a:r>
              <a:r>
                <a:rPr lang="it-IT" sz="800" dirty="0">
                  <a:solidFill>
                    <a:srgbClr val="000000"/>
                  </a:solidFill>
                  <a:ea typeface="ＭＳ 明朝"/>
                  <a:cs typeface="Arial"/>
                </a:rPr>
                <a:t>Progetto 1</a:t>
              </a:r>
              <a:endParaRPr lang="it-IT" sz="700" dirty="0">
                <a:ea typeface="ＭＳ 明朝"/>
                <a:cs typeface="Times New Roman"/>
              </a:endParaRPr>
            </a:p>
          </p:txBody>
        </p:sp>
        <p:sp>
          <p:nvSpPr>
            <p:cNvPr id="42" name="Rettangolo 41"/>
            <p:cNvSpPr/>
            <p:nvPr/>
          </p:nvSpPr>
          <p:spPr bwMode="auto">
            <a:xfrm>
              <a:off x="4800600" y="5114925"/>
              <a:ext cx="2222500" cy="349251"/>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r>
                <a:rPr lang="it-IT" sz="750" dirty="0">
                  <a:latin typeface="Arial"/>
                  <a:ea typeface="Times New Roman"/>
                  <a:cs typeface="Times New Roman"/>
                </a:rPr>
                <a:t> </a:t>
              </a:r>
              <a:r>
                <a:rPr lang="it-IT" sz="800" dirty="0">
                  <a:solidFill>
                    <a:srgbClr val="000000"/>
                  </a:solidFill>
                  <a:ea typeface="ＭＳ 明朝"/>
                  <a:cs typeface="Arial"/>
                </a:rPr>
                <a:t>Progetto 2</a:t>
              </a:r>
              <a:endParaRPr lang="it-IT" sz="700" dirty="0">
                <a:ea typeface="ＭＳ 明朝"/>
                <a:cs typeface="Times New Roman"/>
              </a:endParaRPr>
            </a:p>
          </p:txBody>
        </p:sp>
        <p:sp>
          <p:nvSpPr>
            <p:cNvPr id="40" name="Rettangolo 39"/>
            <p:cNvSpPr/>
            <p:nvPr/>
          </p:nvSpPr>
          <p:spPr bwMode="auto">
            <a:xfrm>
              <a:off x="4800600" y="5572125"/>
              <a:ext cx="2222500" cy="349251"/>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r>
                <a:rPr lang="it-IT" sz="750" dirty="0">
                  <a:latin typeface="Arial"/>
                  <a:ea typeface="Times New Roman"/>
                  <a:cs typeface="Times New Roman"/>
                </a:rPr>
                <a:t> </a:t>
              </a:r>
              <a:r>
                <a:rPr lang="it-IT" sz="800" dirty="0">
                  <a:solidFill>
                    <a:srgbClr val="000000"/>
                  </a:solidFill>
                  <a:ea typeface="ＭＳ 明朝"/>
                  <a:cs typeface="Arial"/>
                </a:rPr>
                <a:t>Progetto </a:t>
              </a:r>
              <a:r>
                <a:rPr lang="it-IT" sz="800" dirty="0" err="1">
                  <a:solidFill>
                    <a:srgbClr val="000000"/>
                  </a:solidFill>
                  <a:ea typeface="ＭＳ 明朝"/>
                  <a:cs typeface="Arial"/>
                </a:rPr>
                <a:t>n</a:t>
              </a:r>
              <a:endParaRPr lang="it-IT" sz="700" dirty="0">
                <a:ea typeface="ＭＳ 明朝"/>
                <a:cs typeface="Times New Roman"/>
              </a:endParaRPr>
            </a:p>
          </p:txBody>
        </p:sp>
        <p:sp>
          <p:nvSpPr>
            <p:cNvPr id="14" name="CasellaDiTesto 13"/>
            <p:cNvSpPr txBox="1">
              <a:spLocks noChangeArrowheads="1"/>
            </p:cNvSpPr>
            <p:nvPr/>
          </p:nvSpPr>
          <p:spPr bwMode="auto">
            <a:xfrm>
              <a:off x="4720432" y="4398962"/>
              <a:ext cx="921665" cy="276999"/>
            </a:xfrm>
            <a:prstGeom prst="rect">
              <a:avLst/>
            </a:prstGeom>
            <a:noFill/>
            <a:ln w="9525">
              <a:noFill/>
              <a:miter lim="800000"/>
              <a:headEnd/>
              <a:tailEnd/>
            </a:ln>
          </p:spPr>
          <p:txBody>
            <a:bodyPr wrap="none">
              <a:spAutoFit/>
            </a:bodyPr>
            <a:lstStyle/>
            <a:p>
              <a:pPr algn="just" fontAlgn="base"/>
              <a:r>
                <a:rPr lang="it-IT" sz="750" b="1" dirty="0">
                  <a:solidFill>
                    <a:srgbClr val="000000"/>
                  </a:solidFill>
                  <a:latin typeface="Arial"/>
                  <a:ea typeface="ＭＳ 明朝"/>
                  <a:cs typeface="Arial"/>
                </a:rPr>
                <a:t>Programmi</a:t>
              </a:r>
              <a:endParaRPr lang="it-IT" sz="750" dirty="0">
                <a:latin typeface="Arial"/>
                <a:ea typeface="ＭＳ 明朝"/>
                <a:cs typeface="Times New Roman"/>
              </a:endParaRPr>
            </a:p>
          </p:txBody>
        </p:sp>
        <p:sp>
          <p:nvSpPr>
            <p:cNvPr id="15" name="Rettangolo 14"/>
            <p:cNvSpPr/>
            <p:nvPr/>
          </p:nvSpPr>
          <p:spPr>
            <a:xfrm>
              <a:off x="3746500" y="3795713"/>
              <a:ext cx="3505200" cy="2339975"/>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sp>
          <p:nvSpPr>
            <p:cNvPr id="16" name="CasellaDiTesto 15"/>
            <p:cNvSpPr txBox="1">
              <a:spLocks noChangeArrowheads="1"/>
            </p:cNvSpPr>
            <p:nvPr/>
          </p:nvSpPr>
          <p:spPr bwMode="auto">
            <a:xfrm>
              <a:off x="3862449" y="3841750"/>
              <a:ext cx="1663357" cy="276999"/>
            </a:xfrm>
            <a:prstGeom prst="rect">
              <a:avLst/>
            </a:prstGeom>
            <a:noFill/>
            <a:ln w="9525">
              <a:noFill/>
              <a:miter lim="800000"/>
              <a:headEnd/>
              <a:tailEnd/>
            </a:ln>
          </p:spPr>
          <p:txBody>
            <a:bodyPr wrap="none">
              <a:spAutoFit/>
            </a:bodyPr>
            <a:lstStyle/>
            <a:p>
              <a:pPr algn="just" fontAlgn="base"/>
              <a:r>
                <a:rPr lang="it-IT" sz="750" b="1" dirty="0">
                  <a:solidFill>
                    <a:srgbClr val="000000"/>
                  </a:solidFill>
                  <a:latin typeface="Arial"/>
                  <a:ea typeface="ＭＳ 明朝"/>
                  <a:cs typeface="Arial"/>
                </a:rPr>
                <a:t>Portafoglio dei progetti</a:t>
              </a:r>
              <a:endParaRPr lang="it-IT" sz="750" dirty="0">
                <a:latin typeface="Arial"/>
                <a:ea typeface="ＭＳ 明朝"/>
                <a:cs typeface="Times New Roman"/>
              </a:endParaRPr>
            </a:p>
          </p:txBody>
        </p:sp>
        <p:grpSp>
          <p:nvGrpSpPr>
            <p:cNvPr id="17" name="Gruppo 16"/>
            <p:cNvGrpSpPr>
              <a:grpSpLocks/>
            </p:cNvGrpSpPr>
            <p:nvPr/>
          </p:nvGrpSpPr>
          <p:grpSpPr bwMode="auto">
            <a:xfrm>
              <a:off x="2662238" y="4956175"/>
              <a:ext cx="1344612" cy="468313"/>
              <a:chOff x="2662238" y="4956175"/>
              <a:chExt cx="1125064" cy="466991"/>
            </a:xfrm>
          </p:grpSpPr>
          <p:sp>
            <p:nvSpPr>
              <p:cNvPr id="38" name="Rettangolo 37"/>
              <p:cNvSpPr/>
              <p:nvPr/>
            </p:nvSpPr>
            <p:spPr>
              <a:xfrm>
                <a:off x="2662238" y="4956175"/>
                <a:ext cx="1125064" cy="466991"/>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sp>
            <p:nvSpPr>
              <p:cNvPr id="39" name="CasellaDiTesto 38"/>
              <p:cNvSpPr txBox="1">
                <a:spLocks noChangeArrowheads="1"/>
              </p:cNvSpPr>
              <p:nvPr/>
            </p:nvSpPr>
            <p:spPr bwMode="auto">
              <a:xfrm>
                <a:off x="2712279" y="5058866"/>
                <a:ext cx="1024982" cy="291562"/>
              </a:xfrm>
              <a:prstGeom prst="rect">
                <a:avLst/>
              </a:prstGeom>
              <a:noFill/>
              <a:ln w="9525">
                <a:noFill/>
                <a:miter lim="800000"/>
                <a:headEnd/>
                <a:tailEnd/>
              </a:ln>
            </p:spPr>
            <p:txBody>
              <a:bodyPr>
                <a:spAutoFit/>
              </a:bodyPr>
              <a:lstStyle/>
              <a:p>
                <a:pPr algn="ctr" fontAlgn="base"/>
                <a:r>
                  <a:rPr lang="it-IT" sz="825" dirty="0">
                    <a:solidFill>
                      <a:srgbClr val="000000"/>
                    </a:solidFill>
                    <a:latin typeface="Arial"/>
                    <a:ea typeface="ＭＳ 明朝"/>
                    <a:cs typeface="Arial"/>
                  </a:rPr>
                  <a:t>Benefici</a:t>
                </a:r>
                <a:endParaRPr lang="it-IT" sz="750" dirty="0">
                  <a:latin typeface="Arial"/>
                  <a:ea typeface="ＭＳ 明朝"/>
                  <a:cs typeface="Times New Roman"/>
                </a:endParaRPr>
              </a:p>
            </p:txBody>
          </p:sp>
        </p:grpSp>
        <p:sp>
          <p:nvSpPr>
            <p:cNvPr id="36" name="Rettangolo 35"/>
            <p:cNvSpPr/>
            <p:nvPr/>
          </p:nvSpPr>
          <p:spPr bwMode="auto">
            <a:xfrm>
              <a:off x="5191028" y="3170365"/>
              <a:ext cx="1384397" cy="528639"/>
            </a:xfrm>
            <a:prstGeom prst="rect">
              <a:avLst/>
            </a:prstGeom>
            <a:ln w="12700"/>
            <a:effectLst/>
          </p:spPr>
          <p:style>
            <a:lnRef idx="2">
              <a:schemeClr val="dk1"/>
            </a:lnRef>
            <a:fillRef idx="1">
              <a:schemeClr val="lt1"/>
            </a:fillRef>
            <a:effectRef idx="0">
              <a:schemeClr val="dk1"/>
            </a:effectRef>
            <a:fontRef idx="minor">
              <a:schemeClr val="dk1"/>
            </a:fontRef>
          </p:style>
          <p:txBody>
            <a:bodyPr anchor="ctr"/>
            <a:lstStyle/>
            <a:p>
              <a:pPr algn="ctr"/>
              <a:r>
                <a:rPr lang="it-IT" sz="750" dirty="0">
                  <a:latin typeface="Arial"/>
                  <a:ea typeface="Times New Roman"/>
                  <a:cs typeface="Times New Roman"/>
                </a:rPr>
                <a:t> </a:t>
              </a:r>
              <a:r>
                <a:rPr lang="it-IT" sz="800" dirty="0">
                  <a:solidFill>
                    <a:srgbClr val="000000"/>
                  </a:solidFill>
                  <a:ea typeface="ＭＳ 明朝"/>
                  <a:cs typeface="Arial"/>
                </a:rPr>
                <a:t>Requisiti/ Business Case</a:t>
              </a:r>
              <a:endParaRPr lang="it-IT" sz="700" dirty="0">
                <a:ea typeface="ＭＳ 明朝"/>
                <a:cs typeface="Times New Roman"/>
              </a:endParaRPr>
            </a:p>
          </p:txBody>
        </p:sp>
        <p:sp>
          <p:nvSpPr>
            <p:cNvPr id="34" name="Rettangolo 33"/>
            <p:cNvSpPr/>
            <p:nvPr/>
          </p:nvSpPr>
          <p:spPr bwMode="auto">
            <a:xfrm>
              <a:off x="5130520" y="2135169"/>
              <a:ext cx="1540434" cy="302236"/>
            </a:xfrm>
            <a:prstGeom prst="rect">
              <a:avLst/>
            </a:prstGeom>
            <a:ln w="12700"/>
            <a:effectLst/>
          </p:spPr>
          <p:style>
            <a:lnRef idx="2">
              <a:schemeClr val="dk1"/>
            </a:lnRef>
            <a:fillRef idx="1">
              <a:schemeClr val="lt1"/>
            </a:fillRef>
            <a:effectRef idx="0">
              <a:schemeClr val="dk1"/>
            </a:effectRef>
            <a:fontRef idx="minor">
              <a:schemeClr val="dk1"/>
            </a:fontRef>
          </p:style>
          <p:txBody>
            <a:bodyPr anchor="ctr"/>
            <a:lstStyle/>
            <a:p>
              <a:pPr algn="just"/>
              <a:r>
                <a:rPr lang="it-IT" sz="750" dirty="0">
                  <a:latin typeface="Arial"/>
                  <a:ea typeface="Times New Roman"/>
                  <a:cs typeface="Times New Roman"/>
                </a:rPr>
                <a:t> Opportunità/minacce</a:t>
              </a:r>
            </a:p>
          </p:txBody>
        </p:sp>
        <p:grpSp>
          <p:nvGrpSpPr>
            <p:cNvPr id="20" name="Gruppo 19"/>
            <p:cNvGrpSpPr>
              <a:grpSpLocks/>
            </p:cNvGrpSpPr>
            <p:nvPr/>
          </p:nvGrpSpPr>
          <p:grpSpPr bwMode="auto">
            <a:xfrm>
              <a:off x="5916615" y="2809875"/>
              <a:ext cx="1846261" cy="314451"/>
              <a:chOff x="5916670" y="2809875"/>
              <a:chExt cx="1845373" cy="313669"/>
            </a:xfrm>
          </p:grpSpPr>
          <p:sp>
            <p:nvSpPr>
              <p:cNvPr id="32" name="Rettangolo 31"/>
              <p:cNvSpPr/>
              <p:nvPr/>
            </p:nvSpPr>
            <p:spPr>
              <a:xfrm>
                <a:off x="6032500" y="2809875"/>
                <a:ext cx="1681941" cy="305626"/>
              </a:xfrm>
              <a:prstGeom prst="rect">
                <a:avLst/>
              </a:prstGeom>
              <a:ln w="12700"/>
              <a:effectLst/>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sp>
            <p:nvSpPr>
              <p:cNvPr id="33" name="CasellaDiTesto 32"/>
              <p:cNvSpPr txBox="1">
                <a:spLocks noChangeArrowheads="1"/>
              </p:cNvSpPr>
              <p:nvPr/>
            </p:nvSpPr>
            <p:spPr bwMode="auto">
              <a:xfrm>
                <a:off x="5916670" y="2831883"/>
                <a:ext cx="1845373" cy="291661"/>
              </a:xfrm>
              <a:prstGeom prst="rect">
                <a:avLst/>
              </a:prstGeom>
              <a:noFill/>
              <a:ln w="9525">
                <a:noFill/>
                <a:miter lim="800000"/>
                <a:headEnd/>
                <a:tailEnd/>
              </a:ln>
            </p:spPr>
            <p:txBody>
              <a:bodyPr wrap="square">
                <a:spAutoFit/>
              </a:bodyPr>
              <a:lstStyle/>
              <a:p>
                <a:pPr algn="ctr" fontAlgn="base"/>
                <a:r>
                  <a:rPr lang="it-IT" sz="825" dirty="0" err="1">
                    <a:solidFill>
                      <a:srgbClr val="000000"/>
                    </a:solidFill>
                    <a:latin typeface="Arial"/>
                    <a:ea typeface="ＭＳ 明朝"/>
                    <a:cs typeface="Arial"/>
                  </a:rPr>
                  <a:t>Governance</a:t>
                </a:r>
                <a:r>
                  <a:rPr lang="it-IT" sz="825" dirty="0">
                    <a:solidFill>
                      <a:srgbClr val="000000"/>
                    </a:solidFill>
                    <a:latin typeface="Arial"/>
                    <a:ea typeface="ＭＳ 明朝"/>
                    <a:cs typeface="Arial"/>
                  </a:rPr>
                  <a:t> di progetto</a:t>
                </a:r>
                <a:endParaRPr lang="it-IT" sz="750" dirty="0">
                  <a:latin typeface="Arial"/>
                  <a:ea typeface="ＭＳ 明朝"/>
                  <a:cs typeface="Times New Roman"/>
                </a:endParaRPr>
              </a:p>
            </p:txBody>
          </p:sp>
        </p:grpSp>
        <p:cxnSp>
          <p:nvCxnSpPr>
            <p:cNvPr id="21" name="Connettore 2 20"/>
            <p:cNvCxnSpPr/>
            <p:nvPr/>
          </p:nvCxnSpPr>
          <p:spPr>
            <a:xfrm rot="10800000">
              <a:off x="4006850" y="5189538"/>
              <a:ext cx="681038" cy="1587"/>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22" name="CasellaDiTesto 21"/>
            <p:cNvSpPr txBox="1">
              <a:spLocks noChangeArrowheads="1"/>
            </p:cNvSpPr>
            <p:nvPr/>
          </p:nvSpPr>
          <p:spPr bwMode="auto">
            <a:xfrm>
              <a:off x="3012534" y="2765425"/>
              <a:ext cx="1575722" cy="276999"/>
            </a:xfrm>
            <a:prstGeom prst="rect">
              <a:avLst/>
            </a:prstGeom>
            <a:noFill/>
            <a:ln w="9525">
              <a:noFill/>
              <a:miter lim="800000"/>
              <a:headEnd/>
              <a:tailEnd/>
            </a:ln>
          </p:spPr>
          <p:txBody>
            <a:bodyPr wrap="none">
              <a:spAutoFit/>
            </a:bodyPr>
            <a:lstStyle/>
            <a:p>
              <a:pPr algn="just" fontAlgn="base"/>
              <a:r>
                <a:rPr lang="it-IT" sz="750" b="1">
                  <a:solidFill>
                    <a:srgbClr val="000000"/>
                  </a:solidFill>
                  <a:latin typeface="Arial"/>
                  <a:ea typeface="ＭＳ 明朝"/>
                  <a:cs typeface="Arial"/>
                </a:rPr>
                <a:t>Ambiente di progetto </a:t>
              </a:r>
              <a:endParaRPr lang="it-IT" sz="750">
                <a:latin typeface="Arial"/>
                <a:ea typeface="ＭＳ 明朝"/>
                <a:cs typeface="Times New Roman"/>
              </a:endParaRPr>
            </a:p>
          </p:txBody>
        </p:sp>
        <p:grpSp>
          <p:nvGrpSpPr>
            <p:cNvPr id="23" name="Gruppo 22"/>
            <p:cNvGrpSpPr>
              <a:grpSpLocks/>
            </p:cNvGrpSpPr>
            <p:nvPr/>
          </p:nvGrpSpPr>
          <p:grpSpPr bwMode="auto">
            <a:xfrm>
              <a:off x="2509838" y="1716090"/>
              <a:ext cx="2797175" cy="346365"/>
              <a:chOff x="2509838" y="1716088"/>
              <a:chExt cx="3155578" cy="345701"/>
            </a:xfrm>
          </p:grpSpPr>
          <p:sp>
            <p:nvSpPr>
              <p:cNvPr id="30" name="Rettangolo 29"/>
              <p:cNvSpPr/>
              <p:nvPr/>
            </p:nvSpPr>
            <p:spPr>
              <a:xfrm>
                <a:off x="2509838" y="1716088"/>
                <a:ext cx="3155578" cy="340658"/>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sp>
            <p:nvSpPr>
              <p:cNvPr id="31" name="CasellaDiTesto 30"/>
              <p:cNvSpPr txBox="1">
                <a:spLocks noChangeArrowheads="1"/>
              </p:cNvSpPr>
              <p:nvPr/>
            </p:nvSpPr>
            <p:spPr bwMode="auto">
              <a:xfrm>
                <a:off x="2547447" y="1769961"/>
                <a:ext cx="3080360" cy="291828"/>
              </a:xfrm>
              <a:prstGeom prst="rect">
                <a:avLst/>
              </a:prstGeom>
              <a:noFill/>
              <a:ln w="9525">
                <a:noFill/>
                <a:miter lim="800000"/>
                <a:headEnd/>
                <a:tailEnd/>
              </a:ln>
            </p:spPr>
            <p:txBody>
              <a:bodyPr>
                <a:spAutoFit/>
              </a:bodyPr>
              <a:lstStyle/>
              <a:p>
                <a:pPr algn="ctr" fontAlgn="base"/>
                <a:r>
                  <a:rPr lang="it-IT" sz="825">
                    <a:solidFill>
                      <a:srgbClr val="000000"/>
                    </a:solidFill>
                    <a:latin typeface="Arial"/>
                    <a:ea typeface="ＭＳ 明朝"/>
                    <a:cs typeface="Arial"/>
                  </a:rPr>
                  <a:t>Strategia Organizzativa</a:t>
                </a:r>
                <a:endParaRPr lang="it-IT" sz="750">
                  <a:latin typeface="Arial"/>
                  <a:ea typeface="ＭＳ 明朝"/>
                  <a:cs typeface="Times New Roman"/>
                </a:endParaRPr>
              </a:p>
            </p:txBody>
          </p:sp>
        </p:grpSp>
        <p:cxnSp>
          <p:nvCxnSpPr>
            <p:cNvPr id="24" name="Forma 19"/>
            <p:cNvCxnSpPr>
              <a:cxnSpLocks noChangeShapeType="1"/>
              <a:stCxn id="44" idx="0"/>
              <a:endCxn id="30" idx="1"/>
            </p:cNvCxnSpPr>
            <p:nvPr/>
          </p:nvCxnSpPr>
          <p:spPr bwMode="auto">
            <a:xfrm rot="16200000">
              <a:off x="1217613" y="2881313"/>
              <a:ext cx="2286000" cy="298450"/>
            </a:xfrm>
            <a:prstGeom prst="bentConnector2">
              <a:avLst/>
            </a:prstGeom>
            <a:noFill/>
            <a:ln w="19050" algn="ctr">
              <a:solidFill>
                <a:srgbClr val="000000"/>
              </a:solidFill>
              <a:miter lim="800000"/>
              <a:headEnd/>
              <a:tailEnd type="triangle" w="lg" len="lg"/>
            </a:ln>
          </p:spPr>
        </p:cxnSp>
        <p:grpSp>
          <p:nvGrpSpPr>
            <p:cNvPr id="25" name="Gruppo 24"/>
            <p:cNvGrpSpPr>
              <a:grpSpLocks/>
            </p:cNvGrpSpPr>
            <p:nvPr/>
          </p:nvGrpSpPr>
          <p:grpSpPr bwMode="auto">
            <a:xfrm>
              <a:off x="1630363" y="2738437"/>
              <a:ext cx="1147762" cy="314335"/>
              <a:chOff x="1630363" y="2738438"/>
              <a:chExt cx="1349182" cy="315187"/>
            </a:xfrm>
          </p:grpSpPr>
          <p:sp>
            <p:nvSpPr>
              <p:cNvPr id="28" name="Rettangolo 27"/>
              <p:cNvSpPr/>
              <p:nvPr/>
            </p:nvSpPr>
            <p:spPr>
              <a:xfrm>
                <a:off x="1630363" y="2738438"/>
                <a:ext cx="1349182" cy="305626"/>
              </a:xfrm>
              <a:prstGeom prst="rect">
                <a:avLst/>
              </a:prstGeom>
              <a:ln w="12700"/>
              <a:effectLst/>
            </p:spPr>
            <p:style>
              <a:lnRef idx="2">
                <a:schemeClr val="dk1"/>
              </a:lnRef>
              <a:fillRef idx="1">
                <a:schemeClr val="lt1"/>
              </a:fillRef>
              <a:effectRef idx="0">
                <a:schemeClr val="dk1"/>
              </a:effectRef>
              <a:fontRef idx="minor">
                <a:schemeClr val="dk1"/>
              </a:fontRef>
            </p:style>
            <p:txBody>
              <a:bodyPr anchor="ctr"/>
              <a:lstStyle/>
              <a:p>
                <a:pPr algn="just"/>
                <a:r>
                  <a:rPr lang="it-IT" sz="750">
                    <a:latin typeface="Arial"/>
                    <a:ea typeface="Times New Roman"/>
                    <a:cs typeface="Times New Roman"/>
                  </a:rPr>
                  <a:t> </a:t>
                </a:r>
              </a:p>
            </p:txBody>
          </p:sp>
          <p:sp>
            <p:nvSpPr>
              <p:cNvPr id="29" name="CasellaDiTesto 28"/>
              <p:cNvSpPr txBox="1">
                <a:spLocks noChangeArrowheads="1"/>
              </p:cNvSpPr>
              <p:nvPr/>
            </p:nvSpPr>
            <p:spPr bwMode="auto">
              <a:xfrm>
                <a:off x="1655385" y="2760445"/>
                <a:ext cx="1299141" cy="293180"/>
              </a:xfrm>
              <a:prstGeom prst="rect">
                <a:avLst/>
              </a:prstGeom>
              <a:noFill/>
              <a:ln w="9525">
                <a:noFill/>
                <a:miter lim="800000"/>
                <a:headEnd/>
                <a:tailEnd/>
              </a:ln>
            </p:spPr>
            <p:txBody>
              <a:bodyPr>
                <a:spAutoFit/>
              </a:bodyPr>
              <a:lstStyle/>
              <a:p>
                <a:pPr algn="ctr" fontAlgn="base"/>
                <a:r>
                  <a:rPr lang="it-IT" sz="825">
                    <a:solidFill>
                      <a:srgbClr val="000000"/>
                    </a:solidFill>
                    <a:latin typeface="Arial"/>
                    <a:ea typeface="ＭＳ 明朝"/>
                    <a:cs typeface="Arial"/>
                  </a:rPr>
                  <a:t>Benefici</a:t>
                </a:r>
                <a:endParaRPr lang="it-IT" sz="750">
                  <a:latin typeface="Arial"/>
                  <a:ea typeface="ＭＳ 明朝"/>
                  <a:cs typeface="Times New Roman"/>
                </a:endParaRPr>
              </a:p>
            </p:txBody>
          </p:sp>
        </p:grpSp>
        <p:sp>
          <p:nvSpPr>
            <p:cNvPr id="26" name="CasellaDiTesto 25"/>
            <p:cNvSpPr txBox="1">
              <a:spLocks noChangeArrowheads="1"/>
            </p:cNvSpPr>
            <p:nvPr/>
          </p:nvSpPr>
          <p:spPr bwMode="auto">
            <a:xfrm>
              <a:off x="1408593" y="1455738"/>
              <a:ext cx="1686869" cy="276999"/>
            </a:xfrm>
            <a:prstGeom prst="rect">
              <a:avLst/>
            </a:prstGeom>
            <a:noFill/>
            <a:ln w="9525">
              <a:noFill/>
              <a:miter lim="800000"/>
              <a:headEnd/>
              <a:tailEnd/>
            </a:ln>
          </p:spPr>
          <p:txBody>
            <a:bodyPr wrap="none">
              <a:spAutoFit/>
            </a:bodyPr>
            <a:lstStyle/>
            <a:p>
              <a:pPr algn="just" fontAlgn="base"/>
              <a:r>
                <a:rPr lang="it-IT" sz="750" b="1">
                  <a:solidFill>
                    <a:srgbClr val="000000"/>
                  </a:solidFill>
                  <a:latin typeface="Arial"/>
                  <a:ea typeface="ＭＳ 明朝"/>
                  <a:cs typeface="Arial"/>
                </a:rPr>
                <a:t>Ambiente organizzativo</a:t>
              </a:r>
              <a:endParaRPr lang="it-IT" sz="750">
                <a:latin typeface="Arial"/>
                <a:ea typeface="ＭＳ 明朝"/>
                <a:cs typeface="Times New Roman"/>
              </a:endParaRPr>
            </a:p>
          </p:txBody>
        </p:sp>
        <p:sp>
          <p:nvSpPr>
            <p:cNvPr id="27" name="CasellaDiTesto 26"/>
            <p:cNvSpPr txBox="1">
              <a:spLocks noChangeArrowheads="1"/>
            </p:cNvSpPr>
            <p:nvPr/>
          </p:nvSpPr>
          <p:spPr bwMode="auto">
            <a:xfrm>
              <a:off x="1392379" y="1125538"/>
              <a:ext cx="1342741" cy="276999"/>
            </a:xfrm>
            <a:prstGeom prst="rect">
              <a:avLst/>
            </a:prstGeom>
            <a:noFill/>
            <a:ln w="9525">
              <a:noFill/>
              <a:miter lim="800000"/>
              <a:headEnd/>
              <a:tailEnd/>
            </a:ln>
          </p:spPr>
          <p:txBody>
            <a:bodyPr wrap="none">
              <a:spAutoFit/>
            </a:bodyPr>
            <a:lstStyle/>
            <a:p>
              <a:pPr algn="just" fontAlgn="base"/>
              <a:r>
                <a:rPr lang="it-IT" sz="750" b="1">
                  <a:solidFill>
                    <a:srgbClr val="000000"/>
                  </a:solidFill>
                  <a:latin typeface="Arial"/>
                  <a:ea typeface="ＭＳ 明朝"/>
                  <a:cs typeface="Arial"/>
                </a:rPr>
                <a:t>Ambiente Esterno</a:t>
              </a:r>
              <a:endParaRPr lang="it-IT" sz="750">
                <a:latin typeface="Arial"/>
                <a:ea typeface="ＭＳ 明朝"/>
                <a:cs typeface="Times New Roman"/>
              </a:endParaRPr>
            </a:p>
          </p:txBody>
        </p:sp>
      </p:grpSp>
      <p:sp>
        <p:nvSpPr>
          <p:cNvPr id="46" name="Titolo 45"/>
          <p:cNvSpPr>
            <a:spLocks noGrp="1"/>
          </p:cNvSpPr>
          <p:nvPr>
            <p:ph type="title"/>
          </p:nvPr>
        </p:nvSpPr>
        <p:spPr>
          <a:xfrm>
            <a:off x="182880" y="63030"/>
            <a:ext cx="8183880" cy="857250"/>
          </a:xfrm>
        </p:spPr>
        <p:txBody>
          <a:bodyPr>
            <a:noAutofit/>
          </a:bodyPr>
          <a:lstStyle/>
          <a:p>
            <a:r>
              <a:rPr lang="it-IT" sz="2400" dirty="0"/>
              <a:t>Inserimento del programma nell’ambito organizzativo</a:t>
            </a:r>
          </a:p>
        </p:txBody>
      </p:sp>
      <p:sp>
        <p:nvSpPr>
          <p:cNvPr id="3" name="Rettangolo 2">
            <a:extLst>
              <a:ext uri="{FF2B5EF4-FFF2-40B4-BE49-F238E27FC236}">
                <a16:creationId xmlns:a16="http://schemas.microsoft.com/office/drawing/2014/main" xmlns="" id="{46DEEB91-E94E-2941-9311-CF699F8D2301}"/>
              </a:ext>
            </a:extLst>
          </p:cNvPr>
          <p:cNvSpPr/>
          <p:nvPr/>
        </p:nvSpPr>
        <p:spPr>
          <a:xfrm>
            <a:off x="6572250" y="1024154"/>
            <a:ext cx="2411730" cy="393472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dirty="0"/>
              <a:t>I programmi sono costituiti da progetti interdipendenti o complementari che contribuiscono congiuntamente ai benefici per gli stakeholder e al raggiungimento degli obiettivi strategici dell’organizzazione</a:t>
            </a:r>
          </a:p>
        </p:txBody>
      </p:sp>
    </p:spTree>
    <p:custDataLst>
      <p:tags r:id="rId1"/>
    </p:custDataLst>
    <p:extLst>
      <p:ext uri="{BB962C8B-B14F-4D97-AF65-F5344CB8AC3E}">
        <p14:creationId xmlns:p14="http://schemas.microsoft.com/office/powerpoint/2010/main" val="139238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xmlns="" id="{18AF6525-FE39-3D44-AAD1-1FC312A3B73C}"/>
              </a:ext>
            </a:extLst>
          </p:cNvPr>
          <p:cNvSpPr>
            <a:spLocks noGrp="1"/>
          </p:cNvSpPr>
          <p:nvPr>
            <p:ph type="sldNum" sz="quarter" idx="12"/>
          </p:nvPr>
        </p:nvSpPr>
        <p:spPr/>
        <p:txBody>
          <a:bodyPr/>
          <a:lstStyle/>
          <a:p>
            <a:fld id="{30022364-CBF1-FB44-A4AE-07A465E5B79F}" type="slidenum">
              <a:rPr lang="it-IT" smtClean="0"/>
              <a:t>60</a:t>
            </a:fld>
            <a:endParaRPr lang="it-IT"/>
          </a:p>
        </p:txBody>
      </p:sp>
      <p:sp>
        <p:nvSpPr>
          <p:cNvPr id="3" name="Titolo 2">
            <a:extLst>
              <a:ext uri="{FF2B5EF4-FFF2-40B4-BE49-F238E27FC236}">
                <a16:creationId xmlns:a16="http://schemas.microsoft.com/office/drawing/2014/main" xmlns="" id="{65F294DD-4730-E14E-A802-BF5D6115CF56}"/>
              </a:ext>
            </a:extLst>
          </p:cNvPr>
          <p:cNvSpPr>
            <a:spLocks noGrp="1"/>
          </p:cNvSpPr>
          <p:nvPr>
            <p:ph type="title"/>
          </p:nvPr>
        </p:nvSpPr>
        <p:spPr/>
        <p:txBody>
          <a:bodyPr/>
          <a:lstStyle/>
          <a:p>
            <a:r>
              <a:rPr lang="it-IT" dirty="0"/>
              <a:t>… e ancora su portafogli, programmi e progetti</a:t>
            </a:r>
          </a:p>
        </p:txBody>
      </p:sp>
      <p:sp>
        <p:nvSpPr>
          <p:cNvPr id="5" name="Rettangolo 4">
            <a:extLst>
              <a:ext uri="{FF2B5EF4-FFF2-40B4-BE49-F238E27FC236}">
                <a16:creationId xmlns:a16="http://schemas.microsoft.com/office/drawing/2014/main" xmlns="" id="{D8435C55-D58F-F04E-AB92-75EC2691E9CC}"/>
              </a:ext>
            </a:extLst>
          </p:cNvPr>
          <p:cNvSpPr/>
          <p:nvPr/>
        </p:nvSpPr>
        <p:spPr>
          <a:xfrm>
            <a:off x="1394084" y="887356"/>
            <a:ext cx="4467069" cy="606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dirty="0"/>
              <a:t>Portafoglio</a:t>
            </a:r>
          </a:p>
        </p:txBody>
      </p:sp>
      <p:sp>
        <p:nvSpPr>
          <p:cNvPr id="6" name="Rettangolo 5">
            <a:extLst>
              <a:ext uri="{FF2B5EF4-FFF2-40B4-BE49-F238E27FC236}">
                <a16:creationId xmlns:a16="http://schemas.microsoft.com/office/drawing/2014/main" xmlns="" id="{9D43864C-F858-CA41-BCFA-4457F44D4A8C}"/>
              </a:ext>
            </a:extLst>
          </p:cNvPr>
          <p:cNvSpPr/>
          <p:nvPr/>
        </p:nvSpPr>
        <p:spPr>
          <a:xfrm>
            <a:off x="2695698" y="2392916"/>
            <a:ext cx="1179509" cy="7600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Programma</a:t>
            </a:r>
          </a:p>
        </p:txBody>
      </p:sp>
      <p:sp>
        <p:nvSpPr>
          <p:cNvPr id="7" name="Rettangolo 6">
            <a:extLst>
              <a:ext uri="{FF2B5EF4-FFF2-40B4-BE49-F238E27FC236}">
                <a16:creationId xmlns:a16="http://schemas.microsoft.com/office/drawing/2014/main" xmlns="" id="{1BDEB281-9B0D-1E41-AAAD-B862F724A817}"/>
              </a:ext>
            </a:extLst>
          </p:cNvPr>
          <p:cNvSpPr/>
          <p:nvPr/>
        </p:nvSpPr>
        <p:spPr>
          <a:xfrm>
            <a:off x="4453327" y="2392916"/>
            <a:ext cx="1152885" cy="7897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Programma</a:t>
            </a:r>
          </a:p>
        </p:txBody>
      </p:sp>
      <p:sp>
        <p:nvSpPr>
          <p:cNvPr id="8" name="Rettangolo 7">
            <a:extLst>
              <a:ext uri="{FF2B5EF4-FFF2-40B4-BE49-F238E27FC236}">
                <a16:creationId xmlns:a16="http://schemas.microsoft.com/office/drawing/2014/main" xmlns="" id="{1DD568BF-0D87-8D48-A9C4-7D9FB0EBE038}"/>
              </a:ext>
            </a:extLst>
          </p:cNvPr>
          <p:cNvSpPr/>
          <p:nvPr/>
        </p:nvSpPr>
        <p:spPr>
          <a:xfrm>
            <a:off x="1477382"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9" name="Rettangolo 8">
            <a:extLst>
              <a:ext uri="{FF2B5EF4-FFF2-40B4-BE49-F238E27FC236}">
                <a16:creationId xmlns:a16="http://schemas.microsoft.com/office/drawing/2014/main" xmlns="" id="{DF4661E2-7C23-1F40-8080-530EB3D4FFCD}"/>
              </a:ext>
            </a:extLst>
          </p:cNvPr>
          <p:cNvSpPr/>
          <p:nvPr/>
        </p:nvSpPr>
        <p:spPr>
          <a:xfrm>
            <a:off x="1952836"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0" name="Rettangolo 9">
            <a:extLst>
              <a:ext uri="{FF2B5EF4-FFF2-40B4-BE49-F238E27FC236}">
                <a16:creationId xmlns:a16="http://schemas.microsoft.com/office/drawing/2014/main" xmlns="" id="{13B1DAC9-F528-2A48-B3F0-5FA46D96A7FC}"/>
              </a:ext>
            </a:extLst>
          </p:cNvPr>
          <p:cNvSpPr/>
          <p:nvPr/>
        </p:nvSpPr>
        <p:spPr>
          <a:xfrm>
            <a:off x="3165656"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1" name="Rettangolo 10">
            <a:extLst>
              <a:ext uri="{FF2B5EF4-FFF2-40B4-BE49-F238E27FC236}">
                <a16:creationId xmlns:a16="http://schemas.microsoft.com/office/drawing/2014/main" xmlns="" id="{020D5DFF-6BBD-494A-A572-B5E7E4A4CDE3}"/>
              </a:ext>
            </a:extLst>
          </p:cNvPr>
          <p:cNvSpPr/>
          <p:nvPr/>
        </p:nvSpPr>
        <p:spPr>
          <a:xfrm>
            <a:off x="2721427"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2" name="Rettangolo 11">
            <a:extLst>
              <a:ext uri="{FF2B5EF4-FFF2-40B4-BE49-F238E27FC236}">
                <a16:creationId xmlns:a16="http://schemas.microsoft.com/office/drawing/2014/main" xmlns="" id="{3A895306-1F9A-F84F-88F0-79865C771F0A}"/>
              </a:ext>
            </a:extLst>
          </p:cNvPr>
          <p:cNvSpPr/>
          <p:nvPr/>
        </p:nvSpPr>
        <p:spPr>
          <a:xfrm>
            <a:off x="3625825"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3" name="Rettangolo 12">
            <a:extLst>
              <a:ext uri="{FF2B5EF4-FFF2-40B4-BE49-F238E27FC236}">
                <a16:creationId xmlns:a16="http://schemas.microsoft.com/office/drawing/2014/main" xmlns="" id="{650DC763-4594-5E44-9CE8-38D561A373EC}"/>
              </a:ext>
            </a:extLst>
          </p:cNvPr>
          <p:cNvSpPr/>
          <p:nvPr/>
        </p:nvSpPr>
        <p:spPr>
          <a:xfrm>
            <a:off x="4503482" y="3545103"/>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4" name="Rettangolo 13">
            <a:extLst>
              <a:ext uri="{FF2B5EF4-FFF2-40B4-BE49-F238E27FC236}">
                <a16:creationId xmlns:a16="http://schemas.microsoft.com/office/drawing/2014/main" xmlns="" id="{2DAA17D3-145C-9E49-BAC9-93C4D38BF5C5}"/>
              </a:ext>
            </a:extLst>
          </p:cNvPr>
          <p:cNvSpPr/>
          <p:nvPr/>
        </p:nvSpPr>
        <p:spPr>
          <a:xfrm>
            <a:off x="4943085" y="3555377"/>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sp>
        <p:nvSpPr>
          <p:cNvPr id="15" name="Rettangolo 14">
            <a:extLst>
              <a:ext uri="{FF2B5EF4-FFF2-40B4-BE49-F238E27FC236}">
                <a16:creationId xmlns:a16="http://schemas.microsoft.com/office/drawing/2014/main" xmlns="" id="{FB170A67-B093-424A-90C8-02A8DFCFF010}"/>
              </a:ext>
            </a:extLst>
          </p:cNvPr>
          <p:cNvSpPr/>
          <p:nvPr/>
        </p:nvSpPr>
        <p:spPr>
          <a:xfrm>
            <a:off x="5406985" y="3550240"/>
            <a:ext cx="249382" cy="1316846"/>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it-IT" sz="1400" dirty="0"/>
              <a:t>Progetto </a:t>
            </a:r>
          </a:p>
        </p:txBody>
      </p:sp>
      <p:cxnSp>
        <p:nvCxnSpPr>
          <p:cNvPr id="17" name="Connettore 1 16">
            <a:extLst>
              <a:ext uri="{FF2B5EF4-FFF2-40B4-BE49-F238E27FC236}">
                <a16:creationId xmlns:a16="http://schemas.microsoft.com/office/drawing/2014/main" xmlns="" id="{008EE431-0548-AB4B-9D71-A63F695DF59E}"/>
              </a:ext>
            </a:extLst>
          </p:cNvPr>
          <p:cNvCxnSpPr>
            <a:cxnSpLocks/>
            <a:endCxn id="8" idx="0"/>
          </p:cNvCxnSpPr>
          <p:nvPr/>
        </p:nvCxnSpPr>
        <p:spPr>
          <a:xfrm flipH="1">
            <a:off x="1602073" y="2225340"/>
            <a:ext cx="13536" cy="13300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ttore 1 18">
            <a:extLst>
              <a:ext uri="{FF2B5EF4-FFF2-40B4-BE49-F238E27FC236}">
                <a16:creationId xmlns:a16="http://schemas.microsoft.com/office/drawing/2014/main" xmlns="" id="{099A0187-7002-2F4D-9509-5354876AAF16}"/>
              </a:ext>
            </a:extLst>
          </p:cNvPr>
          <p:cNvCxnSpPr>
            <a:cxnSpLocks/>
          </p:cNvCxnSpPr>
          <p:nvPr/>
        </p:nvCxnSpPr>
        <p:spPr>
          <a:xfrm>
            <a:off x="2066150" y="2225340"/>
            <a:ext cx="10142" cy="13300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Connettore 1 19">
            <a:extLst>
              <a:ext uri="{FF2B5EF4-FFF2-40B4-BE49-F238E27FC236}">
                <a16:creationId xmlns:a16="http://schemas.microsoft.com/office/drawing/2014/main" xmlns="" id="{1AEF3EEB-F26F-DF41-82E9-4FFCB726889B}"/>
              </a:ext>
            </a:extLst>
          </p:cNvPr>
          <p:cNvCxnSpPr>
            <a:cxnSpLocks/>
          </p:cNvCxnSpPr>
          <p:nvPr/>
        </p:nvCxnSpPr>
        <p:spPr>
          <a:xfrm>
            <a:off x="2836927" y="3328096"/>
            <a:ext cx="1" cy="215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Connettore 1 23">
            <a:extLst>
              <a:ext uri="{FF2B5EF4-FFF2-40B4-BE49-F238E27FC236}">
                <a16:creationId xmlns:a16="http://schemas.microsoft.com/office/drawing/2014/main" xmlns="" id="{F2103008-A389-3B44-B5FE-1CFB7A054FF1}"/>
              </a:ext>
            </a:extLst>
          </p:cNvPr>
          <p:cNvCxnSpPr>
            <a:cxnSpLocks/>
          </p:cNvCxnSpPr>
          <p:nvPr/>
        </p:nvCxnSpPr>
        <p:spPr>
          <a:xfrm flipH="1">
            <a:off x="3285210" y="3322157"/>
            <a:ext cx="242"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Connettore 1 24">
            <a:extLst>
              <a:ext uri="{FF2B5EF4-FFF2-40B4-BE49-F238E27FC236}">
                <a16:creationId xmlns:a16="http://schemas.microsoft.com/office/drawing/2014/main" xmlns="" id="{4850040D-24C6-794F-A31E-1DC56237FE86}"/>
              </a:ext>
            </a:extLst>
          </p:cNvPr>
          <p:cNvCxnSpPr>
            <a:cxnSpLocks/>
          </p:cNvCxnSpPr>
          <p:nvPr/>
        </p:nvCxnSpPr>
        <p:spPr>
          <a:xfrm>
            <a:off x="3745379" y="3322157"/>
            <a:ext cx="1"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Connettore 1 45">
            <a:extLst>
              <a:ext uri="{FF2B5EF4-FFF2-40B4-BE49-F238E27FC236}">
                <a16:creationId xmlns:a16="http://schemas.microsoft.com/office/drawing/2014/main" xmlns="" id="{2D04CDFD-5CA6-984B-8893-E8F8D881B64E}"/>
              </a:ext>
            </a:extLst>
          </p:cNvPr>
          <p:cNvCxnSpPr>
            <a:cxnSpLocks/>
          </p:cNvCxnSpPr>
          <p:nvPr/>
        </p:nvCxnSpPr>
        <p:spPr>
          <a:xfrm>
            <a:off x="2836927" y="3319743"/>
            <a:ext cx="9135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Connettore 1 51">
            <a:extLst>
              <a:ext uri="{FF2B5EF4-FFF2-40B4-BE49-F238E27FC236}">
                <a16:creationId xmlns:a16="http://schemas.microsoft.com/office/drawing/2014/main" xmlns="" id="{DD55CBEC-A23C-274D-AC1B-566353BA2940}"/>
              </a:ext>
            </a:extLst>
          </p:cNvPr>
          <p:cNvCxnSpPr>
            <a:cxnSpLocks/>
          </p:cNvCxnSpPr>
          <p:nvPr/>
        </p:nvCxnSpPr>
        <p:spPr>
          <a:xfrm>
            <a:off x="3284180" y="3155352"/>
            <a:ext cx="3719" cy="154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Connettore 1 53">
            <a:extLst>
              <a:ext uri="{FF2B5EF4-FFF2-40B4-BE49-F238E27FC236}">
                <a16:creationId xmlns:a16="http://schemas.microsoft.com/office/drawing/2014/main" xmlns="" id="{FA4763C0-49C0-B842-9C78-61055185201B}"/>
              </a:ext>
            </a:extLst>
          </p:cNvPr>
          <p:cNvCxnSpPr>
            <a:cxnSpLocks/>
          </p:cNvCxnSpPr>
          <p:nvPr/>
        </p:nvCxnSpPr>
        <p:spPr>
          <a:xfrm>
            <a:off x="4626300" y="3305132"/>
            <a:ext cx="1" cy="215401"/>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Connettore 1 54">
            <a:extLst>
              <a:ext uri="{FF2B5EF4-FFF2-40B4-BE49-F238E27FC236}">
                <a16:creationId xmlns:a16="http://schemas.microsoft.com/office/drawing/2014/main" xmlns="" id="{2828CD64-CBBD-F049-9BA9-4A1D93DFBBF2}"/>
              </a:ext>
            </a:extLst>
          </p:cNvPr>
          <p:cNvCxnSpPr>
            <a:cxnSpLocks/>
          </p:cNvCxnSpPr>
          <p:nvPr/>
        </p:nvCxnSpPr>
        <p:spPr>
          <a:xfrm flipH="1">
            <a:off x="5074583" y="3299193"/>
            <a:ext cx="242"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Connettore 1 55">
            <a:extLst>
              <a:ext uri="{FF2B5EF4-FFF2-40B4-BE49-F238E27FC236}">
                <a16:creationId xmlns:a16="http://schemas.microsoft.com/office/drawing/2014/main" xmlns="" id="{1694D717-6878-7042-8AC8-1DB2A2081BC4}"/>
              </a:ext>
            </a:extLst>
          </p:cNvPr>
          <p:cNvCxnSpPr>
            <a:cxnSpLocks/>
          </p:cNvCxnSpPr>
          <p:nvPr/>
        </p:nvCxnSpPr>
        <p:spPr>
          <a:xfrm>
            <a:off x="5534752" y="3299193"/>
            <a:ext cx="1" cy="23321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Connettore 1 56">
            <a:extLst>
              <a:ext uri="{FF2B5EF4-FFF2-40B4-BE49-F238E27FC236}">
                <a16:creationId xmlns:a16="http://schemas.microsoft.com/office/drawing/2014/main" xmlns="" id="{96CACFCC-FE8A-0643-B33B-8E355AAB062F}"/>
              </a:ext>
            </a:extLst>
          </p:cNvPr>
          <p:cNvCxnSpPr>
            <a:cxnSpLocks/>
          </p:cNvCxnSpPr>
          <p:nvPr/>
        </p:nvCxnSpPr>
        <p:spPr>
          <a:xfrm>
            <a:off x="4626300" y="3296779"/>
            <a:ext cx="9135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Connettore 1 57">
            <a:extLst>
              <a:ext uri="{FF2B5EF4-FFF2-40B4-BE49-F238E27FC236}">
                <a16:creationId xmlns:a16="http://schemas.microsoft.com/office/drawing/2014/main" xmlns="" id="{E3D7F1CA-CBF2-4B4C-862E-6851C43F24B8}"/>
              </a:ext>
            </a:extLst>
          </p:cNvPr>
          <p:cNvCxnSpPr>
            <a:cxnSpLocks/>
          </p:cNvCxnSpPr>
          <p:nvPr/>
        </p:nvCxnSpPr>
        <p:spPr>
          <a:xfrm>
            <a:off x="5073553" y="3132388"/>
            <a:ext cx="3719" cy="154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Connettore 1 61">
            <a:extLst>
              <a:ext uri="{FF2B5EF4-FFF2-40B4-BE49-F238E27FC236}">
                <a16:creationId xmlns:a16="http://schemas.microsoft.com/office/drawing/2014/main" xmlns="" id="{276E5C85-9A18-724F-88C2-18CE434B4188}"/>
              </a:ext>
            </a:extLst>
          </p:cNvPr>
          <p:cNvCxnSpPr/>
          <p:nvPr/>
        </p:nvCxnSpPr>
        <p:spPr>
          <a:xfrm>
            <a:off x="1606223" y="2225340"/>
            <a:ext cx="343441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Connettore 1 63">
            <a:extLst>
              <a:ext uri="{FF2B5EF4-FFF2-40B4-BE49-F238E27FC236}">
                <a16:creationId xmlns:a16="http://schemas.microsoft.com/office/drawing/2014/main" xmlns="" id="{52270067-7A88-D445-BD4C-7394AC89E046}"/>
              </a:ext>
            </a:extLst>
          </p:cNvPr>
          <p:cNvCxnSpPr>
            <a:cxnSpLocks/>
            <a:stCxn id="5" idx="2"/>
          </p:cNvCxnSpPr>
          <p:nvPr/>
        </p:nvCxnSpPr>
        <p:spPr>
          <a:xfrm flipH="1">
            <a:off x="3625825" y="1494170"/>
            <a:ext cx="1794" cy="729526"/>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Connettore 1 65">
            <a:extLst>
              <a:ext uri="{FF2B5EF4-FFF2-40B4-BE49-F238E27FC236}">
                <a16:creationId xmlns:a16="http://schemas.microsoft.com/office/drawing/2014/main" xmlns="" id="{E700C929-FB15-5F4D-88D9-42ED4EF6A459}"/>
              </a:ext>
            </a:extLst>
          </p:cNvPr>
          <p:cNvCxnSpPr>
            <a:endCxn id="6" idx="0"/>
          </p:cNvCxnSpPr>
          <p:nvPr/>
        </p:nvCxnSpPr>
        <p:spPr>
          <a:xfrm>
            <a:off x="3284180" y="2225340"/>
            <a:ext cx="1273" cy="16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Connettore 1 67">
            <a:extLst>
              <a:ext uri="{FF2B5EF4-FFF2-40B4-BE49-F238E27FC236}">
                <a16:creationId xmlns:a16="http://schemas.microsoft.com/office/drawing/2014/main" xmlns="" id="{765C183D-3070-D94C-94F8-EAE57C401494}"/>
              </a:ext>
            </a:extLst>
          </p:cNvPr>
          <p:cNvCxnSpPr>
            <a:cxnSpLocks/>
            <a:endCxn id="7" idx="0"/>
          </p:cNvCxnSpPr>
          <p:nvPr/>
        </p:nvCxnSpPr>
        <p:spPr>
          <a:xfrm>
            <a:off x="5029770" y="2225340"/>
            <a:ext cx="0" cy="167576"/>
          </a:xfrm>
          <a:prstGeom prst="line">
            <a:avLst/>
          </a:prstGeom>
        </p:spPr>
        <p:style>
          <a:lnRef idx="2">
            <a:schemeClr val="accent1"/>
          </a:lnRef>
          <a:fillRef idx="0">
            <a:schemeClr val="accent1"/>
          </a:fillRef>
          <a:effectRef idx="1">
            <a:schemeClr val="accent1"/>
          </a:effectRef>
          <a:fontRef idx="minor">
            <a:schemeClr val="tx1"/>
          </a:fontRef>
        </p:style>
      </p:cxnSp>
      <p:sp>
        <p:nvSpPr>
          <p:cNvPr id="73" name="Parentesi graffa chiusa 72">
            <a:extLst>
              <a:ext uri="{FF2B5EF4-FFF2-40B4-BE49-F238E27FC236}">
                <a16:creationId xmlns:a16="http://schemas.microsoft.com/office/drawing/2014/main" xmlns="" id="{4407BB0D-4ED1-9A46-93B0-A05051A11963}"/>
              </a:ext>
            </a:extLst>
          </p:cNvPr>
          <p:cNvSpPr/>
          <p:nvPr/>
        </p:nvSpPr>
        <p:spPr>
          <a:xfrm>
            <a:off x="6070267" y="816963"/>
            <a:ext cx="46027" cy="135421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4" name="Parentesi graffa chiusa 73">
            <a:extLst>
              <a:ext uri="{FF2B5EF4-FFF2-40B4-BE49-F238E27FC236}">
                <a16:creationId xmlns:a16="http://schemas.microsoft.com/office/drawing/2014/main" xmlns="" id="{2B6592A6-F221-2C45-9880-E95BEDDBB3FE}"/>
              </a:ext>
            </a:extLst>
          </p:cNvPr>
          <p:cNvSpPr/>
          <p:nvPr/>
        </p:nvSpPr>
        <p:spPr>
          <a:xfrm>
            <a:off x="6070267" y="2223697"/>
            <a:ext cx="49467" cy="12428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5" name="Parentesi graffa chiusa 74">
            <a:extLst>
              <a:ext uri="{FF2B5EF4-FFF2-40B4-BE49-F238E27FC236}">
                <a16:creationId xmlns:a16="http://schemas.microsoft.com/office/drawing/2014/main" xmlns="" id="{905B5E1F-179E-0942-B404-25F9CB5FEEF5}"/>
              </a:ext>
            </a:extLst>
          </p:cNvPr>
          <p:cNvSpPr/>
          <p:nvPr/>
        </p:nvSpPr>
        <p:spPr>
          <a:xfrm>
            <a:off x="6062170" y="3532411"/>
            <a:ext cx="54124" cy="133981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77" name="CasellaDiTesto 76">
            <a:extLst>
              <a:ext uri="{FF2B5EF4-FFF2-40B4-BE49-F238E27FC236}">
                <a16:creationId xmlns:a16="http://schemas.microsoft.com/office/drawing/2014/main" xmlns="" id="{1DD217F0-8200-C64B-A95D-6DAE9AC1D735}"/>
              </a:ext>
            </a:extLst>
          </p:cNvPr>
          <p:cNvSpPr txBox="1"/>
          <p:nvPr/>
        </p:nvSpPr>
        <p:spPr>
          <a:xfrm>
            <a:off x="6206063" y="816964"/>
            <a:ext cx="2056973" cy="1354217"/>
          </a:xfrm>
          <a:prstGeom prst="rect">
            <a:avLst/>
          </a:prstGeom>
        </p:spPr>
        <p:txBody>
          <a:bodyPr vert="horz" wrap="none" lIns="91440" tIns="0" rIns="91440" bIns="0" rtlCol="0">
            <a:spAutoFit/>
          </a:bodyPr>
          <a:lstStyle/>
          <a:p>
            <a:r>
              <a:rPr lang="it-IT" sz="1100" dirty="0"/>
              <a:t>Attributi:</a:t>
            </a:r>
          </a:p>
          <a:p>
            <a:pPr marL="285750" indent="-285750">
              <a:buFont typeface="Arial" panose="020B0604020202020204" pitchFamily="34" charset="0"/>
              <a:buChar char="•"/>
            </a:pPr>
            <a:r>
              <a:rPr lang="it-IT" sz="1100" dirty="0"/>
              <a:t>Per tutta l’organizzazione</a:t>
            </a:r>
          </a:p>
          <a:p>
            <a:pPr marL="285750" indent="-285750">
              <a:buFont typeface="Arial" panose="020B0604020202020204" pitchFamily="34" charset="0"/>
              <a:buChar char="•"/>
            </a:pPr>
            <a:r>
              <a:rPr lang="it-IT" sz="1100" dirty="0"/>
              <a:t>Ampi, radicali e in corso</a:t>
            </a:r>
          </a:p>
          <a:p>
            <a:pPr marL="285750" indent="-285750">
              <a:buFont typeface="Arial" panose="020B0604020202020204" pitchFamily="34" charset="0"/>
              <a:buChar char="•"/>
            </a:pPr>
            <a:r>
              <a:rPr lang="it-IT" sz="1100" dirty="0"/>
              <a:t>Strategici</a:t>
            </a:r>
          </a:p>
          <a:p>
            <a:r>
              <a:rPr lang="it-IT" sz="1100" dirty="0"/>
              <a:t>Sfide/Opportunità:</a:t>
            </a:r>
          </a:p>
          <a:p>
            <a:pPr marL="285750" indent="-285750">
              <a:buFont typeface="Arial" panose="020B0604020202020204" pitchFamily="34" charset="0"/>
              <a:buChar char="•"/>
            </a:pPr>
            <a:r>
              <a:rPr lang="it-IT" sz="1100" dirty="0"/>
              <a:t>Disponibilità di fondi</a:t>
            </a:r>
          </a:p>
          <a:p>
            <a:pPr marL="285750" indent="-285750">
              <a:buFont typeface="Arial" panose="020B0604020202020204" pitchFamily="34" charset="0"/>
              <a:buChar char="•"/>
            </a:pPr>
            <a:r>
              <a:rPr lang="it-IT" sz="1100" dirty="0"/>
              <a:t>Gestioni delle priorità</a:t>
            </a:r>
          </a:p>
          <a:p>
            <a:pPr marL="285750" indent="-285750">
              <a:buFont typeface="Arial" panose="020B0604020202020204" pitchFamily="34" charset="0"/>
              <a:buChar char="•"/>
            </a:pPr>
            <a:r>
              <a:rPr lang="it-IT" sz="1100" dirty="0"/>
              <a:t>Lenti da adattare</a:t>
            </a:r>
          </a:p>
        </p:txBody>
      </p:sp>
      <p:sp>
        <p:nvSpPr>
          <p:cNvPr id="79" name="CasellaDiTesto 78">
            <a:extLst>
              <a:ext uri="{FF2B5EF4-FFF2-40B4-BE49-F238E27FC236}">
                <a16:creationId xmlns:a16="http://schemas.microsoft.com/office/drawing/2014/main" xmlns="" id="{72BB8C9D-D00A-0E41-8FE6-D426A0A3C68A}"/>
              </a:ext>
            </a:extLst>
          </p:cNvPr>
          <p:cNvSpPr txBox="1"/>
          <p:nvPr/>
        </p:nvSpPr>
        <p:spPr>
          <a:xfrm>
            <a:off x="6214844" y="2171180"/>
            <a:ext cx="2225289" cy="1354217"/>
          </a:xfrm>
          <a:prstGeom prst="rect">
            <a:avLst/>
          </a:prstGeom>
        </p:spPr>
        <p:txBody>
          <a:bodyPr vert="horz" wrap="none" lIns="91440" tIns="0" rIns="91440" bIns="0" rtlCol="0">
            <a:spAutoFit/>
          </a:bodyPr>
          <a:lstStyle/>
          <a:p>
            <a:r>
              <a:rPr lang="it-IT" sz="1100" dirty="0"/>
              <a:t>Attributi:</a:t>
            </a:r>
          </a:p>
          <a:p>
            <a:pPr marL="285750" indent="-285750">
              <a:buFont typeface="Arial" panose="020B0604020202020204" pitchFamily="34" charset="0"/>
              <a:buChar char="•"/>
            </a:pPr>
            <a:r>
              <a:rPr lang="it-IT" sz="1100" dirty="0"/>
              <a:t>Generalmente simili</a:t>
            </a:r>
          </a:p>
          <a:p>
            <a:pPr marL="285750" indent="-285750">
              <a:buFont typeface="Arial" panose="020B0604020202020204" pitchFamily="34" charset="0"/>
              <a:buChar char="•"/>
            </a:pPr>
            <a:r>
              <a:rPr lang="it-IT" sz="1100" dirty="0"/>
              <a:t>Estensibili </a:t>
            </a:r>
          </a:p>
          <a:p>
            <a:pPr marL="285750" indent="-285750">
              <a:buFont typeface="Arial" panose="020B0604020202020204" pitchFamily="34" charset="0"/>
              <a:buChar char="•"/>
            </a:pPr>
            <a:r>
              <a:rPr lang="it-IT" sz="1100" dirty="0"/>
              <a:t>Lenti da adattare</a:t>
            </a:r>
          </a:p>
          <a:p>
            <a:r>
              <a:rPr lang="it-IT" sz="1100" dirty="0"/>
              <a:t>Side/Opportunità:</a:t>
            </a:r>
          </a:p>
          <a:p>
            <a:pPr marL="285750" indent="-285750">
              <a:buFont typeface="Arial" panose="020B0604020202020204" pitchFamily="34" charset="0"/>
              <a:buChar char="•"/>
            </a:pPr>
            <a:r>
              <a:rPr lang="it-IT" sz="1100" dirty="0"/>
              <a:t>Razionalizzazione di risorse</a:t>
            </a:r>
          </a:p>
          <a:p>
            <a:pPr marL="285750" indent="-285750">
              <a:buFont typeface="Arial" panose="020B0604020202020204" pitchFamily="34" charset="0"/>
              <a:buChar char="•"/>
            </a:pPr>
            <a:r>
              <a:rPr lang="it-IT" sz="1100" dirty="0"/>
              <a:t>Apprendimento continuo</a:t>
            </a:r>
          </a:p>
          <a:p>
            <a:pPr marL="285750" indent="-285750">
              <a:buFont typeface="Arial" panose="020B0604020202020204" pitchFamily="34" charset="0"/>
              <a:buChar char="•"/>
            </a:pPr>
            <a:r>
              <a:rPr lang="it-IT" sz="1100" dirty="0"/>
              <a:t>Strategico contro tattico</a:t>
            </a:r>
          </a:p>
        </p:txBody>
      </p:sp>
      <p:sp>
        <p:nvSpPr>
          <p:cNvPr id="80" name="CasellaDiTesto 79">
            <a:extLst>
              <a:ext uri="{FF2B5EF4-FFF2-40B4-BE49-F238E27FC236}">
                <a16:creationId xmlns:a16="http://schemas.microsoft.com/office/drawing/2014/main" xmlns="" id="{1C84A443-4C88-3A48-AF3E-A240851F694A}"/>
              </a:ext>
            </a:extLst>
          </p:cNvPr>
          <p:cNvSpPr txBox="1"/>
          <p:nvPr/>
        </p:nvSpPr>
        <p:spPr>
          <a:xfrm>
            <a:off x="6223326" y="3511242"/>
            <a:ext cx="2127505" cy="1354217"/>
          </a:xfrm>
          <a:prstGeom prst="rect">
            <a:avLst/>
          </a:prstGeom>
        </p:spPr>
        <p:txBody>
          <a:bodyPr vert="horz" wrap="none" lIns="91440" tIns="0" rIns="91440" bIns="0" rtlCol="0">
            <a:spAutoFit/>
          </a:bodyPr>
          <a:lstStyle/>
          <a:p>
            <a:r>
              <a:rPr lang="it-IT" sz="1100" dirty="0"/>
              <a:t>Attributi:</a:t>
            </a:r>
          </a:p>
          <a:p>
            <a:pPr marL="285750" indent="-285750">
              <a:buFont typeface="Arial" panose="020B0604020202020204" pitchFamily="34" charset="0"/>
              <a:buChar char="•"/>
            </a:pPr>
            <a:r>
              <a:rPr lang="it-IT" sz="1100" dirty="0"/>
              <a:t>Confini ben prestabiliti</a:t>
            </a:r>
          </a:p>
          <a:p>
            <a:pPr marL="285750" indent="-285750">
              <a:buFont typeface="Arial" panose="020B0604020202020204" pitchFamily="34" charset="0"/>
              <a:buChar char="•"/>
            </a:pPr>
            <a:r>
              <a:rPr lang="it-IT" sz="1100" dirty="0"/>
              <a:t>Limitati </a:t>
            </a:r>
          </a:p>
          <a:p>
            <a:pPr marL="285750" indent="-285750">
              <a:buFont typeface="Arial" panose="020B0604020202020204" pitchFamily="34" charset="0"/>
              <a:buChar char="•"/>
            </a:pPr>
            <a:r>
              <a:rPr lang="it-IT" sz="1100" dirty="0"/>
              <a:t>Unici </a:t>
            </a:r>
          </a:p>
          <a:p>
            <a:r>
              <a:rPr lang="it-IT" sz="1100" dirty="0"/>
              <a:t>Sfide/Opportunità:</a:t>
            </a:r>
          </a:p>
          <a:p>
            <a:pPr marL="285750" indent="-285750">
              <a:buFont typeface="Arial" panose="020B0604020202020204" pitchFamily="34" charset="0"/>
              <a:buChar char="•"/>
            </a:pPr>
            <a:r>
              <a:rPr lang="it-IT" sz="1100" dirty="0"/>
              <a:t>Vincoli tempo-costi-risorse</a:t>
            </a:r>
          </a:p>
          <a:p>
            <a:pPr marL="285750" indent="-285750">
              <a:buFont typeface="Arial" panose="020B0604020202020204" pitchFamily="34" charset="0"/>
              <a:buChar char="•"/>
            </a:pPr>
            <a:r>
              <a:rPr lang="it-IT" sz="1100" dirty="0"/>
              <a:t>Competenze</a:t>
            </a:r>
          </a:p>
          <a:p>
            <a:pPr marL="285750" indent="-285750">
              <a:buFont typeface="Arial" panose="020B0604020202020204" pitchFamily="34" charset="0"/>
              <a:buChar char="•"/>
            </a:pPr>
            <a:r>
              <a:rPr lang="it-IT" sz="1100" dirty="0"/>
              <a:t>Processi ben definiti</a:t>
            </a:r>
          </a:p>
        </p:txBody>
      </p:sp>
    </p:spTree>
    <p:extLst>
      <p:ext uri="{BB962C8B-B14F-4D97-AF65-F5344CB8AC3E}">
        <p14:creationId xmlns:p14="http://schemas.microsoft.com/office/powerpoint/2010/main" val="3979182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C8D90ECD-A9BC-AE43-81D3-99465CE2D6BA}"/>
              </a:ext>
            </a:extLst>
          </p:cNvPr>
          <p:cNvSpPr>
            <a:spLocks noGrp="1"/>
          </p:cNvSpPr>
          <p:nvPr>
            <p:ph type="sldNum" sz="quarter" idx="12"/>
          </p:nvPr>
        </p:nvSpPr>
        <p:spPr/>
        <p:txBody>
          <a:bodyPr/>
          <a:lstStyle/>
          <a:p>
            <a:fld id="{30022364-CBF1-FB44-A4AE-07A465E5B79F}" type="slidenum">
              <a:rPr lang="it-IT" smtClean="0"/>
              <a:t>61</a:t>
            </a:fld>
            <a:endParaRPr lang="it-IT"/>
          </a:p>
        </p:txBody>
      </p:sp>
      <p:sp>
        <p:nvSpPr>
          <p:cNvPr id="5" name="Titolo 4">
            <a:extLst>
              <a:ext uri="{FF2B5EF4-FFF2-40B4-BE49-F238E27FC236}">
                <a16:creationId xmlns:a16="http://schemas.microsoft.com/office/drawing/2014/main" xmlns="" id="{0650F8AA-58C4-FF4F-88C9-BDE3084B3DDA}"/>
              </a:ext>
            </a:extLst>
          </p:cNvPr>
          <p:cNvSpPr>
            <a:spLocks noGrp="1"/>
          </p:cNvSpPr>
          <p:nvPr>
            <p:ph type="title"/>
          </p:nvPr>
        </p:nvSpPr>
        <p:spPr>
          <a:xfrm>
            <a:off x="0" y="177838"/>
            <a:ext cx="9042400" cy="457162"/>
          </a:xfrm>
        </p:spPr>
        <p:txBody>
          <a:bodyPr/>
          <a:lstStyle/>
          <a:p>
            <a:r>
              <a:rPr lang="it-IT" sz="2400" dirty="0"/>
              <a:t>Come massimizzare il ROI e la performance del portafoglio</a:t>
            </a:r>
          </a:p>
        </p:txBody>
      </p:sp>
      <p:sp>
        <p:nvSpPr>
          <p:cNvPr id="7" name="Rettangolo 6">
            <a:extLst>
              <a:ext uri="{FF2B5EF4-FFF2-40B4-BE49-F238E27FC236}">
                <a16:creationId xmlns:a16="http://schemas.microsoft.com/office/drawing/2014/main" xmlns="" id="{798C4FDE-D383-B742-B02B-AC0363D89063}"/>
              </a:ext>
            </a:extLst>
          </p:cNvPr>
          <p:cNvSpPr/>
          <p:nvPr/>
        </p:nvSpPr>
        <p:spPr>
          <a:xfrm>
            <a:off x="14515" y="855436"/>
            <a:ext cx="4354285" cy="3846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sz="1400" dirty="0"/>
              <a:t>Problemi comuni</a:t>
            </a:r>
          </a:p>
          <a:p>
            <a:pPr marL="285750" indent="-285750">
              <a:buFont typeface="Arial" panose="020B0604020202020204" pitchFamily="34" charset="0"/>
              <a:buChar char="•"/>
            </a:pPr>
            <a:r>
              <a:rPr lang="it-IT" sz="1400" dirty="0"/>
              <a:t>Riconoscere le limitazioni della pianificazione annuale e il bisogno di adottare un processo di pianificazione più dinamico</a:t>
            </a:r>
          </a:p>
          <a:p>
            <a:pPr marL="285750" indent="-285750">
              <a:buFont typeface="Arial" panose="020B0604020202020204" pitchFamily="34" charset="0"/>
              <a:buChar char="•"/>
            </a:pPr>
            <a:r>
              <a:rPr lang="it-IT" sz="1400" dirty="0"/>
              <a:t>Stima dei costi errati e povera capacità di previsione spesso portano ad avere il valore del portafoglio e del denaro ad essere tenuti in ostaggio</a:t>
            </a:r>
          </a:p>
          <a:p>
            <a:pPr marL="285750" indent="-285750">
              <a:buFont typeface="Arial" panose="020B0604020202020204" pitchFamily="34" charset="0"/>
              <a:buChar char="•"/>
            </a:pPr>
            <a:r>
              <a:rPr lang="it-IT" sz="1400" dirty="0"/>
              <a:t>Dati e sistemi disconnessi significa che il PMO e gli esecutivi hanno un limitato sguardo nella performance dei progetti e del portafoglio</a:t>
            </a:r>
          </a:p>
          <a:p>
            <a:pPr marL="285750" indent="-285750">
              <a:buFont typeface="Arial" panose="020B0604020202020204" pitchFamily="34" charset="0"/>
              <a:buChar char="•"/>
            </a:pPr>
            <a:r>
              <a:rPr lang="it-IT" sz="1400" dirty="0"/>
              <a:t>Livelli di misurazione del portafoglio sono standardizzati (cioè la % di maggiorazione dei costi, uso del budget, rendimento strategico</a:t>
            </a:r>
          </a:p>
          <a:p>
            <a:pPr marL="285750" indent="-285750">
              <a:buFont typeface="Arial" panose="020B0604020202020204" pitchFamily="34" charset="0"/>
              <a:buChar char="•"/>
            </a:pPr>
            <a:r>
              <a:rPr lang="it-IT" sz="1400" dirty="0"/>
              <a:t>Stabilendo linee guida chiare quando un’iniziativa è disallineata o cancellata</a:t>
            </a:r>
          </a:p>
        </p:txBody>
      </p:sp>
      <p:sp>
        <p:nvSpPr>
          <p:cNvPr id="12" name="Rettangolo 11">
            <a:extLst>
              <a:ext uri="{FF2B5EF4-FFF2-40B4-BE49-F238E27FC236}">
                <a16:creationId xmlns:a16="http://schemas.microsoft.com/office/drawing/2014/main" xmlns="" id="{2858AEE4-0D72-2245-8335-76C7AE57AE87}"/>
              </a:ext>
            </a:extLst>
          </p:cNvPr>
          <p:cNvSpPr/>
          <p:nvPr/>
        </p:nvSpPr>
        <p:spPr>
          <a:xfrm>
            <a:off x="4777732" y="855435"/>
            <a:ext cx="4105011" cy="38465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it-IT" sz="1400" dirty="0"/>
              <a:t>Considerazioni importanti</a:t>
            </a:r>
          </a:p>
          <a:p>
            <a:pPr marL="285750" indent="-285750">
              <a:buFont typeface="Arial" panose="020B0604020202020204" pitchFamily="34" charset="0"/>
              <a:buChar char="•"/>
            </a:pPr>
            <a:r>
              <a:rPr lang="it-IT" sz="1400" dirty="0"/>
              <a:t>Istituzione di un Comitato d’investimenti (in grado di prendere decisioni) e una squadra di pilotaggio</a:t>
            </a:r>
          </a:p>
          <a:p>
            <a:pPr marL="285750" indent="-285750">
              <a:buFont typeface="Arial" panose="020B0604020202020204" pitchFamily="34" charset="0"/>
              <a:buChar char="•"/>
            </a:pPr>
            <a:r>
              <a:rPr lang="it-IT" sz="1400" dirty="0"/>
              <a:t>Incontrarsi regolarmente per revisionare la performance del portafoglio</a:t>
            </a:r>
          </a:p>
          <a:p>
            <a:pPr marL="285750" indent="-285750">
              <a:buFont typeface="Arial" panose="020B0604020202020204" pitchFamily="34" charset="0"/>
              <a:buChar char="•"/>
            </a:pPr>
            <a:r>
              <a:rPr lang="it-IT" sz="1400" dirty="0"/>
              <a:t>La commissione deve prendere decisioni difficili</a:t>
            </a:r>
          </a:p>
          <a:p>
            <a:pPr marL="285750" indent="-285750">
              <a:buFont typeface="Arial" panose="020B0604020202020204" pitchFamily="34" charset="0"/>
              <a:buChar char="•"/>
            </a:pPr>
            <a:r>
              <a:rPr lang="it-IT" sz="1400" dirty="0"/>
              <a:t>Prendere presto le decisioni e non guardare indietro</a:t>
            </a:r>
          </a:p>
          <a:p>
            <a:pPr marL="285750" indent="-285750">
              <a:buFont typeface="Arial" panose="020B0604020202020204" pitchFamily="34" charset="0"/>
              <a:buChar char="•"/>
            </a:pPr>
            <a:r>
              <a:rPr lang="it-IT" sz="1400" dirty="0"/>
              <a:t>Stabilire un deposito di proposte pronti per  l’avvio (completamente finanziate)</a:t>
            </a:r>
          </a:p>
          <a:p>
            <a:pPr marL="285750" indent="-285750">
              <a:buFont typeface="Arial" panose="020B0604020202020204" pitchFamily="34" charset="0"/>
              <a:buChar char="•"/>
            </a:pPr>
            <a:r>
              <a:rPr lang="it-IT" sz="1400" dirty="0"/>
              <a:t>Eliminare i progetti che hanno una bassa performance sostituendoli con progetti più focalizzati sulle strategie</a:t>
            </a:r>
          </a:p>
          <a:p>
            <a:pPr marL="285750" indent="-285750">
              <a:buFont typeface="Arial" panose="020B0604020202020204" pitchFamily="34" charset="0"/>
              <a:buChar char="•"/>
            </a:pPr>
            <a:r>
              <a:rPr lang="it-IT" sz="1400" dirty="0"/>
              <a:t>Comunicate le decisioni/ risultati e restare ancorati ad essi  </a:t>
            </a:r>
          </a:p>
        </p:txBody>
      </p:sp>
      <p:sp>
        <p:nvSpPr>
          <p:cNvPr id="13" name="Freccia destra 12">
            <a:extLst>
              <a:ext uri="{FF2B5EF4-FFF2-40B4-BE49-F238E27FC236}">
                <a16:creationId xmlns:a16="http://schemas.microsoft.com/office/drawing/2014/main" xmlns="" id="{5935B93B-C10C-A440-A9AB-5AB42BD66C84}"/>
              </a:ext>
            </a:extLst>
          </p:cNvPr>
          <p:cNvSpPr/>
          <p:nvPr/>
        </p:nvSpPr>
        <p:spPr>
          <a:xfrm>
            <a:off x="4368800" y="2743200"/>
            <a:ext cx="408932" cy="4354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8"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256447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ttangolo 69">
            <a:extLst>
              <a:ext uri="{FF2B5EF4-FFF2-40B4-BE49-F238E27FC236}">
                <a16:creationId xmlns:a16="http://schemas.microsoft.com/office/drawing/2014/main" xmlns="" id="{9FB0AAFB-FE8B-C44B-A830-75AE88A34BD1}"/>
              </a:ext>
            </a:extLst>
          </p:cNvPr>
          <p:cNvSpPr/>
          <p:nvPr/>
        </p:nvSpPr>
        <p:spPr>
          <a:xfrm>
            <a:off x="374715" y="4324405"/>
            <a:ext cx="8384940" cy="680535"/>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xmlns="" id="{65792F5A-E835-9441-B94E-320AB6D89A0B}"/>
              </a:ext>
            </a:extLst>
          </p:cNvPr>
          <p:cNvSpPr/>
          <p:nvPr/>
        </p:nvSpPr>
        <p:spPr>
          <a:xfrm>
            <a:off x="374715" y="3584032"/>
            <a:ext cx="8384940" cy="680535"/>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xmlns="" id="{914F6CE2-DAF6-6047-A293-D64CE65F73F6}"/>
              </a:ext>
            </a:extLst>
          </p:cNvPr>
          <p:cNvSpPr/>
          <p:nvPr/>
        </p:nvSpPr>
        <p:spPr>
          <a:xfrm>
            <a:off x="392141" y="2852864"/>
            <a:ext cx="8367514" cy="70689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xmlns="" id="{BF5F8539-C2EB-394E-AB73-DB6EE87A7E46}"/>
              </a:ext>
            </a:extLst>
          </p:cNvPr>
          <p:cNvSpPr/>
          <p:nvPr/>
        </p:nvSpPr>
        <p:spPr>
          <a:xfrm>
            <a:off x="407362" y="2043547"/>
            <a:ext cx="8378883" cy="738478"/>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xmlns="" id="{0BA685DD-64BC-B44A-B362-F3C216CD7791}"/>
              </a:ext>
            </a:extLst>
          </p:cNvPr>
          <p:cNvSpPr/>
          <p:nvPr/>
        </p:nvSpPr>
        <p:spPr>
          <a:xfrm>
            <a:off x="393787" y="1422907"/>
            <a:ext cx="8365868" cy="549600"/>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xmlns="" id="{85652659-79B4-DC4F-A980-3E802875547B}"/>
              </a:ext>
            </a:extLst>
          </p:cNvPr>
          <p:cNvSpPr>
            <a:spLocks noGrp="1"/>
          </p:cNvSpPr>
          <p:nvPr>
            <p:ph type="sldNum" sz="quarter" idx="12"/>
          </p:nvPr>
        </p:nvSpPr>
        <p:spPr/>
        <p:txBody>
          <a:bodyPr/>
          <a:lstStyle/>
          <a:p>
            <a:fld id="{30022364-CBF1-FB44-A4AE-07A465E5B79F}" type="slidenum">
              <a:rPr lang="it-IT" smtClean="0"/>
              <a:t>62</a:t>
            </a:fld>
            <a:endParaRPr lang="it-IT"/>
          </a:p>
        </p:txBody>
      </p:sp>
      <p:sp>
        <p:nvSpPr>
          <p:cNvPr id="5" name="Titolo 4">
            <a:extLst>
              <a:ext uri="{FF2B5EF4-FFF2-40B4-BE49-F238E27FC236}">
                <a16:creationId xmlns:a16="http://schemas.microsoft.com/office/drawing/2014/main" xmlns="" id="{11DBCEF2-7140-9A4F-8EA1-BF78969C875F}"/>
              </a:ext>
            </a:extLst>
          </p:cNvPr>
          <p:cNvSpPr>
            <a:spLocks noGrp="1"/>
          </p:cNvSpPr>
          <p:nvPr>
            <p:ph type="title"/>
          </p:nvPr>
        </p:nvSpPr>
        <p:spPr>
          <a:xfrm>
            <a:off x="413414" y="63538"/>
            <a:ext cx="8229600" cy="400110"/>
          </a:xfrm>
        </p:spPr>
        <p:txBody>
          <a:bodyPr/>
          <a:lstStyle/>
          <a:p>
            <a:r>
              <a:rPr lang="it-IT" dirty="0"/>
              <a:t>Il processo decisionale del portafoglio/programma</a:t>
            </a:r>
          </a:p>
        </p:txBody>
      </p:sp>
      <p:sp>
        <p:nvSpPr>
          <p:cNvPr id="6" name="Segnaposto piè di pagina 5">
            <a:extLst>
              <a:ext uri="{FF2B5EF4-FFF2-40B4-BE49-F238E27FC236}">
                <a16:creationId xmlns:a16="http://schemas.microsoft.com/office/drawing/2014/main" xmlns="" id="{05FAB082-26EF-EF4E-A2CD-0327C63636E1}"/>
              </a:ext>
            </a:extLst>
          </p:cNvPr>
          <p:cNvSpPr>
            <a:spLocks noGrp="1"/>
          </p:cNvSpPr>
          <p:nvPr>
            <p:ph type="ftr" sz="quarter" idx="3"/>
          </p:nvPr>
        </p:nvSpPr>
        <p:spPr/>
        <p:txBody>
          <a:bodyPr/>
          <a:lstStyle/>
          <a:p>
            <a:r>
              <a:rPr lang="it-IT"/>
              <a:t>Corso di Project Management: prima parte</a:t>
            </a:r>
            <a:endParaRPr lang="it-IT" dirty="0"/>
          </a:p>
        </p:txBody>
      </p:sp>
      <p:sp>
        <p:nvSpPr>
          <p:cNvPr id="8" name="Rettangolo 7">
            <a:extLst>
              <a:ext uri="{FF2B5EF4-FFF2-40B4-BE49-F238E27FC236}">
                <a16:creationId xmlns:a16="http://schemas.microsoft.com/office/drawing/2014/main" xmlns="" id="{DCB8D4B9-3CDD-994E-8B39-D5014EB41546}"/>
              </a:ext>
            </a:extLst>
          </p:cNvPr>
          <p:cNvSpPr/>
          <p:nvPr/>
        </p:nvSpPr>
        <p:spPr>
          <a:xfrm>
            <a:off x="63500" y="518805"/>
            <a:ext cx="1803400" cy="292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Creare </a:t>
            </a:r>
          </a:p>
        </p:txBody>
      </p:sp>
      <p:sp>
        <p:nvSpPr>
          <p:cNvPr id="10" name="Rettangolo 9">
            <a:extLst>
              <a:ext uri="{FF2B5EF4-FFF2-40B4-BE49-F238E27FC236}">
                <a16:creationId xmlns:a16="http://schemas.microsoft.com/office/drawing/2014/main" xmlns="" id="{7E05B0D0-FF10-174E-A3E5-E16F806D4237}"/>
              </a:ext>
            </a:extLst>
          </p:cNvPr>
          <p:cNvSpPr/>
          <p:nvPr/>
        </p:nvSpPr>
        <p:spPr>
          <a:xfrm>
            <a:off x="1866900" y="518805"/>
            <a:ext cx="1803400" cy="292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          Selezionare </a:t>
            </a:r>
          </a:p>
        </p:txBody>
      </p:sp>
      <p:sp>
        <p:nvSpPr>
          <p:cNvPr id="11" name="Rettangolo 10">
            <a:extLst>
              <a:ext uri="{FF2B5EF4-FFF2-40B4-BE49-F238E27FC236}">
                <a16:creationId xmlns:a16="http://schemas.microsoft.com/office/drawing/2014/main" xmlns="" id="{60CA0F35-D83A-1045-A330-69D74F064D07}"/>
              </a:ext>
            </a:extLst>
          </p:cNvPr>
          <p:cNvSpPr/>
          <p:nvPr/>
        </p:nvSpPr>
        <p:spPr>
          <a:xfrm>
            <a:off x="3670300" y="518805"/>
            <a:ext cx="1803400" cy="292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Pianificare </a:t>
            </a:r>
          </a:p>
        </p:txBody>
      </p:sp>
      <p:sp>
        <p:nvSpPr>
          <p:cNvPr id="12" name="Rettangolo 11">
            <a:extLst>
              <a:ext uri="{FF2B5EF4-FFF2-40B4-BE49-F238E27FC236}">
                <a16:creationId xmlns:a16="http://schemas.microsoft.com/office/drawing/2014/main" xmlns="" id="{7D3A17B4-BC72-9045-82DE-A25D4F261DF0}"/>
              </a:ext>
            </a:extLst>
          </p:cNvPr>
          <p:cNvSpPr/>
          <p:nvPr/>
        </p:nvSpPr>
        <p:spPr>
          <a:xfrm>
            <a:off x="5473700" y="518805"/>
            <a:ext cx="1803400" cy="292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Gestire </a:t>
            </a:r>
          </a:p>
        </p:txBody>
      </p:sp>
      <p:sp>
        <p:nvSpPr>
          <p:cNvPr id="13" name="Rettangolo 12">
            <a:extLst>
              <a:ext uri="{FF2B5EF4-FFF2-40B4-BE49-F238E27FC236}">
                <a16:creationId xmlns:a16="http://schemas.microsoft.com/office/drawing/2014/main" xmlns="" id="{8E8821B3-89E4-9849-8F3C-D3E918C92B66}"/>
              </a:ext>
            </a:extLst>
          </p:cNvPr>
          <p:cNvSpPr/>
          <p:nvPr/>
        </p:nvSpPr>
        <p:spPr>
          <a:xfrm>
            <a:off x="7277100" y="518805"/>
            <a:ext cx="1803400" cy="2921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Valutare </a:t>
            </a:r>
          </a:p>
        </p:txBody>
      </p:sp>
      <p:sp>
        <p:nvSpPr>
          <p:cNvPr id="14" name="Rettangolo 13">
            <a:extLst>
              <a:ext uri="{FF2B5EF4-FFF2-40B4-BE49-F238E27FC236}">
                <a16:creationId xmlns:a16="http://schemas.microsoft.com/office/drawing/2014/main" xmlns="" id="{7BC1AA7E-D9E0-C140-A90B-971DAA6D8689}"/>
              </a:ext>
            </a:extLst>
          </p:cNvPr>
          <p:cNvSpPr/>
          <p:nvPr/>
        </p:nvSpPr>
        <p:spPr>
          <a:xfrm>
            <a:off x="150085" y="866062"/>
            <a:ext cx="1074668" cy="5077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dirty="0"/>
              <a:t>Sottomettere una richiesta</a:t>
            </a:r>
          </a:p>
        </p:txBody>
      </p:sp>
      <p:sp>
        <p:nvSpPr>
          <p:cNvPr id="16" name="Rettangolo 15">
            <a:extLst>
              <a:ext uri="{FF2B5EF4-FFF2-40B4-BE49-F238E27FC236}">
                <a16:creationId xmlns:a16="http://schemas.microsoft.com/office/drawing/2014/main" xmlns="" id="{00FB4CE0-5B9C-EA43-8D77-237B43D203E4}"/>
              </a:ext>
            </a:extLst>
          </p:cNvPr>
          <p:cNvSpPr/>
          <p:nvPr/>
        </p:nvSpPr>
        <p:spPr>
          <a:xfrm>
            <a:off x="1225549" y="852507"/>
            <a:ext cx="1282701" cy="5213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dirty="0"/>
              <a:t>Importanza per strategia aziendale</a:t>
            </a:r>
          </a:p>
        </p:txBody>
      </p:sp>
      <p:sp>
        <p:nvSpPr>
          <p:cNvPr id="17" name="Rettangolo 16">
            <a:extLst>
              <a:ext uri="{FF2B5EF4-FFF2-40B4-BE49-F238E27FC236}">
                <a16:creationId xmlns:a16="http://schemas.microsoft.com/office/drawing/2014/main" xmlns="" id="{BE6D5271-6AD0-6742-93F0-39B512F2A151}"/>
              </a:ext>
            </a:extLst>
          </p:cNvPr>
          <p:cNvSpPr/>
          <p:nvPr/>
        </p:nvSpPr>
        <p:spPr>
          <a:xfrm>
            <a:off x="3663284" y="822529"/>
            <a:ext cx="1023016" cy="4737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dirty="0"/>
              <a:t>Pianificazione dettagliata</a:t>
            </a:r>
          </a:p>
        </p:txBody>
      </p:sp>
      <p:sp>
        <p:nvSpPr>
          <p:cNvPr id="18" name="Rettangolo 17">
            <a:extLst>
              <a:ext uri="{FF2B5EF4-FFF2-40B4-BE49-F238E27FC236}">
                <a16:creationId xmlns:a16="http://schemas.microsoft.com/office/drawing/2014/main" xmlns="" id="{0BD15AF4-4C5F-3347-BE9F-CD91AFDF507B}"/>
              </a:ext>
            </a:extLst>
          </p:cNvPr>
          <p:cNvSpPr/>
          <p:nvPr/>
        </p:nvSpPr>
        <p:spPr>
          <a:xfrm>
            <a:off x="5705475" y="866062"/>
            <a:ext cx="1054100" cy="429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dirty="0"/>
              <a:t>Esecuzione </a:t>
            </a:r>
          </a:p>
        </p:txBody>
      </p:sp>
      <p:sp>
        <p:nvSpPr>
          <p:cNvPr id="19" name="Rettangolo 18">
            <a:extLst>
              <a:ext uri="{FF2B5EF4-FFF2-40B4-BE49-F238E27FC236}">
                <a16:creationId xmlns:a16="http://schemas.microsoft.com/office/drawing/2014/main" xmlns="" id="{39BDEF7B-76AF-4349-A682-15F5357D5C5B}"/>
              </a:ext>
            </a:extLst>
          </p:cNvPr>
          <p:cNvSpPr/>
          <p:nvPr/>
        </p:nvSpPr>
        <p:spPr>
          <a:xfrm>
            <a:off x="7848600" y="869277"/>
            <a:ext cx="1054100" cy="429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dirty="0"/>
              <a:t>Misurazione </a:t>
            </a:r>
          </a:p>
        </p:txBody>
      </p:sp>
      <p:grpSp>
        <p:nvGrpSpPr>
          <p:cNvPr id="29" name="Gruppo 28">
            <a:extLst>
              <a:ext uri="{FF2B5EF4-FFF2-40B4-BE49-F238E27FC236}">
                <a16:creationId xmlns:a16="http://schemas.microsoft.com/office/drawing/2014/main" xmlns="" id="{EC3CBD4D-DD69-4648-8ED2-40A71EF80A25}"/>
              </a:ext>
            </a:extLst>
          </p:cNvPr>
          <p:cNvGrpSpPr/>
          <p:nvPr/>
        </p:nvGrpSpPr>
        <p:grpSpPr>
          <a:xfrm>
            <a:off x="0" y="1420504"/>
            <a:ext cx="495300" cy="2128441"/>
            <a:chOff x="228600" y="1613624"/>
            <a:chExt cx="495300" cy="1421676"/>
          </a:xfrm>
        </p:grpSpPr>
        <p:sp>
          <p:nvSpPr>
            <p:cNvPr id="27" name="Freccia giù 26">
              <a:extLst>
                <a:ext uri="{FF2B5EF4-FFF2-40B4-BE49-F238E27FC236}">
                  <a16:creationId xmlns:a16="http://schemas.microsoft.com/office/drawing/2014/main" xmlns="" id="{427556E8-40DD-C440-AD8F-C253FA7CAE0B}"/>
                </a:ext>
              </a:extLst>
            </p:cNvPr>
            <p:cNvSpPr/>
            <p:nvPr/>
          </p:nvSpPr>
          <p:spPr>
            <a:xfrm>
              <a:off x="228600" y="1613624"/>
              <a:ext cx="495300" cy="14216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bg1"/>
                </a:solidFill>
              </a:endParaRPr>
            </a:p>
          </p:txBody>
        </p:sp>
        <p:sp>
          <p:nvSpPr>
            <p:cNvPr id="28" name="CasellaDiTesto 27">
              <a:extLst>
                <a:ext uri="{FF2B5EF4-FFF2-40B4-BE49-F238E27FC236}">
                  <a16:creationId xmlns:a16="http://schemas.microsoft.com/office/drawing/2014/main" xmlns="" id="{CFEDFDF1-8F07-3D41-8A47-C65151C26E33}"/>
                </a:ext>
              </a:extLst>
            </p:cNvPr>
            <p:cNvSpPr txBox="1"/>
            <p:nvPr/>
          </p:nvSpPr>
          <p:spPr>
            <a:xfrm rot="5400000">
              <a:off x="-18686" y="2167464"/>
              <a:ext cx="1040670" cy="215444"/>
            </a:xfrm>
            <a:prstGeom prst="rect">
              <a:avLst/>
            </a:prstGeom>
          </p:spPr>
          <p:txBody>
            <a:bodyPr vert="horz" wrap="none" lIns="91440" tIns="0" rIns="91440" bIns="0" rtlCol="0">
              <a:spAutoFit/>
            </a:bodyPr>
            <a:lstStyle/>
            <a:p>
              <a:r>
                <a:rPr lang="it-IT" sz="1400" dirty="0">
                  <a:solidFill>
                    <a:schemeClr val="bg1"/>
                  </a:solidFill>
                </a:rPr>
                <a:t>Strategico </a:t>
              </a:r>
            </a:p>
          </p:txBody>
        </p:sp>
      </p:grpSp>
      <p:sp>
        <p:nvSpPr>
          <p:cNvPr id="36" name="Rettangolo 35">
            <a:extLst>
              <a:ext uri="{FF2B5EF4-FFF2-40B4-BE49-F238E27FC236}">
                <a16:creationId xmlns:a16="http://schemas.microsoft.com/office/drawing/2014/main" xmlns="" id="{3D67ABEA-3D39-2B4C-95F0-F88FCC95C8EE}"/>
              </a:ext>
            </a:extLst>
          </p:cNvPr>
          <p:cNvSpPr/>
          <p:nvPr/>
        </p:nvSpPr>
        <p:spPr>
          <a:xfrm>
            <a:off x="460094" y="2342379"/>
            <a:ext cx="1873812" cy="2256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Richiesta di gestione</a:t>
            </a:r>
          </a:p>
        </p:txBody>
      </p:sp>
      <p:sp>
        <p:nvSpPr>
          <p:cNvPr id="38" name="Rettangolo 37">
            <a:extLst>
              <a:ext uri="{FF2B5EF4-FFF2-40B4-BE49-F238E27FC236}">
                <a16:creationId xmlns:a16="http://schemas.microsoft.com/office/drawing/2014/main" xmlns="" id="{6745A34B-7E83-2148-AC49-5385851485B7}"/>
              </a:ext>
            </a:extLst>
          </p:cNvPr>
          <p:cNvSpPr/>
          <p:nvPr/>
        </p:nvSpPr>
        <p:spPr>
          <a:xfrm>
            <a:off x="2469802" y="2204238"/>
            <a:ext cx="1189279" cy="2292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Ottimizzazione </a:t>
            </a:r>
          </a:p>
        </p:txBody>
      </p:sp>
      <p:sp>
        <p:nvSpPr>
          <p:cNvPr id="41" name="Rettangolo 40">
            <a:extLst>
              <a:ext uri="{FF2B5EF4-FFF2-40B4-BE49-F238E27FC236}">
                <a16:creationId xmlns:a16="http://schemas.microsoft.com/office/drawing/2014/main" xmlns="" id="{441F886A-DBEA-084B-BFE6-AE6D77056D7A}"/>
              </a:ext>
            </a:extLst>
          </p:cNvPr>
          <p:cNvSpPr/>
          <p:nvPr/>
        </p:nvSpPr>
        <p:spPr>
          <a:xfrm>
            <a:off x="5448299" y="2887423"/>
            <a:ext cx="1828801" cy="37922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Tracciamento dei costi e analisi delle variazioni</a:t>
            </a:r>
          </a:p>
        </p:txBody>
      </p:sp>
      <p:sp>
        <p:nvSpPr>
          <p:cNvPr id="43" name="Rettangolo 42">
            <a:extLst>
              <a:ext uri="{FF2B5EF4-FFF2-40B4-BE49-F238E27FC236}">
                <a16:creationId xmlns:a16="http://schemas.microsoft.com/office/drawing/2014/main" xmlns="" id="{8F92C2D3-4F84-054C-B566-F79B7246B1F7}"/>
              </a:ext>
            </a:extLst>
          </p:cNvPr>
          <p:cNvSpPr/>
          <p:nvPr/>
        </p:nvSpPr>
        <p:spPr>
          <a:xfrm>
            <a:off x="5474282" y="3594315"/>
            <a:ext cx="1817055" cy="4268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Tracciamento delle risorse</a:t>
            </a:r>
          </a:p>
        </p:txBody>
      </p:sp>
      <p:sp>
        <p:nvSpPr>
          <p:cNvPr id="44" name="Rettangolo 43">
            <a:extLst>
              <a:ext uri="{FF2B5EF4-FFF2-40B4-BE49-F238E27FC236}">
                <a16:creationId xmlns:a16="http://schemas.microsoft.com/office/drawing/2014/main" xmlns="" id="{6123C4AB-BD19-884F-A9FC-61D2F36535AE}"/>
              </a:ext>
            </a:extLst>
          </p:cNvPr>
          <p:cNvSpPr/>
          <p:nvPr/>
        </p:nvSpPr>
        <p:spPr>
          <a:xfrm>
            <a:off x="5502026" y="4059364"/>
            <a:ext cx="1761566" cy="2028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Cronologia attività</a:t>
            </a:r>
          </a:p>
        </p:txBody>
      </p:sp>
      <p:sp>
        <p:nvSpPr>
          <p:cNvPr id="46" name="Rettangolo 45">
            <a:extLst>
              <a:ext uri="{FF2B5EF4-FFF2-40B4-BE49-F238E27FC236}">
                <a16:creationId xmlns:a16="http://schemas.microsoft.com/office/drawing/2014/main" xmlns="" id="{2BB113AF-9554-9F47-B1EB-4D97E482689E}"/>
              </a:ext>
            </a:extLst>
          </p:cNvPr>
          <p:cNvSpPr/>
          <p:nvPr/>
        </p:nvSpPr>
        <p:spPr>
          <a:xfrm>
            <a:off x="399488" y="3881306"/>
            <a:ext cx="1988501" cy="2439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Richiesta competenze</a:t>
            </a:r>
          </a:p>
        </p:txBody>
      </p:sp>
      <p:sp>
        <p:nvSpPr>
          <p:cNvPr id="47" name="CasellaDiTesto 46">
            <a:extLst>
              <a:ext uri="{FF2B5EF4-FFF2-40B4-BE49-F238E27FC236}">
                <a16:creationId xmlns:a16="http://schemas.microsoft.com/office/drawing/2014/main" xmlns="" id="{216CF93B-6EB7-B14E-983C-3E66CE20FE34}"/>
              </a:ext>
            </a:extLst>
          </p:cNvPr>
          <p:cNvSpPr txBox="1"/>
          <p:nvPr/>
        </p:nvSpPr>
        <p:spPr>
          <a:xfrm>
            <a:off x="374715" y="2095995"/>
            <a:ext cx="1959191" cy="184666"/>
          </a:xfrm>
          <a:prstGeom prst="rect">
            <a:avLst/>
          </a:prstGeom>
        </p:spPr>
        <p:txBody>
          <a:bodyPr vert="horz" wrap="none" lIns="91440" tIns="0" rIns="91440" bIns="0" rtlCol="0">
            <a:spAutoFit/>
          </a:bodyPr>
          <a:lstStyle/>
          <a:p>
            <a:r>
              <a:rPr lang="it-IT" sz="1200" b="1" dirty="0"/>
              <a:t>Gestione del portafoglio</a:t>
            </a:r>
          </a:p>
        </p:txBody>
      </p:sp>
      <p:sp>
        <p:nvSpPr>
          <p:cNvPr id="48" name="CasellaDiTesto 47">
            <a:extLst>
              <a:ext uri="{FF2B5EF4-FFF2-40B4-BE49-F238E27FC236}">
                <a16:creationId xmlns:a16="http://schemas.microsoft.com/office/drawing/2014/main" xmlns="" id="{555C639B-AAD3-F245-8957-EAE28A102BAD}"/>
              </a:ext>
            </a:extLst>
          </p:cNvPr>
          <p:cNvSpPr txBox="1"/>
          <p:nvPr/>
        </p:nvSpPr>
        <p:spPr>
          <a:xfrm>
            <a:off x="509581" y="3647484"/>
            <a:ext cx="1792478" cy="184666"/>
          </a:xfrm>
          <a:prstGeom prst="rect">
            <a:avLst/>
          </a:prstGeom>
        </p:spPr>
        <p:txBody>
          <a:bodyPr vert="horz" wrap="none" lIns="91440" tIns="0" rIns="91440" bIns="0" rtlCol="0">
            <a:spAutoFit/>
          </a:bodyPr>
          <a:lstStyle/>
          <a:p>
            <a:r>
              <a:rPr lang="it-IT" sz="1200" b="1" dirty="0"/>
              <a:t>Gestione delle risorse</a:t>
            </a:r>
          </a:p>
        </p:txBody>
      </p:sp>
      <p:sp>
        <p:nvSpPr>
          <p:cNvPr id="49" name="CasellaDiTesto 48">
            <a:extLst>
              <a:ext uri="{FF2B5EF4-FFF2-40B4-BE49-F238E27FC236}">
                <a16:creationId xmlns:a16="http://schemas.microsoft.com/office/drawing/2014/main" xmlns="" id="{F46BB799-13AF-5049-AADD-32455B0C27CB}"/>
              </a:ext>
            </a:extLst>
          </p:cNvPr>
          <p:cNvSpPr txBox="1"/>
          <p:nvPr/>
        </p:nvSpPr>
        <p:spPr>
          <a:xfrm>
            <a:off x="504377" y="2978300"/>
            <a:ext cx="1648208" cy="184666"/>
          </a:xfrm>
          <a:prstGeom prst="rect">
            <a:avLst/>
          </a:prstGeom>
        </p:spPr>
        <p:txBody>
          <a:bodyPr vert="horz" wrap="none" lIns="91440" tIns="0" rIns="91440" bIns="0" rtlCol="0">
            <a:spAutoFit/>
          </a:bodyPr>
          <a:lstStyle/>
          <a:p>
            <a:r>
              <a:rPr lang="it-IT" sz="1200" b="1" dirty="0"/>
              <a:t>Gestione finanziaria</a:t>
            </a:r>
          </a:p>
        </p:txBody>
      </p:sp>
      <p:sp>
        <p:nvSpPr>
          <p:cNvPr id="50" name="CasellaDiTesto 49">
            <a:extLst>
              <a:ext uri="{FF2B5EF4-FFF2-40B4-BE49-F238E27FC236}">
                <a16:creationId xmlns:a16="http://schemas.microsoft.com/office/drawing/2014/main" xmlns="" id="{12D233C0-BCAF-AA44-A19C-50E0700E0021}"/>
              </a:ext>
            </a:extLst>
          </p:cNvPr>
          <p:cNvSpPr txBox="1"/>
          <p:nvPr/>
        </p:nvSpPr>
        <p:spPr>
          <a:xfrm>
            <a:off x="468508" y="4365923"/>
            <a:ext cx="1778051" cy="184666"/>
          </a:xfrm>
          <a:prstGeom prst="rect">
            <a:avLst/>
          </a:prstGeom>
        </p:spPr>
        <p:txBody>
          <a:bodyPr vert="horz" wrap="none" lIns="91440" tIns="0" rIns="91440" bIns="0" rtlCol="0">
            <a:spAutoFit/>
          </a:bodyPr>
          <a:lstStyle/>
          <a:p>
            <a:r>
              <a:rPr lang="it-IT" sz="1200" b="1" dirty="0"/>
              <a:t>Gestione del progetto</a:t>
            </a:r>
          </a:p>
        </p:txBody>
      </p:sp>
      <p:sp>
        <p:nvSpPr>
          <p:cNvPr id="51" name="CasellaDiTesto 50">
            <a:extLst>
              <a:ext uri="{FF2B5EF4-FFF2-40B4-BE49-F238E27FC236}">
                <a16:creationId xmlns:a16="http://schemas.microsoft.com/office/drawing/2014/main" xmlns="" id="{435CBAC0-6A0A-6142-A585-93F224E40788}"/>
              </a:ext>
            </a:extLst>
          </p:cNvPr>
          <p:cNvSpPr txBox="1"/>
          <p:nvPr/>
        </p:nvSpPr>
        <p:spPr>
          <a:xfrm>
            <a:off x="340374" y="1457776"/>
            <a:ext cx="1372492" cy="184666"/>
          </a:xfrm>
          <a:prstGeom prst="rect">
            <a:avLst/>
          </a:prstGeom>
        </p:spPr>
        <p:txBody>
          <a:bodyPr vert="horz" wrap="none" lIns="91440" tIns="0" rIns="91440" bIns="0" rtlCol="0">
            <a:spAutoFit/>
          </a:bodyPr>
          <a:lstStyle/>
          <a:p>
            <a:r>
              <a:rPr lang="it-IT" sz="1200" b="1" dirty="0"/>
              <a:t>BI &amp; reportistica</a:t>
            </a:r>
          </a:p>
        </p:txBody>
      </p:sp>
      <p:grpSp>
        <p:nvGrpSpPr>
          <p:cNvPr id="55" name="Gruppo 54">
            <a:extLst>
              <a:ext uri="{FF2B5EF4-FFF2-40B4-BE49-F238E27FC236}">
                <a16:creationId xmlns:a16="http://schemas.microsoft.com/office/drawing/2014/main" xmlns="" id="{60AAA07E-9474-BB46-868D-D8720B26AC68}"/>
              </a:ext>
            </a:extLst>
          </p:cNvPr>
          <p:cNvGrpSpPr/>
          <p:nvPr/>
        </p:nvGrpSpPr>
        <p:grpSpPr>
          <a:xfrm>
            <a:off x="-7138" y="3584033"/>
            <a:ext cx="489616" cy="1505996"/>
            <a:chOff x="132684" y="3411779"/>
            <a:chExt cx="489616" cy="1378731"/>
          </a:xfrm>
        </p:grpSpPr>
        <p:sp>
          <p:nvSpPr>
            <p:cNvPr id="52" name="Freccia su 51">
              <a:extLst>
                <a:ext uri="{FF2B5EF4-FFF2-40B4-BE49-F238E27FC236}">
                  <a16:creationId xmlns:a16="http://schemas.microsoft.com/office/drawing/2014/main" xmlns="" id="{6C3CB324-091B-5E41-8608-18C8F21C0B73}"/>
                </a:ext>
              </a:extLst>
            </p:cNvPr>
            <p:cNvSpPr/>
            <p:nvPr/>
          </p:nvSpPr>
          <p:spPr>
            <a:xfrm>
              <a:off x="132684" y="3411779"/>
              <a:ext cx="489616" cy="137873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53" name="CasellaDiTesto 52">
              <a:extLst>
                <a:ext uri="{FF2B5EF4-FFF2-40B4-BE49-F238E27FC236}">
                  <a16:creationId xmlns:a16="http://schemas.microsoft.com/office/drawing/2014/main" xmlns="" id="{BF092905-DB4B-4245-8E3F-ABBE80780313}"/>
                </a:ext>
              </a:extLst>
            </p:cNvPr>
            <p:cNvSpPr txBox="1"/>
            <p:nvPr/>
          </p:nvSpPr>
          <p:spPr>
            <a:xfrm rot="16200000">
              <a:off x="-30067" y="4067253"/>
              <a:ext cx="751488" cy="215444"/>
            </a:xfrm>
            <a:prstGeom prst="rect">
              <a:avLst/>
            </a:prstGeom>
          </p:spPr>
          <p:txBody>
            <a:bodyPr vert="horz" wrap="none" lIns="91440" tIns="0" rIns="91440" bIns="0" rtlCol="0">
              <a:spAutoFit/>
            </a:bodyPr>
            <a:lstStyle/>
            <a:p>
              <a:r>
                <a:rPr lang="it-IT" sz="1400" dirty="0">
                  <a:solidFill>
                    <a:schemeClr val="bg1"/>
                  </a:solidFill>
                </a:rPr>
                <a:t>Tattico </a:t>
              </a:r>
            </a:p>
          </p:txBody>
        </p:sp>
      </p:grpSp>
      <p:grpSp>
        <p:nvGrpSpPr>
          <p:cNvPr id="56" name="Gruppo 55">
            <a:extLst>
              <a:ext uri="{FF2B5EF4-FFF2-40B4-BE49-F238E27FC236}">
                <a16:creationId xmlns:a16="http://schemas.microsoft.com/office/drawing/2014/main" xmlns="" id="{7350D8A6-5620-9D46-84C1-40BD66FD8A52}"/>
              </a:ext>
            </a:extLst>
          </p:cNvPr>
          <p:cNvGrpSpPr/>
          <p:nvPr/>
        </p:nvGrpSpPr>
        <p:grpSpPr>
          <a:xfrm>
            <a:off x="8654384" y="3453987"/>
            <a:ext cx="489616" cy="1601184"/>
            <a:chOff x="132684" y="3411779"/>
            <a:chExt cx="489616" cy="1378731"/>
          </a:xfrm>
        </p:grpSpPr>
        <p:sp>
          <p:nvSpPr>
            <p:cNvPr id="57" name="Freccia su 56">
              <a:extLst>
                <a:ext uri="{FF2B5EF4-FFF2-40B4-BE49-F238E27FC236}">
                  <a16:creationId xmlns:a16="http://schemas.microsoft.com/office/drawing/2014/main" xmlns="" id="{C66D6FA8-C960-B045-A435-C4BAEE75F668}"/>
                </a:ext>
              </a:extLst>
            </p:cNvPr>
            <p:cNvSpPr/>
            <p:nvPr/>
          </p:nvSpPr>
          <p:spPr>
            <a:xfrm>
              <a:off x="132684" y="3411779"/>
              <a:ext cx="489616" cy="1378731"/>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58" name="CasellaDiTesto 57">
              <a:extLst>
                <a:ext uri="{FF2B5EF4-FFF2-40B4-BE49-F238E27FC236}">
                  <a16:creationId xmlns:a16="http://schemas.microsoft.com/office/drawing/2014/main" xmlns="" id="{CA260AA6-2DE7-CB43-9EC6-BC3542A3FE18}"/>
                </a:ext>
              </a:extLst>
            </p:cNvPr>
            <p:cNvSpPr txBox="1"/>
            <p:nvPr/>
          </p:nvSpPr>
          <p:spPr>
            <a:xfrm rot="16200000">
              <a:off x="-30067" y="4067253"/>
              <a:ext cx="751488" cy="215444"/>
            </a:xfrm>
            <a:prstGeom prst="rect">
              <a:avLst/>
            </a:prstGeom>
          </p:spPr>
          <p:txBody>
            <a:bodyPr vert="horz" wrap="none" lIns="91440" tIns="0" rIns="91440" bIns="0" rtlCol="0">
              <a:spAutoFit/>
            </a:bodyPr>
            <a:lstStyle/>
            <a:p>
              <a:r>
                <a:rPr lang="it-IT" sz="1400" dirty="0">
                  <a:solidFill>
                    <a:schemeClr val="bg1"/>
                  </a:solidFill>
                </a:rPr>
                <a:t>Tattico </a:t>
              </a:r>
            </a:p>
          </p:txBody>
        </p:sp>
      </p:grpSp>
      <p:grpSp>
        <p:nvGrpSpPr>
          <p:cNvPr id="30" name="Gruppo 29">
            <a:extLst>
              <a:ext uri="{FF2B5EF4-FFF2-40B4-BE49-F238E27FC236}">
                <a16:creationId xmlns:a16="http://schemas.microsoft.com/office/drawing/2014/main" xmlns="" id="{01DF7C58-6D4A-3C45-A426-9E4FBCFDD4E2}"/>
              </a:ext>
            </a:extLst>
          </p:cNvPr>
          <p:cNvGrpSpPr/>
          <p:nvPr/>
        </p:nvGrpSpPr>
        <p:grpSpPr>
          <a:xfrm>
            <a:off x="8620920" y="1373845"/>
            <a:ext cx="495300" cy="2025206"/>
            <a:chOff x="228600" y="1613624"/>
            <a:chExt cx="495300" cy="1421676"/>
          </a:xfrm>
        </p:grpSpPr>
        <p:sp>
          <p:nvSpPr>
            <p:cNvPr id="31" name="Freccia giù 30">
              <a:extLst>
                <a:ext uri="{FF2B5EF4-FFF2-40B4-BE49-F238E27FC236}">
                  <a16:creationId xmlns:a16="http://schemas.microsoft.com/office/drawing/2014/main" xmlns="" id="{7E168F1D-CAB1-B34E-9488-FE7824AE1497}"/>
                </a:ext>
              </a:extLst>
            </p:cNvPr>
            <p:cNvSpPr/>
            <p:nvPr/>
          </p:nvSpPr>
          <p:spPr>
            <a:xfrm>
              <a:off x="228600" y="1613624"/>
              <a:ext cx="495300" cy="142167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solidFill>
                  <a:schemeClr val="bg1"/>
                </a:solidFill>
              </a:endParaRPr>
            </a:p>
          </p:txBody>
        </p:sp>
        <p:sp>
          <p:nvSpPr>
            <p:cNvPr id="32" name="CasellaDiTesto 31">
              <a:extLst>
                <a:ext uri="{FF2B5EF4-FFF2-40B4-BE49-F238E27FC236}">
                  <a16:creationId xmlns:a16="http://schemas.microsoft.com/office/drawing/2014/main" xmlns="" id="{34444B02-F726-4343-8218-C23354C2CBDE}"/>
                </a:ext>
              </a:extLst>
            </p:cNvPr>
            <p:cNvSpPr txBox="1"/>
            <p:nvPr/>
          </p:nvSpPr>
          <p:spPr>
            <a:xfrm rot="5400000">
              <a:off x="-18686" y="2167464"/>
              <a:ext cx="1040670" cy="215444"/>
            </a:xfrm>
            <a:prstGeom prst="rect">
              <a:avLst/>
            </a:prstGeom>
          </p:spPr>
          <p:txBody>
            <a:bodyPr vert="horz" wrap="none" lIns="91440" tIns="0" rIns="91440" bIns="0" rtlCol="0">
              <a:spAutoFit/>
            </a:bodyPr>
            <a:lstStyle/>
            <a:p>
              <a:r>
                <a:rPr lang="it-IT" sz="1400" dirty="0">
                  <a:solidFill>
                    <a:schemeClr val="bg1"/>
                  </a:solidFill>
                </a:rPr>
                <a:t>Strategico </a:t>
              </a:r>
            </a:p>
          </p:txBody>
        </p:sp>
      </p:grpSp>
      <p:sp>
        <p:nvSpPr>
          <p:cNvPr id="62" name="Rettangolo 61">
            <a:extLst>
              <a:ext uri="{FF2B5EF4-FFF2-40B4-BE49-F238E27FC236}">
                <a16:creationId xmlns:a16="http://schemas.microsoft.com/office/drawing/2014/main" xmlns="" id="{2847838F-1E2B-3046-AE7A-FDF2B8A6E86F}"/>
              </a:ext>
            </a:extLst>
          </p:cNvPr>
          <p:cNvSpPr/>
          <p:nvPr/>
        </p:nvSpPr>
        <p:spPr>
          <a:xfrm>
            <a:off x="3690211" y="3885622"/>
            <a:ext cx="1798441" cy="2374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Assegnazione risorse</a:t>
            </a:r>
          </a:p>
        </p:txBody>
      </p:sp>
      <p:sp>
        <p:nvSpPr>
          <p:cNvPr id="64" name="Rettangolo 63">
            <a:extLst>
              <a:ext uri="{FF2B5EF4-FFF2-40B4-BE49-F238E27FC236}">
                <a16:creationId xmlns:a16="http://schemas.microsoft.com/office/drawing/2014/main" xmlns="" id="{131062B0-C2E1-974A-BA55-5E498AA97A60}"/>
              </a:ext>
            </a:extLst>
          </p:cNvPr>
          <p:cNvSpPr/>
          <p:nvPr/>
        </p:nvSpPr>
        <p:spPr>
          <a:xfrm>
            <a:off x="3623843" y="4355132"/>
            <a:ext cx="1798441" cy="2374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Tempistica dettagliata</a:t>
            </a:r>
          </a:p>
        </p:txBody>
      </p:sp>
      <p:sp>
        <p:nvSpPr>
          <p:cNvPr id="69" name="Rettangolo 68">
            <a:extLst>
              <a:ext uri="{FF2B5EF4-FFF2-40B4-BE49-F238E27FC236}">
                <a16:creationId xmlns:a16="http://schemas.microsoft.com/office/drawing/2014/main" xmlns="" id="{205A1CD1-0D7F-BB4B-9F3B-F5BFA5AE2C9D}"/>
              </a:ext>
            </a:extLst>
          </p:cNvPr>
          <p:cNvSpPr/>
          <p:nvPr/>
        </p:nvSpPr>
        <p:spPr>
          <a:xfrm>
            <a:off x="5502026" y="4469557"/>
            <a:ext cx="1774619" cy="28623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Controllo delle attività</a:t>
            </a:r>
          </a:p>
        </p:txBody>
      </p:sp>
      <p:sp>
        <p:nvSpPr>
          <p:cNvPr id="60" name="Rettangolo 59">
            <a:extLst>
              <a:ext uri="{FF2B5EF4-FFF2-40B4-BE49-F238E27FC236}">
                <a16:creationId xmlns:a16="http://schemas.microsoft.com/office/drawing/2014/main" xmlns="" id="{0A863D01-89DC-8248-BA3B-B0E26583A978}"/>
              </a:ext>
            </a:extLst>
          </p:cNvPr>
          <p:cNvSpPr/>
          <p:nvPr/>
        </p:nvSpPr>
        <p:spPr>
          <a:xfrm>
            <a:off x="2468199" y="804385"/>
            <a:ext cx="1183867" cy="4332595"/>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xmlns="" id="{C898E67B-E07D-8240-B3F9-0EFC82CC2C38}"/>
              </a:ext>
            </a:extLst>
          </p:cNvPr>
          <p:cNvSpPr/>
          <p:nvPr/>
        </p:nvSpPr>
        <p:spPr>
          <a:xfrm>
            <a:off x="5473699" y="813243"/>
            <a:ext cx="1803401" cy="4330257"/>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nvGrpSpPr>
          <p:cNvPr id="71" name="Gruppo 70">
            <a:extLst>
              <a:ext uri="{FF2B5EF4-FFF2-40B4-BE49-F238E27FC236}">
                <a16:creationId xmlns:a16="http://schemas.microsoft.com/office/drawing/2014/main" xmlns="" id="{624A3015-B649-BC45-953C-6E3452A711F7}"/>
              </a:ext>
            </a:extLst>
          </p:cNvPr>
          <p:cNvGrpSpPr/>
          <p:nvPr/>
        </p:nvGrpSpPr>
        <p:grpSpPr>
          <a:xfrm>
            <a:off x="2553285" y="690245"/>
            <a:ext cx="1048684" cy="913169"/>
            <a:chOff x="2553285" y="690245"/>
            <a:chExt cx="1048684" cy="913169"/>
          </a:xfrm>
        </p:grpSpPr>
        <p:sp>
          <p:nvSpPr>
            <p:cNvPr id="20" name="Rombo 19">
              <a:extLst>
                <a:ext uri="{FF2B5EF4-FFF2-40B4-BE49-F238E27FC236}">
                  <a16:creationId xmlns:a16="http://schemas.microsoft.com/office/drawing/2014/main" xmlns="" id="{F20C5861-C9B4-204D-B5A8-2653B98CF319}"/>
                </a:ext>
              </a:extLst>
            </p:cNvPr>
            <p:cNvSpPr/>
            <p:nvPr/>
          </p:nvSpPr>
          <p:spPr>
            <a:xfrm>
              <a:off x="2580479" y="690245"/>
              <a:ext cx="990600" cy="913169"/>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700" dirty="0"/>
            </a:p>
          </p:txBody>
        </p:sp>
        <p:sp>
          <p:nvSpPr>
            <p:cNvPr id="23" name="CasellaDiTesto 22">
              <a:extLst>
                <a:ext uri="{FF2B5EF4-FFF2-40B4-BE49-F238E27FC236}">
                  <a16:creationId xmlns:a16="http://schemas.microsoft.com/office/drawing/2014/main" xmlns="" id="{7079F056-4F51-A849-9BEF-C259D1D6BDC7}"/>
                </a:ext>
              </a:extLst>
            </p:cNvPr>
            <p:cNvSpPr txBox="1"/>
            <p:nvPr/>
          </p:nvSpPr>
          <p:spPr>
            <a:xfrm>
              <a:off x="2553285" y="1007448"/>
              <a:ext cx="1048684" cy="338554"/>
            </a:xfrm>
            <a:prstGeom prst="rect">
              <a:avLst/>
            </a:prstGeom>
          </p:spPr>
          <p:txBody>
            <a:bodyPr vert="horz" wrap="none" lIns="91440" tIns="0" rIns="91440" bIns="0" rtlCol="0">
              <a:spAutoFit/>
            </a:bodyPr>
            <a:lstStyle/>
            <a:p>
              <a:pPr algn="ctr"/>
              <a:r>
                <a:rPr lang="it-IT" sz="1100" dirty="0"/>
                <a:t>Approvazione</a:t>
              </a:r>
            </a:p>
            <a:p>
              <a:pPr algn="ctr"/>
              <a:r>
                <a:rPr lang="it-IT" sz="1100" dirty="0"/>
                <a:t>iniziale</a:t>
              </a:r>
            </a:p>
          </p:txBody>
        </p:sp>
      </p:grpSp>
      <p:grpSp>
        <p:nvGrpSpPr>
          <p:cNvPr id="72" name="Gruppo 71">
            <a:extLst>
              <a:ext uri="{FF2B5EF4-FFF2-40B4-BE49-F238E27FC236}">
                <a16:creationId xmlns:a16="http://schemas.microsoft.com/office/drawing/2014/main" xmlns="" id="{ECA9EA49-78E4-A94E-80B2-FA4B0FE41777}"/>
              </a:ext>
            </a:extLst>
          </p:cNvPr>
          <p:cNvGrpSpPr/>
          <p:nvPr/>
        </p:nvGrpSpPr>
        <p:grpSpPr>
          <a:xfrm>
            <a:off x="4672593" y="694006"/>
            <a:ext cx="1048684" cy="913169"/>
            <a:chOff x="4672593" y="694006"/>
            <a:chExt cx="1048684" cy="913169"/>
          </a:xfrm>
        </p:grpSpPr>
        <p:sp>
          <p:nvSpPr>
            <p:cNvPr id="21" name="Rombo 20">
              <a:extLst>
                <a:ext uri="{FF2B5EF4-FFF2-40B4-BE49-F238E27FC236}">
                  <a16:creationId xmlns:a16="http://schemas.microsoft.com/office/drawing/2014/main" xmlns="" id="{170E4C8B-EC49-0F4E-879A-EC553A5FD773}"/>
                </a:ext>
              </a:extLst>
            </p:cNvPr>
            <p:cNvSpPr/>
            <p:nvPr/>
          </p:nvSpPr>
          <p:spPr>
            <a:xfrm>
              <a:off x="4714079" y="694006"/>
              <a:ext cx="990600" cy="913169"/>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4" name="CasellaDiTesto 23">
              <a:extLst>
                <a:ext uri="{FF2B5EF4-FFF2-40B4-BE49-F238E27FC236}">
                  <a16:creationId xmlns:a16="http://schemas.microsoft.com/office/drawing/2014/main" xmlns="" id="{E3BFE297-7D37-DB40-AD19-22CC8FD695E8}"/>
                </a:ext>
              </a:extLst>
            </p:cNvPr>
            <p:cNvSpPr txBox="1"/>
            <p:nvPr/>
          </p:nvSpPr>
          <p:spPr>
            <a:xfrm>
              <a:off x="4672593" y="1061364"/>
              <a:ext cx="1048684" cy="338554"/>
            </a:xfrm>
            <a:prstGeom prst="rect">
              <a:avLst/>
            </a:prstGeom>
          </p:spPr>
          <p:txBody>
            <a:bodyPr vert="horz" wrap="none" lIns="91440" tIns="0" rIns="91440" bIns="0" rtlCol="0">
              <a:spAutoFit/>
            </a:bodyPr>
            <a:lstStyle/>
            <a:p>
              <a:pPr algn="ctr"/>
              <a:r>
                <a:rPr lang="it-IT" sz="1100" dirty="0"/>
                <a:t>Approvazione</a:t>
              </a:r>
            </a:p>
            <a:p>
              <a:pPr algn="ctr"/>
              <a:r>
                <a:rPr lang="it-IT" sz="1100" dirty="0"/>
                <a:t>finale</a:t>
              </a:r>
            </a:p>
          </p:txBody>
        </p:sp>
      </p:grpSp>
      <p:grpSp>
        <p:nvGrpSpPr>
          <p:cNvPr id="73" name="Gruppo 72">
            <a:extLst>
              <a:ext uri="{FF2B5EF4-FFF2-40B4-BE49-F238E27FC236}">
                <a16:creationId xmlns:a16="http://schemas.microsoft.com/office/drawing/2014/main" xmlns="" id="{F83D3435-CD94-2E46-BDAB-7F12DD808B00}"/>
              </a:ext>
            </a:extLst>
          </p:cNvPr>
          <p:cNvGrpSpPr/>
          <p:nvPr/>
        </p:nvGrpSpPr>
        <p:grpSpPr>
          <a:xfrm>
            <a:off x="6830221" y="664855"/>
            <a:ext cx="990600" cy="913169"/>
            <a:chOff x="6830221" y="664855"/>
            <a:chExt cx="990600" cy="913169"/>
          </a:xfrm>
        </p:grpSpPr>
        <p:sp>
          <p:nvSpPr>
            <p:cNvPr id="22" name="Rombo 21">
              <a:extLst>
                <a:ext uri="{FF2B5EF4-FFF2-40B4-BE49-F238E27FC236}">
                  <a16:creationId xmlns:a16="http://schemas.microsoft.com/office/drawing/2014/main" xmlns="" id="{A555ECF2-5C00-674A-8AAC-7D4861A41E4A}"/>
                </a:ext>
              </a:extLst>
            </p:cNvPr>
            <p:cNvSpPr/>
            <p:nvPr/>
          </p:nvSpPr>
          <p:spPr>
            <a:xfrm>
              <a:off x="6830221" y="664855"/>
              <a:ext cx="990600" cy="913169"/>
            </a:xfrm>
            <a:prstGeom prst="diamond">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xmlns="" id="{167EF117-4859-FF46-B2DA-5E4197BC5208}"/>
                </a:ext>
              </a:extLst>
            </p:cNvPr>
            <p:cNvSpPr txBox="1"/>
            <p:nvPr/>
          </p:nvSpPr>
          <p:spPr>
            <a:xfrm>
              <a:off x="6934982" y="1047405"/>
              <a:ext cx="750526" cy="169277"/>
            </a:xfrm>
            <a:prstGeom prst="rect">
              <a:avLst/>
            </a:prstGeom>
          </p:spPr>
          <p:txBody>
            <a:bodyPr vert="horz" wrap="none" lIns="91440" tIns="0" rIns="91440" bIns="0" rtlCol="0">
              <a:spAutoFit/>
            </a:bodyPr>
            <a:lstStyle/>
            <a:p>
              <a:pPr algn="ctr"/>
              <a:r>
                <a:rPr lang="it-IT" sz="1100" dirty="0"/>
                <a:t>Chiusura</a:t>
              </a:r>
            </a:p>
          </p:txBody>
        </p:sp>
      </p:grpSp>
      <p:sp>
        <p:nvSpPr>
          <p:cNvPr id="33" name="Rettangolo 32">
            <a:extLst>
              <a:ext uri="{FF2B5EF4-FFF2-40B4-BE49-F238E27FC236}">
                <a16:creationId xmlns:a16="http://schemas.microsoft.com/office/drawing/2014/main" xmlns="" id="{D4B201EF-5113-AF47-9A74-8B2CA4F19647}"/>
              </a:ext>
            </a:extLst>
          </p:cNvPr>
          <p:cNvSpPr/>
          <p:nvPr/>
        </p:nvSpPr>
        <p:spPr>
          <a:xfrm>
            <a:off x="413414" y="1717960"/>
            <a:ext cx="8229600" cy="2073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400" dirty="0"/>
              <a:t>Rapporti e cabine di controllo</a:t>
            </a:r>
          </a:p>
        </p:txBody>
      </p:sp>
      <p:sp>
        <p:nvSpPr>
          <p:cNvPr id="35" name="Rettangolo 34">
            <a:extLst>
              <a:ext uri="{FF2B5EF4-FFF2-40B4-BE49-F238E27FC236}">
                <a16:creationId xmlns:a16="http://schemas.microsoft.com/office/drawing/2014/main" xmlns="" id="{7699EC75-2217-8041-8FF1-73BB03910766}"/>
              </a:ext>
            </a:extLst>
          </p:cNvPr>
          <p:cNvSpPr/>
          <p:nvPr/>
        </p:nvSpPr>
        <p:spPr>
          <a:xfrm>
            <a:off x="413414" y="4868619"/>
            <a:ext cx="6877923" cy="2214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Gestione dei problemi e del rischio</a:t>
            </a:r>
          </a:p>
        </p:txBody>
      </p:sp>
      <p:sp>
        <p:nvSpPr>
          <p:cNvPr id="34" name="Rettangolo 33">
            <a:extLst>
              <a:ext uri="{FF2B5EF4-FFF2-40B4-BE49-F238E27FC236}">
                <a16:creationId xmlns:a16="http://schemas.microsoft.com/office/drawing/2014/main" xmlns="" id="{271DCAB6-1036-DE41-95CB-8A73C8030797}"/>
              </a:ext>
            </a:extLst>
          </p:cNvPr>
          <p:cNvSpPr/>
          <p:nvPr/>
        </p:nvSpPr>
        <p:spPr>
          <a:xfrm>
            <a:off x="506671" y="3252373"/>
            <a:ext cx="4845704" cy="23194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Stima dei costi e dei benefici</a:t>
            </a:r>
          </a:p>
        </p:txBody>
      </p:sp>
      <p:sp>
        <p:nvSpPr>
          <p:cNvPr id="37" name="Rettangolo 36">
            <a:extLst>
              <a:ext uri="{FF2B5EF4-FFF2-40B4-BE49-F238E27FC236}">
                <a16:creationId xmlns:a16="http://schemas.microsoft.com/office/drawing/2014/main" xmlns="" id="{A94CCDA7-3EEB-024C-99DB-FCB73B95E051}"/>
              </a:ext>
            </a:extLst>
          </p:cNvPr>
          <p:cNvSpPr/>
          <p:nvPr/>
        </p:nvSpPr>
        <p:spPr>
          <a:xfrm>
            <a:off x="2455183" y="2510271"/>
            <a:ext cx="2231791" cy="2153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Pianificazione capacità</a:t>
            </a:r>
          </a:p>
        </p:txBody>
      </p:sp>
      <p:sp>
        <p:nvSpPr>
          <p:cNvPr id="39" name="Rettangolo 38">
            <a:extLst>
              <a:ext uri="{FF2B5EF4-FFF2-40B4-BE49-F238E27FC236}">
                <a16:creationId xmlns:a16="http://schemas.microsoft.com/office/drawing/2014/main" xmlns="" id="{4472E58B-1A4E-584F-BF32-4AFEC8118D7F}"/>
              </a:ext>
            </a:extLst>
          </p:cNvPr>
          <p:cNvSpPr/>
          <p:nvPr/>
        </p:nvSpPr>
        <p:spPr>
          <a:xfrm>
            <a:off x="5449192" y="2216617"/>
            <a:ext cx="3337054" cy="4256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Tracciamento del portafoglio e </a:t>
            </a:r>
            <a:br>
              <a:rPr lang="it-IT" sz="1200" dirty="0"/>
            </a:br>
            <a:r>
              <a:rPr lang="it-IT" sz="1200" dirty="0"/>
              <a:t>assegnazione dinamica</a:t>
            </a:r>
          </a:p>
        </p:txBody>
      </p:sp>
      <p:sp>
        <p:nvSpPr>
          <p:cNvPr id="42" name="Rettangolo 41">
            <a:extLst>
              <a:ext uri="{FF2B5EF4-FFF2-40B4-BE49-F238E27FC236}">
                <a16:creationId xmlns:a16="http://schemas.microsoft.com/office/drawing/2014/main" xmlns="" id="{59B023BD-E708-1247-A89A-D9497694A79C}"/>
              </a:ext>
            </a:extLst>
          </p:cNvPr>
          <p:cNvSpPr/>
          <p:nvPr/>
        </p:nvSpPr>
        <p:spPr>
          <a:xfrm>
            <a:off x="6107707" y="3283055"/>
            <a:ext cx="2699909" cy="2015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Tracciamento dei benefici</a:t>
            </a:r>
          </a:p>
        </p:txBody>
      </p:sp>
      <p:sp>
        <p:nvSpPr>
          <p:cNvPr id="45" name="Rettangolo 44">
            <a:extLst>
              <a:ext uri="{FF2B5EF4-FFF2-40B4-BE49-F238E27FC236}">
                <a16:creationId xmlns:a16="http://schemas.microsoft.com/office/drawing/2014/main" xmlns="" id="{8415D06A-8EB7-5C4D-BD5A-EF7A0F6569C8}"/>
              </a:ext>
            </a:extLst>
          </p:cNvPr>
          <p:cNvSpPr/>
          <p:nvPr/>
        </p:nvSpPr>
        <p:spPr>
          <a:xfrm>
            <a:off x="2764771" y="4605671"/>
            <a:ext cx="2231791" cy="21531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200" dirty="0"/>
              <a:t>Richiesta di allineamento</a:t>
            </a:r>
          </a:p>
        </p:txBody>
      </p:sp>
    </p:spTree>
    <p:extLst>
      <p:ext uri="{BB962C8B-B14F-4D97-AF65-F5344CB8AC3E}">
        <p14:creationId xmlns:p14="http://schemas.microsoft.com/office/powerpoint/2010/main" val="2623328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C8D90ECD-A9BC-AE43-81D3-99465CE2D6BA}"/>
              </a:ext>
            </a:extLst>
          </p:cNvPr>
          <p:cNvSpPr>
            <a:spLocks noGrp="1"/>
          </p:cNvSpPr>
          <p:nvPr>
            <p:ph type="sldNum" sz="quarter" idx="12"/>
          </p:nvPr>
        </p:nvSpPr>
        <p:spPr/>
        <p:txBody>
          <a:bodyPr/>
          <a:lstStyle/>
          <a:p>
            <a:fld id="{30022364-CBF1-FB44-A4AE-07A465E5B79F}" type="slidenum">
              <a:rPr lang="it-IT" smtClean="0"/>
              <a:t>63</a:t>
            </a:fld>
            <a:endParaRPr lang="it-IT"/>
          </a:p>
        </p:txBody>
      </p:sp>
      <p:sp>
        <p:nvSpPr>
          <p:cNvPr id="5" name="Titolo 4">
            <a:extLst>
              <a:ext uri="{FF2B5EF4-FFF2-40B4-BE49-F238E27FC236}">
                <a16:creationId xmlns:a16="http://schemas.microsoft.com/office/drawing/2014/main" xmlns="" id="{0650F8AA-58C4-FF4F-88C9-BDE3084B3DDA}"/>
              </a:ext>
            </a:extLst>
          </p:cNvPr>
          <p:cNvSpPr>
            <a:spLocks noGrp="1"/>
          </p:cNvSpPr>
          <p:nvPr>
            <p:ph type="title"/>
          </p:nvPr>
        </p:nvSpPr>
        <p:spPr>
          <a:xfrm>
            <a:off x="0" y="177838"/>
            <a:ext cx="9042400" cy="457162"/>
          </a:xfrm>
        </p:spPr>
        <p:txBody>
          <a:bodyPr/>
          <a:lstStyle/>
          <a:p>
            <a:r>
              <a:rPr lang="it-IT" sz="2400" dirty="0"/>
              <a:t>Livello tattico: focalizzare sull’esecuzione del progetto</a:t>
            </a:r>
          </a:p>
        </p:txBody>
      </p:sp>
      <p:sp>
        <p:nvSpPr>
          <p:cNvPr id="7" name="Rettangolo 6">
            <a:extLst>
              <a:ext uri="{FF2B5EF4-FFF2-40B4-BE49-F238E27FC236}">
                <a16:creationId xmlns:a16="http://schemas.microsoft.com/office/drawing/2014/main" xmlns="" id="{798C4FDE-D383-B742-B02B-AC0363D89063}"/>
              </a:ext>
            </a:extLst>
          </p:cNvPr>
          <p:cNvSpPr/>
          <p:nvPr/>
        </p:nvSpPr>
        <p:spPr>
          <a:xfrm>
            <a:off x="14515" y="855436"/>
            <a:ext cx="4354285" cy="3846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sz="1400" dirty="0"/>
              <a:t>Problemi comuni:</a:t>
            </a:r>
          </a:p>
          <a:p>
            <a:pPr marL="285750" indent="-285750">
              <a:buFont typeface="Arial" panose="020B0604020202020204" pitchFamily="34" charset="0"/>
              <a:buChar char="•"/>
            </a:pPr>
            <a:r>
              <a:rPr lang="it-IT" sz="1400" dirty="0"/>
              <a:t>Differenti PM </a:t>
            </a:r>
            <a:r>
              <a:rPr lang="it-IT" sz="1400" dirty="0">
                <a:sym typeface="Wingdings" pitchFamily="2" charset="2"/>
              </a:rPr>
              <a:t> differenti livelli di competenza PM</a:t>
            </a:r>
          </a:p>
          <a:p>
            <a:pPr marL="285750" indent="-285750">
              <a:buFont typeface="Arial" panose="020B0604020202020204" pitchFamily="34" charset="0"/>
              <a:buChar char="•"/>
            </a:pPr>
            <a:r>
              <a:rPr lang="it-IT" sz="1400" dirty="0">
                <a:sym typeface="Wingdings" pitchFamily="2" charset="2"/>
              </a:rPr>
              <a:t>Scarsa stima di costi e tempi e di previsioni sull’impatto delle competenze e sul resoconto per il portafoglio</a:t>
            </a:r>
          </a:p>
          <a:p>
            <a:pPr marL="285750" indent="-285750">
              <a:buFont typeface="Arial" panose="020B0604020202020204" pitchFamily="34" charset="0"/>
              <a:buChar char="•"/>
            </a:pPr>
            <a:r>
              <a:rPr lang="it-IT" sz="1400" dirty="0">
                <a:sym typeface="Wingdings" pitchFamily="2" charset="2"/>
              </a:rPr>
              <a:t>Bisogno di standardizzare la metrica, gli indicatori di performance, per misurare la performance in modo consistente</a:t>
            </a:r>
          </a:p>
          <a:p>
            <a:pPr marL="285750" indent="-285750">
              <a:buFont typeface="Arial" panose="020B0604020202020204" pitchFamily="34" charset="0"/>
              <a:buChar char="•"/>
            </a:pPr>
            <a:r>
              <a:rPr lang="it-IT" sz="1400" dirty="0">
                <a:sym typeface="Wingdings" pitchFamily="2" charset="2"/>
              </a:rPr>
              <a:t>Riportare lo stato è un processo lungo per i PM e i PMO</a:t>
            </a:r>
          </a:p>
          <a:p>
            <a:pPr marL="285750" indent="-285750">
              <a:buFont typeface="Arial" panose="020B0604020202020204" pitchFamily="34" charset="0"/>
              <a:buChar char="•"/>
            </a:pPr>
            <a:r>
              <a:rPr lang="it-IT" sz="1400" dirty="0">
                <a:sym typeface="Wingdings" pitchFamily="2" charset="2"/>
              </a:rPr>
              <a:t>I PM spesso devono inserire gli stessi dati in più sistemi</a:t>
            </a:r>
          </a:p>
          <a:p>
            <a:pPr marL="285750" indent="-285750">
              <a:buFont typeface="Arial" panose="020B0604020202020204" pitchFamily="34" charset="0"/>
              <a:buChar char="•"/>
            </a:pPr>
            <a:r>
              <a:rPr lang="it-IT" sz="1400" dirty="0">
                <a:sym typeface="Wingdings" pitchFamily="2" charset="2"/>
              </a:rPr>
              <a:t>Opportunità di identificare i miglioramenti ai processi di governo dei portafogli e dei programmi </a:t>
            </a:r>
            <a:endParaRPr lang="it-IT" sz="1400" dirty="0"/>
          </a:p>
        </p:txBody>
      </p:sp>
      <p:sp>
        <p:nvSpPr>
          <p:cNvPr id="12" name="Rettangolo 11">
            <a:extLst>
              <a:ext uri="{FF2B5EF4-FFF2-40B4-BE49-F238E27FC236}">
                <a16:creationId xmlns:a16="http://schemas.microsoft.com/office/drawing/2014/main" xmlns="" id="{2858AEE4-0D72-2245-8335-76C7AE57AE87}"/>
              </a:ext>
            </a:extLst>
          </p:cNvPr>
          <p:cNvSpPr/>
          <p:nvPr/>
        </p:nvSpPr>
        <p:spPr>
          <a:xfrm>
            <a:off x="4777732" y="855435"/>
            <a:ext cx="4105011" cy="38465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it-IT" sz="1400" dirty="0"/>
              <a:t>Considerazioni importanti</a:t>
            </a:r>
          </a:p>
          <a:p>
            <a:endParaRPr lang="it-IT" sz="1400" dirty="0"/>
          </a:p>
          <a:p>
            <a:endParaRPr lang="it-IT" sz="1400" dirty="0"/>
          </a:p>
          <a:p>
            <a:pPr marL="285750" indent="-285750">
              <a:buFont typeface="Arial" panose="020B0604020202020204" pitchFamily="34" charset="0"/>
              <a:buChar char="•"/>
            </a:pPr>
            <a:r>
              <a:rPr lang="it-IT" sz="1400" dirty="0"/>
              <a:t>Continuo investimento sulle competenze dei PM</a:t>
            </a:r>
          </a:p>
          <a:p>
            <a:pPr marL="285750" indent="-285750">
              <a:buFont typeface="Arial" panose="020B0604020202020204" pitchFamily="34" charset="0"/>
              <a:buChar char="•"/>
            </a:pPr>
            <a:r>
              <a:rPr lang="it-IT" sz="1400" dirty="0"/>
              <a:t>costituire dei gruppi di lavoro tattici (raccomandazioni per il miglioramento dei processi)</a:t>
            </a:r>
          </a:p>
          <a:p>
            <a:pPr marL="285750" indent="-285750">
              <a:buFont typeface="Arial" panose="020B0604020202020204" pitchFamily="34" charset="0"/>
              <a:buChar char="•"/>
            </a:pPr>
            <a:r>
              <a:rPr lang="it-IT" sz="1400" dirty="0"/>
              <a:t>Inserire i dati una sola volta e renderli accessibili a più persone</a:t>
            </a:r>
          </a:p>
          <a:p>
            <a:pPr marL="285750" indent="-285750">
              <a:buFont typeface="Arial" panose="020B0604020202020204" pitchFamily="34" charset="0"/>
              <a:buChar char="•"/>
            </a:pPr>
            <a:r>
              <a:rPr lang="it-IT" sz="1400" dirty="0"/>
              <a:t>Semplificare è meglio – evitare la tendenza a complicare</a:t>
            </a:r>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endParaRPr lang="it-IT" sz="1400" dirty="0"/>
          </a:p>
          <a:p>
            <a:endParaRPr lang="it-IT" sz="1400" dirty="0"/>
          </a:p>
        </p:txBody>
      </p:sp>
      <p:sp>
        <p:nvSpPr>
          <p:cNvPr id="13" name="Freccia destra 12">
            <a:extLst>
              <a:ext uri="{FF2B5EF4-FFF2-40B4-BE49-F238E27FC236}">
                <a16:creationId xmlns:a16="http://schemas.microsoft.com/office/drawing/2014/main" xmlns="" id="{5935B93B-C10C-A440-A9AB-5AB42BD66C84}"/>
              </a:ext>
            </a:extLst>
          </p:cNvPr>
          <p:cNvSpPr/>
          <p:nvPr/>
        </p:nvSpPr>
        <p:spPr>
          <a:xfrm>
            <a:off x="4368800" y="2743200"/>
            <a:ext cx="408932" cy="4354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8"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136078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a:extLst>
              <a:ext uri="{FF2B5EF4-FFF2-40B4-BE49-F238E27FC236}">
                <a16:creationId xmlns:a16="http://schemas.microsoft.com/office/drawing/2014/main" xmlns="" id="{4FCBAD69-8698-CA41-A711-8183521055DE}"/>
              </a:ext>
            </a:extLst>
          </p:cNvPr>
          <p:cNvGraphicFramePr>
            <a:graphicFrameLocks noGrp="1"/>
          </p:cNvGraphicFramePr>
          <p:nvPr>
            <p:ph sz="half" idx="2"/>
            <p:extLst>
              <p:ext uri="{D42A27DB-BD31-4B8C-83A1-F6EECF244321}">
                <p14:modId xmlns:p14="http://schemas.microsoft.com/office/powerpoint/2010/main" val="395429619"/>
              </p:ext>
            </p:extLst>
          </p:nvPr>
        </p:nvGraphicFramePr>
        <p:xfrm>
          <a:off x="-217713" y="859971"/>
          <a:ext cx="5268686" cy="3907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a:extLst>
              <a:ext uri="{FF2B5EF4-FFF2-40B4-BE49-F238E27FC236}">
                <a16:creationId xmlns:a16="http://schemas.microsoft.com/office/drawing/2014/main" xmlns="" id="{600667D0-176B-8E45-B98D-0698B00B661B}"/>
              </a:ext>
            </a:extLst>
          </p:cNvPr>
          <p:cNvSpPr>
            <a:spLocks noGrp="1"/>
          </p:cNvSpPr>
          <p:nvPr>
            <p:ph type="sldNum" sz="quarter" idx="12"/>
          </p:nvPr>
        </p:nvSpPr>
        <p:spPr/>
        <p:txBody>
          <a:bodyPr/>
          <a:lstStyle/>
          <a:p>
            <a:fld id="{30022364-CBF1-FB44-A4AE-07A465E5B79F}" type="slidenum">
              <a:rPr lang="it-IT" smtClean="0"/>
              <a:t>64</a:t>
            </a:fld>
            <a:endParaRPr lang="it-IT"/>
          </a:p>
        </p:txBody>
      </p:sp>
      <p:sp>
        <p:nvSpPr>
          <p:cNvPr id="5" name="Titolo 4">
            <a:extLst>
              <a:ext uri="{FF2B5EF4-FFF2-40B4-BE49-F238E27FC236}">
                <a16:creationId xmlns:a16="http://schemas.microsoft.com/office/drawing/2014/main" xmlns="" id="{D9C51E6A-4F48-4649-89ED-915FDF9A6504}"/>
              </a:ext>
            </a:extLst>
          </p:cNvPr>
          <p:cNvSpPr>
            <a:spLocks noGrp="1"/>
          </p:cNvSpPr>
          <p:nvPr>
            <p:ph type="title"/>
          </p:nvPr>
        </p:nvSpPr>
        <p:spPr>
          <a:xfrm>
            <a:off x="457200" y="0"/>
            <a:ext cx="8229600" cy="400110"/>
          </a:xfrm>
        </p:spPr>
        <p:txBody>
          <a:bodyPr/>
          <a:lstStyle/>
          <a:p>
            <a:r>
              <a:rPr lang="it-IT" dirty="0"/>
              <a:t>Inserimento automatico dello stato dei progetti</a:t>
            </a:r>
            <a:br>
              <a:rPr lang="it-IT" dirty="0"/>
            </a:br>
            <a:r>
              <a:rPr lang="it-IT" sz="1800" dirty="0"/>
              <a:t>tempo inferiore per  raccogliere i dati e realizzare rapporti</a:t>
            </a:r>
            <a:endParaRPr lang="it-IT" dirty="0"/>
          </a:p>
        </p:txBody>
      </p:sp>
      <p:pic>
        <p:nvPicPr>
          <p:cNvPr id="10" name="Immagine 9">
            <a:extLst>
              <a:ext uri="{FF2B5EF4-FFF2-40B4-BE49-F238E27FC236}">
                <a16:creationId xmlns:a16="http://schemas.microsoft.com/office/drawing/2014/main" xmlns="" id="{2720A982-AA3F-3C4C-9F16-F99D8E2FBB62}"/>
              </a:ext>
            </a:extLst>
          </p:cNvPr>
          <p:cNvPicPr>
            <a:picLocks noChangeAspect="1"/>
          </p:cNvPicPr>
          <p:nvPr/>
        </p:nvPicPr>
        <p:blipFill>
          <a:blip r:embed="rId7"/>
          <a:stretch>
            <a:fillRect/>
          </a:stretch>
        </p:blipFill>
        <p:spPr>
          <a:xfrm>
            <a:off x="4427305" y="1023257"/>
            <a:ext cx="4637611" cy="3373892"/>
          </a:xfrm>
          <a:prstGeom prst="rect">
            <a:avLst/>
          </a:prstGeom>
        </p:spPr>
      </p:pic>
      <p:sp>
        <p:nvSpPr>
          <p:cNvPr id="8" name="Ovale 7">
            <a:extLst>
              <a:ext uri="{FF2B5EF4-FFF2-40B4-BE49-F238E27FC236}">
                <a16:creationId xmlns:a16="http://schemas.microsoft.com/office/drawing/2014/main" xmlns="" id="{870A30CD-83B0-9B42-8812-0B64716BAF14}"/>
              </a:ext>
            </a:extLst>
          </p:cNvPr>
          <p:cNvSpPr/>
          <p:nvPr/>
        </p:nvSpPr>
        <p:spPr>
          <a:xfrm>
            <a:off x="2752197" y="805671"/>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1</a:t>
            </a:r>
          </a:p>
        </p:txBody>
      </p:sp>
      <p:sp>
        <p:nvSpPr>
          <p:cNvPr id="9" name="Ovale 8">
            <a:extLst>
              <a:ext uri="{FF2B5EF4-FFF2-40B4-BE49-F238E27FC236}">
                <a16:creationId xmlns:a16="http://schemas.microsoft.com/office/drawing/2014/main" xmlns="" id="{02E21A3E-C944-274C-8CB1-FBF59071B932}"/>
              </a:ext>
            </a:extLst>
          </p:cNvPr>
          <p:cNvSpPr/>
          <p:nvPr/>
        </p:nvSpPr>
        <p:spPr>
          <a:xfrm>
            <a:off x="4188177" y="1611206"/>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2</a:t>
            </a:r>
          </a:p>
        </p:txBody>
      </p:sp>
      <p:sp>
        <p:nvSpPr>
          <p:cNvPr id="11" name="Ovale 10">
            <a:extLst>
              <a:ext uri="{FF2B5EF4-FFF2-40B4-BE49-F238E27FC236}">
                <a16:creationId xmlns:a16="http://schemas.microsoft.com/office/drawing/2014/main" xmlns="" id="{2FFB9391-B2B8-DB45-B1EB-1597269A780C}"/>
              </a:ext>
            </a:extLst>
          </p:cNvPr>
          <p:cNvSpPr/>
          <p:nvPr/>
        </p:nvSpPr>
        <p:spPr>
          <a:xfrm>
            <a:off x="4243010" y="3189234"/>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3</a:t>
            </a:r>
          </a:p>
        </p:txBody>
      </p:sp>
      <p:sp>
        <p:nvSpPr>
          <p:cNvPr id="12" name="Ovale 11">
            <a:extLst>
              <a:ext uri="{FF2B5EF4-FFF2-40B4-BE49-F238E27FC236}">
                <a16:creationId xmlns:a16="http://schemas.microsoft.com/office/drawing/2014/main" xmlns="" id="{27B008AD-129B-4746-BAE6-DD20C0AF914F}"/>
              </a:ext>
            </a:extLst>
          </p:cNvPr>
          <p:cNvSpPr/>
          <p:nvPr/>
        </p:nvSpPr>
        <p:spPr>
          <a:xfrm>
            <a:off x="2783182" y="4035323"/>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4</a:t>
            </a:r>
          </a:p>
        </p:txBody>
      </p:sp>
      <p:sp>
        <p:nvSpPr>
          <p:cNvPr id="13" name="Ovale 12">
            <a:extLst>
              <a:ext uri="{FF2B5EF4-FFF2-40B4-BE49-F238E27FC236}">
                <a16:creationId xmlns:a16="http://schemas.microsoft.com/office/drawing/2014/main" xmlns="" id="{576FD077-1AB3-4B4F-A402-03100BF60362}"/>
              </a:ext>
            </a:extLst>
          </p:cNvPr>
          <p:cNvSpPr/>
          <p:nvPr/>
        </p:nvSpPr>
        <p:spPr>
          <a:xfrm>
            <a:off x="1444347" y="3189234"/>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5</a:t>
            </a:r>
          </a:p>
        </p:txBody>
      </p:sp>
      <p:sp>
        <p:nvSpPr>
          <p:cNvPr id="14" name="Ovale 13">
            <a:extLst>
              <a:ext uri="{FF2B5EF4-FFF2-40B4-BE49-F238E27FC236}">
                <a16:creationId xmlns:a16="http://schemas.microsoft.com/office/drawing/2014/main" xmlns="" id="{97B0B147-2933-6A48-8553-4DACD0241C9A}"/>
              </a:ext>
            </a:extLst>
          </p:cNvPr>
          <p:cNvSpPr/>
          <p:nvPr/>
        </p:nvSpPr>
        <p:spPr>
          <a:xfrm>
            <a:off x="1400196" y="1600455"/>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6</a:t>
            </a:r>
          </a:p>
        </p:txBody>
      </p:sp>
      <p:sp>
        <p:nvSpPr>
          <p:cNvPr id="15"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629699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ttangolo 49">
            <a:extLst>
              <a:ext uri="{FF2B5EF4-FFF2-40B4-BE49-F238E27FC236}">
                <a16:creationId xmlns:a16="http://schemas.microsoft.com/office/drawing/2014/main" xmlns="" id="{A4F11879-F0D2-F84C-BC15-E9E3BF5677E0}"/>
              </a:ext>
            </a:extLst>
          </p:cNvPr>
          <p:cNvSpPr/>
          <p:nvPr/>
        </p:nvSpPr>
        <p:spPr>
          <a:xfrm>
            <a:off x="1398209" y="1167994"/>
            <a:ext cx="1263104" cy="34562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xmlns="" id="{31510A11-D223-4840-9EF7-5EA9E44674AB}"/>
              </a:ext>
            </a:extLst>
          </p:cNvPr>
          <p:cNvSpPr/>
          <p:nvPr/>
        </p:nvSpPr>
        <p:spPr>
          <a:xfrm>
            <a:off x="2643769" y="1146094"/>
            <a:ext cx="1152629" cy="3478101"/>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xmlns="" id="{9CA71F31-074E-B345-B7C4-7B982AB0AC58}"/>
              </a:ext>
            </a:extLst>
          </p:cNvPr>
          <p:cNvSpPr/>
          <p:nvPr/>
        </p:nvSpPr>
        <p:spPr>
          <a:xfrm>
            <a:off x="3799115" y="1167994"/>
            <a:ext cx="1273628" cy="348318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xmlns="" id="{0B2AA834-89F3-7B47-9C66-EE981FD43CAC}"/>
              </a:ext>
            </a:extLst>
          </p:cNvPr>
          <p:cNvSpPr/>
          <p:nvPr/>
        </p:nvSpPr>
        <p:spPr>
          <a:xfrm>
            <a:off x="5041958" y="1167994"/>
            <a:ext cx="2218813" cy="3425098"/>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xmlns="" id="{4E21B14C-8D9F-1842-82D3-B1D55CF5C0BF}"/>
              </a:ext>
            </a:extLst>
          </p:cNvPr>
          <p:cNvSpPr/>
          <p:nvPr/>
        </p:nvSpPr>
        <p:spPr>
          <a:xfrm>
            <a:off x="7259311" y="1146094"/>
            <a:ext cx="1612547" cy="3446998"/>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xmlns="" id="{44CFD2DC-AB24-6A41-8AD7-F827B72A19E3}"/>
              </a:ext>
            </a:extLst>
          </p:cNvPr>
          <p:cNvSpPr/>
          <p:nvPr/>
        </p:nvSpPr>
        <p:spPr>
          <a:xfrm>
            <a:off x="-1" y="1153886"/>
            <a:ext cx="1393371" cy="3470309"/>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xmlns="" id="{51F825F1-4219-1547-9A39-F3BD10E9A85C}"/>
              </a:ext>
            </a:extLst>
          </p:cNvPr>
          <p:cNvSpPr/>
          <p:nvPr/>
        </p:nvSpPr>
        <p:spPr>
          <a:xfrm>
            <a:off x="0" y="3037240"/>
            <a:ext cx="8870692" cy="164293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xmlns="" id="{BC46E365-A6A2-D349-916B-5B3D7B01635C}"/>
              </a:ext>
            </a:extLst>
          </p:cNvPr>
          <p:cNvSpPr>
            <a:spLocks noGrp="1"/>
          </p:cNvSpPr>
          <p:nvPr>
            <p:ph type="sldNum" sz="quarter" idx="12"/>
          </p:nvPr>
        </p:nvSpPr>
        <p:spPr/>
        <p:txBody>
          <a:bodyPr/>
          <a:lstStyle/>
          <a:p>
            <a:fld id="{30022364-CBF1-FB44-A4AE-07A465E5B79F}" type="slidenum">
              <a:rPr lang="it-IT" smtClean="0"/>
              <a:t>65</a:t>
            </a:fld>
            <a:endParaRPr lang="it-IT"/>
          </a:p>
        </p:txBody>
      </p:sp>
      <p:sp>
        <p:nvSpPr>
          <p:cNvPr id="5" name="Titolo 4">
            <a:extLst>
              <a:ext uri="{FF2B5EF4-FFF2-40B4-BE49-F238E27FC236}">
                <a16:creationId xmlns:a16="http://schemas.microsoft.com/office/drawing/2014/main" xmlns="" id="{67EC8976-1BB5-484F-A24C-551AC08B96E1}"/>
              </a:ext>
            </a:extLst>
          </p:cNvPr>
          <p:cNvSpPr>
            <a:spLocks noGrp="1"/>
          </p:cNvSpPr>
          <p:nvPr>
            <p:ph type="title"/>
          </p:nvPr>
        </p:nvSpPr>
        <p:spPr>
          <a:xfrm>
            <a:off x="0" y="177838"/>
            <a:ext cx="9144000" cy="400110"/>
          </a:xfrm>
        </p:spPr>
        <p:txBody>
          <a:bodyPr/>
          <a:lstStyle/>
          <a:p>
            <a:r>
              <a:rPr lang="it-IT" sz="2000" dirty="0"/>
              <a:t>Stabilire gli investimenti, pianificare e controllare programmi e portafoglio</a:t>
            </a:r>
          </a:p>
        </p:txBody>
      </p:sp>
      <p:sp>
        <p:nvSpPr>
          <p:cNvPr id="8" name="Rettangolo 7">
            <a:extLst>
              <a:ext uri="{FF2B5EF4-FFF2-40B4-BE49-F238E27FC236}">
                <a16:creationId xmlns:a16="http://schemas.microsoft.com/office/drawing/2014/main" xmlns="" id="{5B82C0C4-B476-974B-A866-B63C5DECD2B4}"/>
              </a:ext>
            </a:extLst>
          </p:cNvPr>
          <p:cNvSpPr/>
          <p:nvPr/>
        </p:nvSpPr>
        <p:spPr>
          <a:xfrm>
            <a:off x="-1" y="870857"/>
            <a:ext cx="1393371" cy="283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Strategia</a:t>
            </a:r>
          </a:p>
        </p:txBody>
      </p:sp>
      <p:sp>
        <p:nvSpPr>
          <p:cNvPr id="9" name="Rettangolo 8">
            <a:extLst>
              <a:ext uri="{FF2B5EF4-FFF2-40B4-BE49-F238E27FC236}">
                <a16:creationId xmlns:a16="http://schemas.microsoft.com/office/drawing/2014/main" xmlns="" id="{7FCA70DF-29AF-3A45-992B-507897CA5E3B}"/>
              </a:ext>
            </a:extLst>
          </p:cNvPr>
          <p:cNvSpPr/>
          <p:nvPr/>
        </p:nvSpPr>
        <p:spPr>
          <a:xfrm>
            <a:off x="1393370" y="870857"/>
            <a:ext cx="1243150" cy="283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Creazione</a:t>
            </a:r>
          </a:p>
        </p:txBody>
      </p:sp>
      <p:sp>
        <p:nvSpPr>
          <p:cNvPr id="10" name="Rettangolo 9">
            <a:extLst>
              <a:ext uri="{FF2B5EF4-FFF2-40B4-BE49-F238E27FC236}">
                <a16:creationId xmlns:a16="http://schemas.microsoft.com/office/drawing/2014/main" xmlns="" id="{6FD8BE40-B42D-DC4C-9CF4-37DE8F2F1DDB}"/>
              </a:ext>
            </a:extLst>
          </p:cNvPr>
          <p:cNvSpPr/>
          <p:nvPr/>
        </p:nvSpPr>
        <p:spPr>
          <a:xfrm>
            <a:off x="2636521" y="870857"/>
            <a:ext cx="1162593" cy="283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Selezionare</a:t>
            </a:r>
          </a:p>
        </p:txBody>
      </p:sp>
      <p:sp>
        <p:nvSpPr>
          <p:cNvPr id="11" name="Rettangolo 10">
            <a:extLst>
              <a:ext uri="{FF2B5EF4-FFF2-40B4-BE49-F238E27FC236}">
                <a16:creationId xmlns:a16="http://schemas.microsoft.com/office/drawing/2014/main" xmlns="" id="{B1A514DA-0956-1042-ABA3-D7A78FAB73D6}"/>
              </a:ext>
            </a:extLst>
          </p:cNvPr>
          <p:cNvSpPr/>
          <p:nvPr/>
        </p:nvSpPr>
        <p:spPr>
          <a:xfrm>
            <a:off x="3799114" y="870857"/>
            <a:ext cx="1273628" cy="283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Pianificare</a:t>
            </a:r>
          </a:p>
        </p:txBody>
      </p:sp>
      <p:sp>
        <p:nvSpPr>
          <p:cNvPr id="12" name="Rettangolo 11">
            <a:extLst>
              <a:ext uri="{FF2B5EF4-FFF2-40B4-BE49-F238E27FC236}">
                <a16:creationId xmlns:a16="http://schemas.microsoft.com/office/drawing/2014/main" xmlns="" id="{6661676A-9DB4-664A-8D34-CF0F6ABA5A67}"/>
              </a:ext>
            </a:extLst>
          </p:cNvPr>
          <p:cNvSpPr/>
          <p:nvPr/>
        </p:nvSpPr>
        <p:spPr>
          <a:xfrm>
            <a:off x="5072742" y="870857"/>
            <a:ext cx="2188029" cy="283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Gestire</a:t>
            </a:r>
          </a:p>
        </p:txBody>
      </p:sp>
      <p:sp>
        <p:nvSpPr>
          <p:cNvPr id="13" name="Rettangolo 12">
            <a:extLst>
              <a:ext uri="{FF2B5EF4-FFF2-40B4-BE49-F238E27FC236}">
                <a16:creationId xmlns:a16="http://schemas.microsoft.com/office/drawing/2014/main" xmlns="" id="{107A5E11-5E81-1249-96F2-90F0E3922AE7}"/>
              </a:ext>
            </a:extLst>
          </p:cNvPr>
          <p:cNvSpPr/>
          <p:nvPr/>
        </p:nvSpPr>
        <p:spPr>
          <a:xfrm>
            <a:off x="7260771" y="870857"/>
            <a:ext cx="1611087" cy="2830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Misurare</a:t>
            </a:r>
          </a:p>
        </p:txBody>
      </p:sp>
      <p:sp>
        <p:nvSpPr>
          <p:cNvPr id="15" name="Rettangolo 14">
            <a:extLst>
              <a:ext uri="{FF2B5EF4-FFF2-40B4-BE49-F238E27FC236}">
                <a16:creationId xmlns:a16="http://schemas.microsoft.com/office/drawing/2014/main" xmlns="" id="{F77E54F6-44C5-3741-A4EA-BC83E84A5B1E}"/>
              </a:ext>
            </a:extLst>
          </p:cNvPr>
          <p:cNvSpPr/>
          <p:nvPr/>
        </p:nvSpPr>
        <p:spPr>
          <a:xfrm>
            <a:off x="114298" y="1306285"/>
            <a:ext cx="1164771" cy="14695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Strategia e finanziamenti</a:t>
            </a:r>
          </a:p>
          <a:p>
            <a:pPr algn="ctr"/>
            <a:endParaRPr lang="it-IT" sz="1200" dirty="0"/>
          </a:p>
          <a:p>
            <a:pPr algn="ctr"/>
            <a:endParaRPr lang="it-IT" sz="1200" dirty="0"/>
          </a:p>
          <a:p>
            <a:pPr algn="ctr"/>
            <a:endParaRPr lang="it-IT" sz="1200" dirty="0"/>
          </a:p>
          <a:p>
            <a:pPr algn="ctr"/>
            <a:endParaRPr lang="it-IT" sz="1200" dirty="0"/>
          </a:p>
          <a:p>
            <a:pPr algn="ctr"/>
            <a:endParaRPr lang="it-IT" sz="1200" dirty="0"/>
          </a:p>
          <a:p>
            <a:pPr algn="ctr"/>
            <a:endParaRPr lang="it-IT" sz="1200" dirty="0"/>
          </a:p>
        </p:txBody>
      </p:sp>
      <p:sp>
        <p:nvSpPr>
          <p:cNvPr id="16" name="Rettangolo 15">
            <a:extLst>
              <a:ext uri="{FF2B5EF4-FFF2-40B4-BE49-F238E27FC236}">
                <a16:creationId xmlns:a16="http://schemas.microsoft.com/office/drawing/2014/main" xmlns="" id="{533DF9EB-61DD-3A4F-9006-1DDDCDDE0EE3}"/>
              </a:ext>
            </a:extLst>
          </p:cNvPr>
          <p:cNvSpPr/>
          <p:nvPr/>
        </p:nvSpPr>
        <p:spPr>
          <a:xfrm>
            <a:off x="114298" y="1687286"/>
            <a:ext cx="1164771" cy="511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Definire e dare priorità strategica</a:t>
            </a:r>
          </a:p>
        </p:txBody>
      </p:sp>
      <p:sp>
        <p:nvSpPr>
          <p:cNvPr id="17" name="Rettangolo 16">
            <a:extLst>
              <a:ext uri="{FF2B5EF4-FFF2-40B4-BE49-F238E27FC236}">
                <a16:creationId xmlns:a16="http://schemas.microsoft.com/office/drawing/2014/main" xmlns="" id="{E68C849B-06DD-D241-979E-DD6926FE8551}"/>
              </a:ext>
            </a:extLst>
          </p:cNvPr>
          <p:cNvSpPr/>
          <p:nvPr/>
        </p:nvSpPr>
        <p:spPr>
          <a:xfrm>
            <a:off x="114298" y="2270349"/>
            <a:ext cx="1164771" cy="511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Registrare il budget </a:t>
            </a:r>
            <a:r>
              <a:rPr lang="it-IT" sz="1100" dirty="0" err="1"/>
              <a:t>top_down</a:t>
            </a:r>
            <a:endParaRPr lang="it-IT" sz="1100" dirty="0"/>
          </a:p>
        </p:txBody>
      </p:sp>
      <p:sp>
        <p:nvSpPr>
          <p:cNvPr id="18" name="Rettangolo 17">
            <a:extLst>
              <a:ext uri="{FF2B5EF4-FFF2-40B4-BE49-F238E27FC236}">
                <a16:creationId xmlns:a16="http://schemas.microsoft.com/office/drawing/2014/main" xmlns="" id="{C3E890A8-FDEB-BD49-8BE1-526FB2E6666F}"/>
              </a:ext>
            </a:extLst>
          </p:cNvPr>
          <p:cNvSpPr/>
          <p:nvPr/>
        </p:nvSpPr>
        <p:spPr>
          <a:xfrm>
            <a:off x="1592580" y="1387119"/>
            <a:ext cx="2087880" cy="13107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Pianificazione annuale e ottimizzazione del portafoglio</a:t>
            </a:r>
          </a:p>
          <a:p>
            <a:pPr algn="ctr"/>
            <a:endParaRPr lang="it-IT" sz="1200" dirty="0"/>
          </a:p>
        </p:txBody>
      </p:sp>
      <p:sp>
        <p:nvSpPr>
          <p:cNvPr id="19" name="Rettangolo 18">
            <a:extLst>
              <a:ext uri="{FF2B5EF4-FFF2-40B4-BE49-F238E27FC236}">
                <a16:creationId xmlns:a16="http://schemas.microsoft.com/office/drawing/2014/main" xmlns="" id="{47F965AF-3E23-064B-9B5A-8C63E26AA2FE}"/>
              </a:ext>
            </a:extLst>
          </p:cNvPr>
          <p:cNvSpPr/>
          <p:nvPr/>
        </p:nvSpPr>
        <p:spPr>
          <a:xfrm>
            <a:off x="3831771" y="1387119"/>
            <a:ext cx="3429000" cy="13107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Pianificazione dinamica e riallocazione risorse</a:t>
            </a:r>
          </a:p>
          <a:p>
            <a:pPr algn="ctr"/>
            <a:endParaRPr lang="it-IT" sz="1200" dirty="0"/>
          </a:p>
          <a:p>
            <a:pPr algn="ctr"/>
            <a:endParaRPr lang="it-IT" sz="1200" dirty="0"/>
          </a:p>
          <a:p>
            <a:pPr algn="ctr"/>
            <a:endParaRPr lang="it-IT" sz="1200" dirty="0"/>
          </a:p>
          <a:p>
            <a:pPr algn="ctr"/>
            <a:endParaRPr lang="it-IT" sz="1200" dirty="0"/>
          </a:p>
          <a:p>
            <a:pPr algn="ctr"/>
            <a:endParaRPr lang="it-IT" sz="1200" dirty="0"/>
          </a:p>
        </p:txBody>
      </p:sp>
      <p:sp>
        <p:nvSpPr>
          <p:cNvPr id="20" name="Rettangolo 19">
            <a:extLst>
              <a:ext uri="{FF2B5EF4-FFF2-40B4-BE49-F238E27FC236}">
                <a16:creationId xmlns:a16="http://schemas.microsoft.com/office/drawing/2014/main" xmlns="" id="{C40A5CC7-E423-1049-8650-D1735AE2A74A}"/>
              </a:ext>
            </a:extLst>
          </p:cNvPr>
          <p:cNvSpPr/>
          <p:nvPr/>
        </p:nvSpPr>
        <p:spPr>
          <a:xfrm>
            <a:off x="3899804" y="1822223"/>
            <a:ext cx="996046" cy="511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Nuovi progetti</a:t>
            </a:r>
          </a:p>
        </p:txBody>
      </p:sp>
      <p:sp>
        <p:nvSpPr>
          <p:cNvPr id="21" name="Rettangolo 20">
            <a:extLst>
              <a:ext uri="{FF2B5EF4-FFF2-40B4-BE49-F238E27FC236}">
                <a16:creationId xmlns:a16="http://schemas.microsoft.com/office/drawing/2014/main" xmlns="" id="{B4A83375-0904-6046-8B0E-AD9E959EF441}"/>
              </a:ext>
            </a:extLst>
          </p:cNvPr>
          <p:cNvSpPr/>
          <p:nvPr/>
        </p:nvSpPr>
        <p:spPr>
          <a:xfrm>
            <a:off x="4931223" y="1822223"/>
            <a:ext cx="1104901" cy="511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Approvazione</a:t>
            </a:r>
          </a:p>
        </p:txBody>
      </p:sp>
      <p:sp>
        <p:nvSpPr>
          <p:cNvPr id="22" name="Rettangolo 21">
            <a:extLst>
              <a:ext uri="{FF2B5EF4-FFF2-40B4-BE49-F238E27FC236}">
                <a16:creationId xmlns:a16="http://schemas.microsoft.com/office/drawing/2014/main" xmlns="" id="{C4CD0DE7-5E9C-6D41-BECB-0CDC49E201C7}"/>
              </a:ext>
            </a:extLst>
          </p:cNvPr>
          <p:cNvSpPr/>
          <p:nvPr/>
        </p:nvSpPr>
        <p:spPr>
          <a:xfrm>
            <a:off x="6068783" y="1822223"/>
            <a:ext cx="1162045" cy="5116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Re-indirizzamento</a:t>
            </a:r>
          </a:p>
        </p:txBody>
      </p:sp>
      <p:sp>
        <p:nvSpPr>
          <p:cNvPr id="23" name="Rettangolo 22">
            <a:extLst>
              <a:ext uri="{FF2B5EF4-FFF2-40B4-BE49-F238E27FC236}">
                <a16:creationId xmlns:a16="http://schemas.microsoft.com/office/drawing/2014/main" xmlns="" id="{299AA93F-EB02-3F42-8B19-D57C64507B50}"/>
              </a:ext>
            </a:extLst>
          </p:cNvPr>
          <p:cNvSpPr/>
          <p:nvPr/>
        </p:nvSpPr>
        <p:spPr>
          <a:xfrm>
            <a:off x="7403373" y="1392563"/>
            <a:ext cx="1205049" cy="13052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Realizzazione dei benefici</a:t>
            </a:r>
          </a:p>
        </p:txBody>
      </p:sp>
      <p:grpSp>
        <p:nvGrpSpPr>
          <p:cNvPr id="26" name="Gruppo 25">
            <a:extLst>
              <a:ext uri="{FF2B5EF4-FFF2-40B4-BE49-F238E27FC236}">
                <a16:creationId xmlns:a16="http://schemas.microsoft.com/office/drawing/2014/main" xmlns="" id="{A1CE5C73-1FD0-F941-8981-394387FDEA07}"/>
              </a:ext>
            </a:extLst>
          </p:cNvPr>
          <p:cNvGrpSpPr/>
          <p:nvPr/>
        </p:nvGrpSpPr>
        <p:grpSpPr>
          <a:xfrm>
            <a:off x="8549516" y="1146094"/>
            <a:ext cx="403015" cy="1858492"/>
            <a:chOff x="8643014" y="1225321"/>
            <a:chExt cx="403015" cy="1543634"/>
          </a:xfrm>
          <a:solidFill>
            <a:schemeClr val="accent1">
              <a:lumMod val="40000"/>
              <a:lumOff val="60000"/>
            </a:schemeClr>
          </a:solidFill>
        </p:grpSpPr>
        <p:sp>
          <p:nvSpPr>
            <p:cNvPr id="24" name="Freccia giù 23">
              <a:extLst>
                <a:ext uri="{FF2B5EF4-FFF2-40B4-BE49-F238E27FC236}">
                  <a16:creationId xmlns:a16="http://schemas.microsoft.com/office/drawing/2014/main" xmlns="" id="{B88E6700-95E4-5F4E-9A5B-BE81CEBF0F46}"/>
                </a:ext>
              </a:extLst>
            </p:cNvPr>
            <p:cNvSpPr/>
            <p:nvPr/>
          </p:nvSpPr>
          <p:spPr>
            <a:xfrm>
              <a:off x="8643014" y="1225321"/>
              <a:ext cx="403015" cy="154363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xmlns="" id="{EBF4819C-846D-7A40-A04F-A41AAB15BB39}"/>
                </a:ext>
              </a:extLst>
            </p:cNvPr>
            <p:cNvSpPr txBox="1"/>
            <p:nvPr/>
          </p:nvSpPr>
          <p:spPr>
            <a:xfrm rot="5400000">
              <a:off x="8447414" y="1817075"/>
              <a:ext cx="848887" cy="1846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vert="horz" wrap="none" lIns="91440" tIns="0" rIns="91440" bIns="0" rtlCol="0">
              <a:spAutoFit/>
            </a:bodyPr>
            <a:lstStyle/>
            <a:p>
              <a:r>
                <a:rPr lang="it-IT" sz="1200" dirty="0"/>
                <a:t>Top-down</a:t>
              </a:r>
            </a:p>
          </p:txBody>
        </p:sp>
      </p:grpSp>
      <p:sp>
        <p:nvSpPr>
          <p:cNvPr id="28" name="Rettangolo 27">
            <a:extLst>
              <a:ext uri="{FF2B5EF4-FFF2-40B4-BE49-F238E27FC236}">
                <a16:creationId xmlns:a16="http://schemas.microsoft.com/office/drawing/2014/main" xmlns="" id="{4CE97E6E-8D5F-9547-8A74-3D823F04CE52}"/>
              </a:ext>
            </a:extLst>
          </p:cNvPr>
          <p:cNvSpPr/>
          <p:nvPr/>
        </p:nvSpPr>
        <p:spPr>
          <a:xfrm>
            <a:off x="1588342" y="3223306"/>
            <a:ext cx="3201372" cy="140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Sviluppo dell’area d’interesse strategico</a:t>
            </a:r>
          </a:p>
          <a:p>
            <a:pPr algn="ctr"/>
            <a:endParaRPr lang="it-IT" sz="1200" dirty="0"/>
          </a:p>
          <a:p>
            <a:pPr algn="ctr"/>
            <a:endParaRPr lang="it-IT" sz="1200" dirty="0"/>
          </a:p>
          <a:p>
            <a:pPr algn="ctr"/>
            <a:endParaRPr lang="it-IT" sz="1200" dirty="0"/>
          </a:p>
          <a:p>
            <a:pPr algn="ctr"/>
            <a:endParaRPr lang="it-IT" sz="1200" dirty="0"/>
          </a:p>
          <a:p>
            <a:pPr algn="ctr"/>
            <a:endParaRPr lang="it-IT" sz="1200" dirty="0"/>
          </a:p>
        </p:txBody>
      </p:sp>
      <p:sp>
        <p:nvSpPr>
          <p:cNvPr id="29" name="Rettangolo 28">
            <a:extLst>
              <a:ext uri="{FF2B5EF4-FFF2-40B4-BE49-F238E27FC236}">
                <a16:creationId xmlns:a16="http://schemas.microsoft.com/office/drawing/2014/main" xmlns="" id="{C8AC2D3C-4133-6844-9F3B-9563DE61602C}"/>
              </a:ext>
            </a:extLst>
          </p:cNvPr>
          <p:cNvSpPr/>
          <p:nvPr/>
        </p:nvSpPr>
        <p:spPr>
          <a:xfrm>
            <a:off x="1588342" y="3681476"/>
            <a:ext cx="3201372" cy="2172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t>Stima dei costi</a:t>
            </a:r>
          </a:p>
        </p:txBody>
      </p:sp>
      <p:sp>
        <p:nvSpPr>
          <p:cNvPr id="30" name="Rettangolo 29">
            <a:extLst>
              <a:ext uri="{FF2B5EF4-FFF2-40B4-BE49-F238E27FC236}">
                <a16:creationId xmlns:a16="http://schemas.microsoft.com/office/drawing/2014/main" xmlns="" id="{A90A5DEA-8544-4C44-88C4-339F229520FB}"/>
              </a:ext>
            </a:extLst>
          </p:cNvPr>
          <p:cNvSpPr/>
          <p:nvPr/>
        </p:nvSpPr>
        <p:spPr>
          <a:xfrm>
            <a:off x="1588342" y="3959922"/>
            <a:ext cx="3201372" cy="2172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t>Stima dei benefici</a:t>
            </a:r>
          </a:p>
        </p:txBody>
      </p:sp>
      <p:sp>
        <p:nvSpPr>
          <p:cNvPr id="31" name="Rettangolo 30">
            <a:extLst>
              <a:ext uri="{FF2B5EF4-FFF2-40B4-BE49-F238E27FC236}">
                <a16:creationId xmlns:a16="http://schemas.microsoft.com/office/drawing/2014/main" xmlns="" id="{48DCDA36-9500-594B-95BA-83673A41E85E}"/>
              </a:ext>
            </a:extLst>
          </p:cNvPr>
          <p:cNvSpPr/>
          <p:nvPr/>
        </p:nvSpPr>
        <p:spPr>
          <a:xfrm>
            <a:off x="1588342" y="4243880"/>
            <a:ext cx="3201372" cy="224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t>Metrica </a:t>
            </a:r>
            <a:r>
              <a:rPr lang="it-IT" sz="1100" dirty="0"/>
              <a:t>(valore, profitto, rischio, ecc.)</a:t>
            </a:r>
            <a:endParaRPr lang="it-IT" sz="1200" dirty="0"/>
          </a:p>
        </p:txBody>
      </p:sp>
      <p:sp>
        <p:nvSpPr>
          <p:cNvPr id="32" name="Rettangolo 31">
            <a:extLst>
              <a:ext uri="{FF2B5EF4-FFF2-40B4-BE49-F238E27FC236}">
                <a16:creationId xmlns:a16="http://schemas.microsoft.com/office/drawing/2014/main" xmlns="" id="{DF4FDBDF-C424-8641-B9D5-BD8D4E5CD7A6}"/>
              </a:ext>
            </a:extLst>
          </p:cNvPr>
          <p:cNvSpPr/>
          <p:nvPr/>
        </p:nvSpPr>
        <p:spPr>
          <a:xfrm>
            <a:off x="4931222" y="3232523"/>
            <a:ext cx="2299605" cy="13916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Sviluppo dell’area d’interesse strategico</a:t>
            </a:r>
          </a:p>
          <a:p>
            <a:pPr algn="ctr"/>
            <a:endParaRPr lang="it-IT" sz="1200" dirty="0"/>
          </a:p>
          <a:p>
            <a:pPr algn="ctr"/>
            <a:endParaRPr lang="it-IT" sz="1200" dirty="0"/>
          </a:p>
          <a:p>
            <a:pPr algn="ctr"/>
            <a:endParaRPr lang="it-IT" sz="1200" dirty="0"/>
          </a:p>
          <a:p>
            <a:pPr algn="ctr"/>
            <a:endParaRPr lang="it-IT" sz="1200" dirty="0"/>
          </a:p>
          <a:p>
            <a:pPr algn="ctr"/>
            <a:endParaRPr lang="it-IT" sz="1200" dirty="0"/>
          </a:p>
        </p:txBody>
      </p:sp>
      <p:sp>
        <p:nvSpPr>
          <p:cNvPr id="33" name="Rettangolo 32">
            <a:extLst>
              <a:ext uri="{FF2B5EF4-FFF2-40B4-BE49-F238E27FC236}">
                <a16:creationId xmlns:a16="http://schemas.microsoft.com/office/drawing/2014/main" xmlns="" id="{73856FE9-C03B-0C40-B038-522B22401D13}"/>
              </a:ext>
            </a:extLst>
          </p:cNvPr>
          <p:cNvSpPr/>
          <p:nvPr/>
        </p:nvSpPr>
        <p:spPr>
          <a:xfrm>
            <a:off x="4931222" y="3666779"/>
            <a:ext cx="2299605" cy="232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t>Controllo dei costi</a:t>
            </a:r>
          </a:p>
        </p:txBody>
      </p:sp>
      <p:sp>
        <p:nvSpPr>
          <p:cNvPr id="34" name="Rettangolo 33">
            <a:extLst>
              <a:ext uri="{FF2B5EF4-FFF2-40B4-BE49-F238E27FC236}">
                <a16:creationId xmlns:a16="http://schemas.microsoft.com/office/drawing/2014/main" xmlns="" id="{636A490F-28CE-A249-88EA-12B2512E13E9}"/>
              </a:ext>
            </a:extLst>
          </p:cNvPr>
          <p:cNvSpPr/>
          <p:nvPr/>
        </p:nvSpPr>
        <p:spPr>
          <a:xfrm>
            <a:off x="4931222" y="3966997"/>
            <a:ext cx="2299605" cy="2321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t>Metrica (</a:t>
            </a:r>
            <a:r>
              <a:rPr lang="it-IT" sz="1100" dirty="0"/>
              <a:t>variazioni, profitti, ecc.)</a:t>
            </a:r>
            <a:endParaRPr lang="it-IT" sz="1200" dirty="0"/>
          </a:p>
        </p:txBody>
      </p:sp>
      <p:sp>
        <p:nvSpPr>
          <p:cNvPr id="35" name="Rettangolo 34">
            <a:extLst>
              <a:ext uri="{FF2B5EF4-FFF2-40B4-BE49-F238E27FC236}">
                <a16:creationId xmlns:a16="http://schemas.microsoft.com/office/drawing/2014/main" xmlns="" id="{AB6764D9-14E2-1049-8968-2C7BE190D4F0}"/>
              </a:ext>
            </a:extLst>
          </p:cNvPr>
          <p:cNvSpPr/>
          <p:nvPr/>
        </p:nvSpPr>
        <p:spPr>
          <a:xfrm>
            <a:off x="4931222" y="4252954"/>
            <a:ext cx="2299605" cy="23740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200" dirty="0"/>
              <a:t>Richiesta di variazioni</a:t>
            </a:r>
          </a:p>
        </p:txBody>
      </p:sp>
      <p:sp>
        <p:nvSpPr>
          <p:cNvPr id="37" name="Rettangolo 36">
            <a:extLst>
              <a:ext uri="{FF2B5EF4-FFF2-40B4-BE49-F238E27FC236}">
                <a16:creationId xmlns:a16="http://schemas.microsoft.com/office/drawing/2014/main" xmlns="" id="{2F117A6F-980B-AB40-B429-D9EDCBE3D7F7}"/>
              </a:ext>
            </a:extLst>
          </p:cNvPr>
          <p:cNvSpPr/>
          <p:nvPr/>
        </p:nvSpPr>
        <p:spPr>
          <a:xfrm>
            <a:off x="7503377" y="3223305"/>
            <a:ext cx="1072387" cy="14008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t>Controllo dei benefici</a:t>
            </a:r>
          </a:p>
          <a:p>
            <a:pPr algn="ctr"/>
            <a:endParaRPr lang="it-IT" sz="1200" dirty="0"/>
          </a:p>
        </p:txBody>
      </p:sp>
      <p:cxnSp>
        <p:nvCxnSpPr>
          <p:cNvPr id="39" name="Connettore 2 38">
            <a:extLst>
              <a:ext uri="{FF2B5EF4-FFF2-40B4-BE49-F238E27FC236}">
                <a16:creationId xmlns:a16="http://schemas.microsoft.com/office/drawing/2014/main" xmlns="" id="{35B0B39C-156C-6548-A83C-33F7123FAAF4}"/>
              </a:ext>
            </a:extLst>
          </p:cNvPr>
          <p:cNvCxnSpPr>
            <a:endCxn id="17" idx="2"/>
          </p:cNvCxnSpPr>
          <p:nvPr/>
        </p:nvCxnSpPr>
        <p:spPr>
          <a:xfrm flipH="1" flipV="1">
            <a:off x="696684" y="2781977"/>
            <a:ext cx="21773" cy="571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ttore 2 39">
            <a:extLst>
              <a:ext uri="{FF2B5EF4-FFF2-40B4-BE49-F238E27FC236}">
                <a16:creationId xmlns:a16="http://schemas.microsoft.com/office/drawing/2014/main" xmlns="" id="{917A2716-15F9-0449-8A0D-1BE0C0FF1862}"/>
              </a:ext>
            </a:extLst>
          </p:cNvPr>
          <p:cNvCxnSpPr>
            <a:cxnSpLocks/>
          </p:cNvCxnSpPr>
          <p:nvPr/>
        </p:nvCxnSpPr>
        <p:spPr>
          <a:xfrm>
            <a:off x="696683" y="3342191"/>
            <a:ext cx="8916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Connettore 2 43">
            <a:extLst>
              <a:ext uri="{FF2B5EF4-FFF2-40B4-BE49-F238E27FC236}">
                <a16:creationId xmlns:a16="http://schemas.microsoft.com/office/drawing/2014/main" xmlns="" id="{3BB89166-9506-BD46-BEF2-6B4ABA1787AE}"/>
              </a:ext>
            </a:extLst>
          </p:cNvPr>
          <p:cNvCxnSpPr>
            <a:cxnSpLocks/>
          </p:cNvCxnSpPr>
          <p:nvPr/>
        </p:nvCxnSpPr>
        <p:spPr>
          <a:xfrm>
            <a:off x="2222862" y="2707060"/>
            <a:ext cx="0" cy="5254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5" name="Connettore 2 44">
            <a:extLst>
              <a:ext uri="{FF2B5EF4-FFF2-40B4-BE49-F238E27FC236}">
                <a16:creationId xmlns:a16="http://schemas.microsoft.com/office/drawing/2014/main" xmlns="" id="{23B41DF9-A9A6-1646-8E53-DB4527ED0FAE}"/>
              </a:ext>
            </a:extLst>
          </p:cNvPr>
          <p:cNvCxnSpPr/>
          <p:nvPr/>
        </p:nvCxnSpPr>
        <p:spPr>
          <a:xfrm>
            <a:off x="6027415" y="2653294"/>
            <a:ext cx="0" cy="5254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a:extLst>
              <a:ext uri="{FF2B5EF4-FFF2-40B4-BE49-F238E27FC236}">
                <a16:creationId xmlns:a16="http://schemas.microsoft.com/office/drawing/2014/main" xmlns="" id="{5EF10269-2D69-F745-AAFC-CE0889B27635}"/>
              </a:ext>
            </a:extLst>
          </p:cNvPr>
          <p:cNvCxnSpPr/>
          <p:nvPr/>
        </p:nvCxnSpPr>
        <p:spPr>
          <a:xfrm>
            <a:off x="8078082" y="2697842"/>
            <a:ext cx="0" cy="5254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7" name="Connettore 2 46">
            <a:extLst>
              <a:ext uri="{FF2B5EF4-FFF2-40B4-BE49-F238E27FC236}">
                <a16:creationId xmlns:a16="http://schemas.microsoft.com/office/drawing/2014/main" xmlns="" id="{B1729F02-6886-684C-BBBC-276888FC8701}"/>
              </a:ext>
            </a:extLst>
          </p:cNvPr>
          <p:cNvCxnSpPr/>
          <p:nvPr/>
        </p:nvCxnSpPr>
        <p:spPr>
          <a:xfrm>
            <a:off x="4394558" y="2707060"/>
            <a:ext cx="0" cy="5254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Connettore 2 47">
            <a:extLst>
              <a:ext uri="{FF2B5EF4-FFF2-40B4-BE49-F238E27FC236}">
                <a16:creationId xmlns:a16="http://schemas.microsoft.com/office/drawing/2014/main" xmlns="" id="{F1394FE3-F2CC-F641-9052-BCE6AE98807C}"/>
              </a:ext>
            </a:extLst>
          </p:cNvPr>
          <p:cNvCxnSpPr/>
          <p:nvPr/>
        </p:nvCxnSpPr>
        <p:spPr>
          <a:xfrm>
            <a:off x="3153100" y="2697843"/>
            <a:ext cx="0" cy="52546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Freccia su 54">
            <a:extLst>
              <a:ext uri="{FF2B5EF4-FFF2-40B4-BE49-F238E27FC236}">
                <a16:creationId xmlns:a16="http://schemas.microsoft.com/office/drawing/2014/main" xmlns="" id="{2717C091-35B3-C749-92B8-D67A3705FFF8}"/>
              </a:ext>
            </a:extLst>
          </p:cNvPr>
          <p:cNvSpPr/>
          <p:nvPr/>
        </p:nvSpPr>
        <p:spPr>
          <a:xfrm>
            <a:off x="8549516" y="3004587"/>
            <a:ext cx="419150" cy="1619608"/>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56" name="CasellaDiTesto 55">
            <a:extLst>
              <a:ext uri="{FF2B5EF4-FFF2-40B4-BE49-F238E27FC236}">
                <a16:creationId xmlns:a16="http://schemas.microsoft.com/office/drawing/2014/main" xmlns="" id="{D58E8460-E72C-3340-B023-6F847EA7530C}"/>
              </a:ext>
            </a:extLst>
          </p:cNvPr>
          <p:cNvSpPr txBox="1"/>
          <p:nvPr/>
        </p:nvSpPr>
        <p:spPr>
          <a:xfrm rot="5400000">
            <a:off x="8337516" y="3722058"/>
            <a:ext cx="885179" cy="184666"/>
          </a:xfrm>
          <a:prstGeom prst="rect">
            <a:avLst/>
          </a:prstGeom>
        </p:spPr>
        <p:txBody>
          <a:bodyPr vert="horz" wrap="none" lIns="91440" tIns="0" rIns="91440" bIns="0" rtlCol="0">
            <a:spAutoFit/>
          </a:bodyPr>
          <a:lstStyle/>
          <a:p>
            <a:r>
              <a:rPr lang="it-IT" sz="1200" dirty="0">
                <a:solidFill>
                  <a:schemeClr val="bg1"/>
                </a:solidFill>
              </a:rPr>
              <a:t>Bottom up</a:t>
            </a:r>
          </a:p>
        </p:txBody>
      </p:sp>
      <p:cxnSp>
        <p:nvCxnSpPr>
          <p:cNvPr id="57" name="Connettore 2 56">
            <a:extLst>
              <a:ext uri="{FF2B5EF4-FFF2-40B4-BE49-F238E27FC236}">
                <a16:creationId xmlns:a16="http://schemas.microsoft.com/office/drawing/2014/main" xmlns="" id="{5D3AD370-2216-9647-99FF-12F0EADCE253}"/>
              </a:ext>
            </a:extLst>
          </p:cNvPr>
          <p:cNvCxnSpPr>
            <a:cxnSpLocks/>
            <a:stCxn id="16" idx="3"/>
          </p:cNvCxnSpPr>
          <p:nvPr/>
        </p:nvCxnSpPr>
        <p:spPr>
          <a:xfrm flipV="1">
            <a:off x="1279069" y="1931065"/>
            <a:ext cx="297376" cy="12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8"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890975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C8D90ECD-A9BC-AE43-81D3-99465CE2D6BA}"/>
              </a:ext>
            </a:extLst>
          </p:cNvPr>
          <p:cNvSpPr>
            <a:spLocks noGrp="1"/>
          </p:cNvSpPr>
          <p:nvPr>
            <p:ph type="sldNum" sz="quarter" idx="12"/>
          </p:nvPr>
        </p:nvSpPr>
        <p:spPr/>
        <p:txBody>
          <a:bodyPr/>
          <a:lstStyle/>
          <a:p>
            <a:fld id="{30022364-CBF1-FB44-A4AE-07A465E5B79F}" type="slidenum">
              <a:rPr lang="it-IT" smtClean="0"/>
              <a:t>66</a:t>
            </a:fld>
            <a:endParaRPr lang="it-IT"/>
          </a:p>
        </p:txBody>
      </p:sp>
      <p:sp>
        <p:nvSpPr>
          <p:cNvPr id="5" name="Titolo 4">
            <a:extLst>
              <a:ext uri="{FF2B5EF4-FFF2-40B4-BE49-F238E27FC236}">
                <a16:creationId xmlns:a16="http://schemas.microsoft.com/office/drawing/2014/main" xmlns="" id="{0650F8AA-58C4-FF4F-88C9-BDE3084B3DDA}"/>
              </a:ext>
            </a:extLst>
          </p:cNvPr>
          <p:cNvSpPr>
            <a:spLocks noGrp="1"/>
          </p:cNvSpPr>
          <p:nvPr>
            <p:ph type="title"/>
          </p:nvPr>
        </p:nvSpPr>
        <p:spPr>
          <a:xfrm>
            <a:off x="0" y="177838"/>
            <a:ext cx="9042400" cy="457162"/>
          </a:xfrm>
        </p:spPr>
        <p:txBody>
          <a:bodyPr/>
          <a:lstStyle/>
          <a:p>
            <a:r>
              <a:rPr lang="it-IT" sz="2400" dirty="0"/>
              <a:t>Focalizzarsi prima sulla pianificazione annuale</a:t>
            </a:r>
          </a:p>
        </p:txBody>
      </p:sp>
      <p:sp>
        <p:nvSpPr>
          <p:cNvPr id="7" name="Rettangolo 6">
            <a:extLst>
              <a:ext uri="{FF2B5EF4-FFF2-40B4-BE49-F238E27FC236}">
                <a16:creationId xmlns:a16="http://schemas.microsoft.com/office/drawing/2014/main" xmlns="" id="{798C4FDE-D383-B742-B02B-AC0363D89063}"/>
              </a:ext>
            </a:extLst>
          </p:cNvPr>
          <p:cNvSpPr/>
          <p:nvPr/>
        </p:nvSpPr>
        <p:spPr>
          <a:xfrm>
            <a:off x="14515" y="855436"/>
            <a:ext cx="4354285" cy="38465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sz="1400" dirty="0"/>
              <a:t>Problemi comuni:</a:t>
            </a:r>
          </a:p>
          <a:p>
            <a:endParaRPr lang="it-IT" sz="1400" dirty="0"/>
          </a:p>
          <a:p>
            <a:pPr marL="285750" indent="-285750">
              <a:buFont typeface="Arial" panose="020B0604020202020204" pitchFamily="34" charset="0"/>
              <a:buChar char="•"/>
            </a:pPr>
            <a:r>
              <a:rPr lang="it-IT" sz="1400" dirty="0">
                <a:sym typeface="Wingdings" pitchFamily="2" charset="2"/>
              </a:rPr>
              <a:t>La scarsezza di risorse è comune a tutti</a:t>
            </a:r>
          </a:p>
          <a:p>
            <a:pPr marL="285750" indent="-285750">
              <a:buFont typeface="Arial" panose="020B0604020202020204" pitchFamily="34" charset="0"/>
              <a:buChar char="•"/>
            </a:pPr>
            <a:r>
              <a:rPr lang="it-IT" sz="1400" dirty="0">
                <a:sym typeface="Wingdings" pitchFamily="2" charset="2"/>
              </a:rPr>
              <a:t>Non esiste un quadro di obiettivi per scegliere i progetti</a:t>
            </a:r>
          </a:p>
          <a:p>
            <a:pPr marL="285750" indent="-285750">
              <a:buFont typeface="Arial" panose="020B0604020202020204" pitchFamily="34" charset="0"/>
              <a:buChar char="•"/>
            </a:pPr>
            <a:r>
              <a:rPr lang="it-IT" sz="1400" dirty="0">
                <a:sym typeface="Wingdings" pitchFamily="2" charset="2"/>
              </a:rPr>
              <a:t>I dati sono disconnessi e bisogna annualmente pianificare e attivare lunghi processi</a:t>
            </a:r>
          </a:p>
          <a:p>
            <a:pPr marL="285750" indent="-285750">
              <a:buFont typeface="Arial" panose="020B0604020202020204" pitchFamily="34" charset="0"/>
              <a:buChar char="•"/>
            </a:pPr>
            <a:r>
              <a:rPr lang="it-IT" sz="1400" dirty="0">
                <a:sym typeface="Wingdings" pitchFamily="2" charset="2"/>
              </a:rPr>
              <a:t>Difficoltà di comprendere l’allineamento strategico e richieste contrastanti</a:t>
            </a:r>
          </a:p>
          <a:p>
            <a:pPr marL="285750" indent="-285750">
              <a:buFont typeface="Arial" panose="020B0604020202020204" pitchFamily="34" charset="0"/>
              <a:buChar char="•"/>
            </a:pPr>
            <a:r>
              <a:rPr lang="it-IT" sz="1400" dirty="0">
                <a:sym typeface="Wingdings" pitchFamily="2" charset="2"/>
              </a:rPr>
              <a:t>L’analisi finanziaria è spesso inconsistente e inaccurata</a:t>
            </a:r>
          </a:p>
          <a:p>
            <a:pPr marL="285750" indent="-285750">
              <a:buFont typeface="Arial" panose="020B0604020202020204" pitchFamily="34" charset="0"/>
              <a:buChar char="•"/>
            </a:pPr>
            <a:r>
              <a:rPr lang="it-IT" sz="1400" dirty="0">
                <a:sym typeface="Wingdings" pitchFamily="2" charset="2"/>
              </a:rPr>
              <a:t>Metriche di assestamento standardizzate per poter paragonare investimenti diversi</a:t>
            </a:r>
          </a:p>
          <a:p>
            <a:pPr marL="285750" indent="-285750">
              <a:buFont typeface="Arial" panose="020B0604020202020204" pitchFamily="34" charset="0"/>
              <a:buChar char="•"/>
            </a:pPr>
            <a:endParaRPr lang="it-IT" sz="1400" dirty="0"/>
          </a:p>
        </p:txBody>
      </p:sp>
      <p:sp>
        <p:nvSpPr>
          <p:cNvPr id="12" name="Rettangolo 11">
            <a:extLst>
              <a:ext uri="{FF2B5EF4-FFF2-40B4-BE49-F238E27FC236}">
                <a16:creationId xmlns:a16="http://schemas.microsoft.com/office/drawing/2014/main" xmlns="" id="{2858AEE4-0D72-2245-8335-76C7AE57AE87}"/>
              </a:ext>
            </a:extLst>
          </p:cNvPr>
          <p:cNvSpPr/>
          <p:nvPr/>
        </p:nvSpPr>
        <p:spPr>
          <a:xfrm>
            <a:off x="4777732" y="855435"/>
            <a:ext cx="4105011" cy="384651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it-IT" sz="1400"/>
          </a:p>
          <a:p>
            <a:r>
              <a:rPr lang="it-IT" sz="1400"/>
              <a:t>Considerazioni </a:t>
            </a:r>
            <a:r>
              <a:rPr lang="it-IT" sz="1400" dirty="0"/>
              <a:t>importanti</a:t>
            </a:r>
          </a:p>
          <a:p>
            <a:endParaRPr lang="it-IT" sz="1400" dirty="0"/>
          </a:p>
          <a:p>
            <a:pPr marL="285750" indent="-285750">
              <a:buFont typeface="Arial" panose="020B0604020202020204" pitchFamily="34" charset="0"/>
              <a:buChar char="•"/>
            </a:pPr>
            <a:r>
              <a:rPr lang="it-IT" sz="1400" dirty="0"/>
              <a:t>Cominciare e terminare con un gruppo di lavoro esecutivo</a:t>
            </a:r>
          </a:p>
          <a:p>
            <a:pPr marL="285750" indent="-285750">
              <a:buFont typeface="Arial" panose="020B0604020202020204" pitchFamily="34" charset="0"/>
              <a:buChar char="•"/>
            </a:pPr>
            <a:r>
              <a:rPr lang="it-IT" sz="1400" dirty="0"/>
              <a:t>Definire indirizzi per raggiungere benefici che siano unici, misurabili e attivabili</a:t>
            </a:r>
          </a:p>
          <a:p>
            <a:pPr marL="285750" indent="-285750">
              <a:buFont typeface="Arial" panose="020B0604020202020204" pitchFamily="34" charset="0"/>
              <a:buChar char="•"/>
            </a:pPr>
            <a:r>
              <a:rPr lang="it-IT" sz="1400" dirty="0"/>
              <a:t>Format di descrizione degli obiettivi strategici e delle metriche standardizzate</a:t>
            </a:r>
          </a:p>
          <a:p>
            <a:pPr marL="285750" indent="-285750">
              <a:buFont typeface="Arial" panose="020B0604020202020204" pitchFamily="34" charset="0"/>
              <a:buChar char="•"/>
            </a:pPr>
            <a:r>
              <a:rPr lang="it-IT" sz="1400" dirty="0"/>
              <a:t>Domanda per stime dei costi e dei tempi reali</a:t>
            </a:r>
          </a:p>
          <a:p>
            <a:pPr marL="285750" indent="-285750">
              <a:buFont typeface="Arial" panose="020B0604020202020204" pitchFamily="34" charset="0"/>
              <a:buChar char="•"/>
            </a:pPr>
            <a:r>
              <a:rPr lang="it-IT" sz="1400" dirty="0"/>
              <a:t>Dare priorità ai progetti da 1 a </a:t>
            </a:r>
            <a:r>
              <a:rPr lang="it-IT" sz="1400" dirty="0" err="1"/>
              <a:t>N</a:t>
            </a:r>
            <a:r>
              <a:rPr lang="it-IT" sz="1400" dirty="0"/>
              <a:t> basati sulla rispondenza agli obiettivi strategici</a:t>
            </a:r>
          </a:p>
          <a:p>
            <a:pPr marL="285750" indent="-285750">
              <a:buFont typeface="Arial" panose="020B0604020202020204" pitchFamily="34" charset="0"/>
              <a:buChar char="•"/>
            </a:pPr>
            <a:r>
              <a:rPr lang="it-IT" sz="1400" dirty="0"/>
              <a:t>Revisione del portafoglio alla luce degli obiettivi strategici e operativi</a:t>
            </a:r>
          </a:p>
          <a:p>
            <a:pPr marL="285750" indent="-285750">
              <a:buFont typeface="Arial" panose="020B0604020202020204" pitchFamily="34" charset="0"/>
              <a:buChar char="•"/>
            </a:pPr>
            <a:r>
              <a:rPr lang="it-IT" sz="1400" dirty="0"/>
              <a:t>Comunicare i risultati dell’analisi e gli obiettivi e rimanere ancorati ad essi. Evitare lavoro inutile. </a:t>
            </a:r>
          </a:p>
          <a:p>
            <a:pPr marL="285750" indent="-285750">
              <a:buFont typeface="Arial" panose="020B0604020202020204" pitchFamily="34" charset="0"/>
              <a:buChar char="•"/>
            </a:pPr>
            <a:endParaRPr lang="it-IT" sz="1400" dirty="0"/>
          </a:p>
          <a:p>
            <a:endParaRPr lang="it-IT" sz="1400" dirty="0"/>
          </a:p>
        </p:txBody>
      </p:sp>
      <p:sp>
        <p:nvSpPr>
          <p:cNvPr id="13" name="Freccia destra 12">
            <a:extLst>
              <a:ext uri="{FF2B5EF4-FFF2-40B4-BE49-F238E27FC236}">
                <a16:creationId xmlns:a16="http://schemas.microsoft.com/office/drawing/2014/main" xmlns="" id="{5935B93B-C10C-A440-A9AB-5AB42BD66C84}"/>
              </a:ext>
            </a:extLst>
          </p:cNvPr>
          <p:cNvSpPr/>
          <p:nvPr/>
        </p:nvSpPr>
        <p:spPr>
          <a:xfrm>
            <a:off x="4368800" y="2743200"/>
            <a:ext cx="408932" cy="4354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8"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7065526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xmlns="" id="{1CA21809-CE40-C842-9655-4A3405039861}"/>
              </a:ext>
            </a:extLst>
          </p:cNvPr>
          <p:cNvSpPr/>
          <p:nvPr/>
        </p:nvSpPr>
        <p:spPr>
          <a:xfrm>
            <a:off x="2393662" y="857250"/>
            <a:ext cx="2452658" cy="3910013"/>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it-IT" sz="1400" dirty="0"/>
              <a:t>Creazione </a:t>
            </a:r>
          </a:p>
        </p:txBody>
      </p:sp>
      <p:sp>
        <p:nvSpPr>
          <p:cNvPr id="10" name="Rettangolo 9">
            <a:extLst>
              <a:ext uri="{FF2B5EF4-FFF2-40B4-BE49-F238E27FC236}">
                <a16:creationId xmlns:a16="http://schemas.microsoft.com/office/drawing/2014/main" xmlns="" id="{6C70978F-126D-D540-B696-EC67B871B76B}"/>
              </a:ext>
            </a:extLst>
          </p:cNvPr>
          <p:cNvSpPr/>
          <p:nvPr/>
        </p:nvSpPr>
        <p:spPr>
          <a:xfrm>
            <a:off x="4949390" y="857250"/>
            <a:ext cx="2472290" cy="3910013"/>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it-IT" sz="1400" dirty="0"/>
              <a:t>Selezione </a:t>
            </a:r>
          </a:p>
        </p:txBody>
      </p:sp>
      <p:sp>
        <p:nvSpPr>
          <p:cNvPr id="11" name="Rettangolo 10">
            <a:extLst>
              <a:ext uri="{FF2B5EF4-FFF2-40B4-BE49-F238E27FC236}">
                <a16:creationId xmlns:a16="http://schemas.microsoft.com/office/drawing/2014/main" xmlns="" id="{2E7F1EE5-9375-A84A-87A9-AE3552C0F7DE}"/>
              </a:ext>
            </a:extLst>
          </p:cNvPr>
          <p:cNvSpPr/>
          <p:nvPr/>
        </p:nvSpPr>
        <p:spPr>
          <a:xfrm>
            <a:off x="7524750" y="857250"/>
            <a:ext cx="1413510" cy="3910013"/>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it-IT" sz="1400" dirty="0"/>
              <a:t>Pianificazione</a:t>
            </a:r>
          </a:p>
        </p:txBody>
      </p:sp>
      <p:sp>
        <p:nvSpPr>
          <p:cNvPr id="8" name="Rettangolo 7">
            <a:extLst>
              <a:ext uri="{FF2B5EF4-FFF2-40B4-BE49-F238E27FC236}">
                <a16:creationId xmlns:a16="http://schemas.microsoft.com/office/drawing/2014/main" xmlns="" id="{593AD516-C3D3-9244-8790-966E79F9A3F2}"/>
              </a:ext>
            </a:extLst>
          </p:cNvPr>
          <p:cNvSpPr/>
          <p:nvPr/>
        </p:nvSpPr>
        <p:spPr>
          <a:xfrm>
            <a:off x="765810" y="857250"/>
            <a:ext cx="1543050" cy="3910013"/>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algn="ctr"/>
            <a:r>
              <a:rPr lang="it-IT" sz="1400" dirty="0"/>
              <a:t>Strategia </a:t>
            </a:r>
          </a:p>
        </p:txBody>
      </p:sp>
      <p:sp>
        <p:nvSpPr>
          <p:cNvPr id="47" name="Rettangolo 46">
            <a:extLst>
              <a:ext uri="{FF2B5EF4-FFF2-40B4-BE49-F238E27FC236}">
                <a16:creationId xmlns:a16="http://schemas.microsoft.com/office/drawing/2014/main" xmlns="" id="{6F479C2D-C98D-6A4E-9D1E-81A6E5A72B4F}"/>
              </a:ext>
            </a:extLst>
          </p:cNvPr>
          <p:cNvSpPr/>
          <p:nvPr/>
        </p:nvSpPr>
        <p:spPr>
          <a:xfrm>
            <a:off x="91522" y="3030753"/>
            <a:ext cx="8976278" cy="1554480"/>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xmlns="" id="{E0E55151-A524-054D-92E4-36351932C5AC}"/>
              </a:ext>
            </a:extLst>
          </p:cNvPr>
          <p:cNvSpPr>
            <a:spLocks noGrp="1"/>
          </p:cNvSpPr>
          <p:nvPr>
            <p:ph type="sldNum" sz="quarter" idx="12"/>
          </p:nvPr>
        </p:nvSpPr>
        <p:spPr/>
        <p:txBody>
          <a:bodyPr/>
          <a:lstStyle/>
          <a:p>
            <a:fld id="{30022364-CBF1-FB44-A4AE-07A465E5B79F}" type="slidenum">
              <a:rPr lang="it-IT" smtClean="0"/>
              <a:t>67</a:t>
            </a:fld>
            <a:endParaRPr lang="it-IT"/>
          </a:p>
        </p:txBody>
      </p:sp>
      <p:sp>
        <p:nvSpPr>
          <p:cNvPr id="5" name="Titolo 4">
            <a:extLst>
              <a:ext uri="{FF2B5EF4-FFF2-40B4-BE49-F238E27FC236}">
                <a16:creationId xmlns:a16="http://schemas.microsoft.com/office/drawing/2014/main" xmlns="" id="{115B30A3-2C17-9047-90ED-12C13554B59C}"/>
              </a:ext>
            </a:extLst>
          </p:cNvPr>
          <p:cNvSpPr>
            <a:spLocks noGrp="1"/>
          </p:cNvSpPr>
          <p:nvPr>
            <p:ph type="title"/>
          </p:nvPr>
        </p:nvSpPr>
        <p:spPr/>
        <p:txBody>
          <a:bodyPr/>
          <a:lstStyle/>
          <a:p>
            <a:r>
              <a:rPr lang="it-IT" dirty="0"/>
              <a:t>Processo di selezione dei progetti per il portafoglio</a:t>
            </a:r>
          </a:p>
        </p:txBody>
      </p:sp>
      <p:sp>
        <p:nvSpPr>
          <p:cNvPr id="12" name="Rettangolo 11">
            <a:extLst>
              <a:ext uri="{FF2B5EF4-FFF2-40B4-BE49-F238E27FC236}">
                <a16:creationId xmlns:a16="http://schemas.microsoft.com/office/drawing/2014/main" xmlns="" id="{D5C21125-56D5-6440-B539-8C7CD1F29191}"/>
              </a:ext>
            </a:extLst>
          </p:cNvPr>
          <p:cNvSpPr/>
          <p:nvPr/>
        </p:nvSpPr>
        <p:spPr>
          <a:xfrm>
            <a:off x="91522" y="1268730"/>
            <a:ext cx="8976278" cy="155448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6182E99A-0D35-874B-9EC6-EA883083EBA7}"/>
              </a:ext>
            </a:extLst>
          </p:cNvPr>
          <p:cNvSpPr/>
          <p:nvPr/>
        </p:nvSpPr>
        <p:spPr>
          <a:xfrm>
            <a:off x="765810" y="1331595"/>
            <a:ext cx="1482190" cy="662794"/>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Individuazione delle linee strategiche</a:t>
            </a:r>
          </a:p>
        </p:txBody>
      </p:sp>
      <p:sp>
        <p:nvSpPr>
          <p:cNvPr id="14" name="Rettangolo 13">
            <a:extLst>
              <a:ext uri="{FF2B5EF4-FFF2-40B4-BE49-F238E27FC236}">
                <a16:creationId xmlns:a16="http://schemas.microsoft.com/office/drawing/2014/main" xmlns="" id="{7E51FA02-6D80-C249-8FB0-24D292EFAA80}"/>
              </a:ext>
            </a:extLst>
          </p:cNvPr>
          <p:cNvSpPr/>
          <p:nvPr/>
        </p:nvSpPr>
        <p:spPr>
          <a:xfrm>
            <a:off x="784960" y="2057254"/>
            <a:ext cx="1463040" cy="69419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Individuazione della priorità strategiche </a:t>
            </a:r>
          </a:p>
        </p:txBody>
      </p:sp>
      <p:sp>
        <p:nvSpPr>
          <p:cNvPr id="15" name="CasellaDiTesto 14">
            <a:extLst>
              <a:ext uri="{FF2B5EF4-FFF2-40B4-BE49-F238E27FC236}">
                <a16:creationId xmlns:a16="http://schemas.microsoft.com/office/drawing/2014/main" xmlns="" id="{F260345F-0326-4243-A3B7-F70D2AB4F876}"/>
              </a:ext>
            </a:extLst>
          </p:cNvPr>
          <p:cNvSpPr txBox="1"/>
          <p:nvPr/>
        </p:nvSpPr>
        <p:spPr>
          <a:xfrm rot="16200000">
            <a:off x="-320093" y="1861304"/>
            <a:ext cx="1410964" cy="369332"/>
          </a:xfrm>
          <a:prstGeom prst="rect">
            <a:avLst/>
          </a:prstGeom>
        </p:spPr>
        <p:txBody>
          <a:bodyPr vert="horz" wrap="none" lIns="91440" tIns="0" rIns="91440" bIns="0" rtlCol="0">
            <a:spAutoFit/>
          </a:bodyPr>
          <a:lstStyle/>
          <a:p>
            <a:r>
              <a:rPr lang="it-IT" sz="1200" dirty="0"/>
              <a:t>Gruppo esecutivo</a:t>
            </a:r>
          </a:p>
          <a:p>
            <a:r>
              <a:rPr lang="it-IT" sz="1200" dirty="0"/>
              <a:t>Board di revisione</a:t>
            </a:r>
          </a:p>
        </p:txBody>
      </p:sp>
      <p:sp>
        <p:nvSpPr>
          <p:cNvPr id="16" name="Rettangolo 15">
            <a:extLst>
              <a:ext uri="{FF2B5EF4-FFF2-40B4-BE49-F238E27FC236}">
                <a16:creationId xmlns:a16="http://schemas.microsoft.com/office/drawing/2014/main" xmlns="" id="{CAD8ACA5-B1C6-BF45-8B1F-071778F4660D}"/>
              </a:ext>
            </a:extLst>
          </p:cNvPr>
          <p:cNvSpPr/>
          <p:nvPr/>
        </p:nvSpPr>
        <p:spPr>
          <a:xfrm>
            <a:off x="6092190" y="1495325"/>
            <a:ext cx="1268730" cy="116248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Revisione del portafoglio e approvazione</a:t>
            </a:r>
          </a:p>
        </p:txBody>
      </p:sp>
      <p:sp>
        <p:nvSpPr>
          <p:cNvPr id="17" name="Rettangolo 16">
            <a:extLst>
              <a:ext uri="{FF2B5EF4-FFF2-40B4-BE49-F238E27FC236}">
                <a16:creationId xmlns:a16="http://schemas.microsoft.com/office/drawing/2014/main" xmlns="" id="{5CAD9E1B-C151-4745-BBCD-4B3CB34EAD40}"/>
              </a:ext>
            </a:extLst>
          </p:cNvPr>
          <p:cNvSpPr/>
          <p:nvPr/>
        </p:nvSpPr>
        <p:spPr>
          <a:xfrm>
            <a:off x="2393662" y="3102512"/>
            <a:ext cx="1220120" cy="132089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Consolidare le richieste del progetto</a:t>
            </a:r>
          </a:p>
        </p:txBody>
      </p:sp>
      <p:sp>
        <p:nvSpPr>
          <p:cNvPr id="18" name="Rettangolo 17">
            <a:extLst>
              <a:ext uri="{FF2B5EF4-FFF2-40B4-BE49-F238E27FC236}">
                <a16:creationId xmlns:a16="http://schemas.microsoft.com/office/drawing/2014/main" xmlns="" id="{C7913E10-0D3F-D140-8DBC-E3B6E37C121E}"/>
              </a:ext>
            </a:extLst>
          </p:cNvPr>
          <p:cNvSpPr/>
          <p:nvPr/>
        </p:nvSpPr>
        <p:spPr>
          <a:xfrm>
            <a:off x="3613782" y="3102512"/>
            <a:ext cx="1220120" cy="132089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Sviluppare un caso aziendale</a:t>
            </a:r>
          </a:p>
        </p:txBody>
      </p:sp>
      <p:sp>
        <p:nvSpPr>
          <p:cNvPr id="19" name="Rettangolo 18">
            <a:extLst>
              <a:ext uri="{FF2B5EF4-FFF2-40B4-BE49-F238E27FC236}">
                <a16:creationId xmlns:a16="http://schemas.microsoft.com/office/drawing/2014/main" xmlns="" id="{6AF3684C-80C0-184F-8C01-733FFF54CA89}"/>
              </a:ext>
            </a:extLst>
          </p:cNvPr>
          <p:cNvSpPr/>
          <p:nvPr/>
        </p:nvSpPr>
        <p:spPr>
          <a:xfrm>
            <a:off x="4981440" y="3102512"/>
            <a:ext cx="1220120" cy="132089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Dare una priorità ai progetti sulla base delle linee strategiche</a:t>
            </a:r>
          </a:p>
        </p:txBody>
      </p:sp>
      <p:sp>
        <p:nvSpPr>
          <p:cNvPr id="20" name="Rettangolo 19">
            <a:extLst>
              <a:ext uri="{FF2B5EF4-FFF2-40B4-BE49-F238E27FC236}">
                <a16:creationId xmlns:a16="http://schemas.microsoft.com/office/drawing/2014/main" xmlns="" id="{9672D38F-83F0-3749-8249-35C37D780914}"/>
              </a:ext>
            </a:extLst>
          </p:cNvPr>
          <p:cNvSpPr/>
          <p:nvPr/>
        </p:nvSpPr>
        <p:spPr>
          <a:xfrm>
            <a:off x="6201560" y="3102512"/>
            <a:ext cx="1220120" cy="132089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Fare un’analisi </a:t>
            </a:r>
            <a:br>
              <a:rPr lang="it-IT" sz="1400" dirty="0">
                <a:solidFill>
                  <a:schemeClr val="bg1"/>
                </a:solidFill>
              </a:rPr>
            </a:br>
            <a:r>
              <a:rPr lang="it-IT" sz="1400" dirty="0">
                <a:solidFill>
                  <a:schemeClr val="bg1"/>
                </a:solidFill>
              </a:rPr>
              <a:t>dei vincoli</a:t>
            </a:r>
          </a:p>
        </p:txBody>
      </p:sp>
      <p:sp>
        <p:nvSpPr>
          <p:cNvPr id="21" name="Rettangolo 20">
            <a:extLst>
              <a:ext uri="{FF2B5EF4-FFF2-40B4-BE49-F238E27FC236}">
                <a16:creationId xmlns:a16="http://schemas.microsoft.com/office/drawing/2014/main" xmlns="" id="{16CAFE96-F465-274B-A543-25A388F42C81}"/>
              </a:ext>
            </a:extLst>
          </p:cNvPr>
          <p:cNvSpPr/>
          <p:nvPr/>
        </p:nvSpPr>
        <p:spPr>
          <a:xfrm>
            <a:off x="7524750" y="3102512"/>
            <a:ext cx="1316815" cy="132089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Pianificazione dettagliata  dei casi aziendali</a:t>
            </a:r>
          </a:p>
        </p:txBody>
      </p:sp>
      <p:cxnSp>
        <p:nvCxnSpPr>
          <p:cNvPr id="27" name="Connettore 2 26">
            <a:extLst>
              <a:ext uri="{FF2B5EF4-FFF2-40B4-BE49-F238E27FC236}">
                <a16:creationId xmlns:a16="http://schemas.microsoft.com/office/drawing/2014/main" xmlns="" id="{1FF2E27C-AF7C-D14E-8E75-95F09F411BD4}"/>
              </a:ext>
            </a:extLst>
          </p:cNvPr>
          <p:cNvCxnSpPr>
            <a:cxnSpLocks/>
          </p:cNvCxnSpPr>
          <p:nvPr/>
        </p:nvCxnSpPr>
        <p:spPr>
          <a:xfrm flipV="1">
            <a:off x="6789420" y="2537460"/>
            <a:ext cx="0" cy="565052"/>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ttore 2 27">
            <a:extLst>
              <a:ext uri="{FF2B5EF4-FFF2-40B4-BE49-F238E27FC236}">
                <a16:creationId xmlns:a16="http://schemas.microsoft.com/office/drawing/2014/main" xmlns="" id="{13BF9BF3-ECD2-BC4A-9AF6-8E22890B497D}"/>
              </a:ext>
            </a:extLst>
          </p:cNvPr>
          <p:cNvCxnSpPr>
            <a:cxnSpLocks/>
          </p:cNvCxnSpPr>
          <p:nvPr/>
        </p:nvCxnSpPr>
        <p:spPr>
          <a:xfrm>
            <a:off x="8138560" y="2125980"/>
            <a:ext cx="0" cy="1074420"/>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Connettore 2 31">
            <a:extLst>
              <a:ext uri="{FF2B5EF4-FFF2-40B4-BE49-F238E27FC236}">
                <a16:creationId xmlns:a16="http://schemas.microsoft.com/office/drawing/2014/main" xmlns="" id="{8507E5F5-5FCD-BF44-B0F5-6E0C3309325A}"/>
              </a:ext>
            </a:extLst>
          </p:cNvPr>
          <p:cNvCxnSpPr>
            <a:cxnSpLocks/>
          </p:cNvCxnSpPr>
          <p:nvPr/>
        </p:nvCxnSpPr>
        <p:spPr>
          <a:xfrm>
            <a:off x="4244740" y="2404352"/>
            <a:ext cx="0" cy="796048"/>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Connettore 2 32">
            <a:extLst>
              <a:ext uri="{FF2B5EF4-FFF2-40B4-BE49-F238E27FC236}">
                <a16:creationId xmlns:a16="http://schemas.microsoft.com/office/drawing/2014/main" xmlns="" id="{90262CEF-859E-154F-9672-EA1003D8B8C0}"/>
              </a:ext>
            </a:extLst>
          </p:cNvPr>
          <p:cNvCxnSpPr>
            <a:cxnSpLocks/>
          </p:cNvCxnSpPr>
          <p:nvPr/>
        </p:nvCxnSpPr>
        <p:spPr>
          <a:xfrm>
            <a:off x="4701740" y="3771900"/>
            <a:ext cx="384810" cy="0"/>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Connettore 2 34">
            <a:extLst>
              <a:ext uri="{FF2B5EF4-FFF2-40B4-BE49-F238E27FC236}">
                <a16:creationId xmlns:a16="http://schemas.microsoft.com/office/drawing/2014/main" xmlns="" id="{92C4BAD6-9517-CF49-B4C0-EE42464DF9DB}"/>
              </a:ext>
            </a:extLst>
          </p:cNvPr>
          <p:cNvCxnSpPr>
            <a:cxnSpLocks/>
          </p:cNvCxnSpPr>
          <p:nvPr/>
        </p:nvCxnSpPr>
        <p:spPr>
          <a:xfrm>
            <a:off x="3510712" y="3771900"/>
            <a:ext cx="335680" cy="0"/>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nettore 2 38">
            <a:extLst>
              <a:ext uri="{FF2B5EF4-FFF2-40B4-BE49-F238E27FC236}">
                <a16:creationId xmlns:a16="http://schemas.microsoft.com/office/drawing/2014/main" xmlns="" id="{BD81EDD8-747D-534F-8B66-A14F33332A69}"/>
              </a:ext>
            </a:extLst>
          </p:cNvPr>
          <p:cNvCxnSpPr>
            <a:cxnSpLocks/>
          </p:cNvCxnSpPr>
          <p:nvPr/>
        </p:nvCxnSpPr>
        <p:spPr>
          <a:xfrm>
            <a:off x="6017695" y="3771900"/>
            <a:ext cx="335680" cy="0"/>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Connettore 1 42">
            <a:extLst>
              <a:ext uri="{FF2B5EF4-FFF2-40B4-BE49-F238E27FC236}">
                <a16:creationId xmlns:a16="http://schemas.microsoft.com/office/drawing/2014/main" xmlns="" id="{8A03AAD1-C273-E74B-BC7A-328D082CB093}"/>
              </a:ext>
            </a:extLst>
          </p:cNvPr>
          <p:cNvCxnSpPr>
            <a:stCxn id="14" idx="3"/>
          </p:cNvCxnSpPr>
          <p:nvPr/>
        </p:nvCxnSpPr>
        <p:spPr>
          <a:xfrm flipV="1">
            <a:off x="2248000" y="2404352"/>
            <a:ext cx="1996740" cy="1"/>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5" name="Connettore 1 44">
            <a:extLst>
              <a:ext uri="{FF2B5EF4-FFF2-40B4-BE49-F238E27FC236}">
                <a16:creationId xmlns:a16="http://schemas.microsoft.com/office/drawing/2014/main" xmlns="" id="{96BE1D16-47FC-E141-907F-3B5F5FB9AB50}"/>
              </a:ext>
            </a:extLst>
          </p:cNvPr>
          <p:cNvCxnSpPr>
            <a:cxnSpLocks/>
          </p:cNvCxnSpPr>
          <p:nvPr/>
        </p:nvCxnSpPr>
        <p:spPr>
          <a:xfrm flipV="1">
            <a:off x="7360920" y="2125979"/>
            <a:ext cx="806388" cy="1"/>
          </a:xfrm>
          <a:prstGeom prst="line">
            <a:avLst/>
          </a:prstGeom>
          <a:ln w="76200">
            <a:solidFill>
              <a:schemeClr val="bg1"/>
            </a:solidFill>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xmlns="" id="{B02D179A-9582-EA48-9365-8EEEFE7B1DF8}"/>
              </a:ext>
            </a:extLst>
          </p:cNvPr>
          <p:cNvSpPr txBox="1"/>
          <p:nvPr/>
        </p:nvSpPr>
        <p:spPr>
          <a:xfrm rot="16200000">
            <a:off x="-129577" y="3669048"/>
            <a:ext cx="1040670" cy="369332"/>
          </a:xfrm>
          <a:prstGeom prst="rect">
            <a:avLst/>
          </a:prstGeom>
        </p:spPr>
        <p:txBody>
          <a:bodyPr vert="horz" wrap="none" lIns="91440" tIns="0" rIns="91440" bIns="0" rtlCol="0">
            <a:spAutoFit/>
          </a:bodyPr>
          <a:lstStyle/>
          <a:p>
            <a:pPr algn="ctr"/>
            <a:r>
              <a:rPr lang="it-IT" sz="1200" dirty="0"/>
              <a:t>Gruppo </a:t>
            </a:r>
            <a:br>
              <a:rPr lang="it-IT" sz="1200" dirty="0"/>
            </a:br>
            <a:r>
              <a:rPr lang="it-IT" sz="1200" dirty="0"/>
              <a:t>PMO o PPM</a:t>
            </a:r>
          </a:p>
        </p:txBody>
      </p:sp>
      <p:sp>
        <p:nvSpPr>
          <p:cNvPr id="29"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97086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ttangolo 58">
            <a:extLst>
              <a:ext uri="{FF2B5EF4-FFF2-40B4-BE49-F238E27FC236}">
                <a16:creationId xmlns:a16="http://schemas.microsoft.com/office/drawing/2014/main" xmlns="" id="{E93ACF87-271F-F045-B11B-1A28F9287811}"/>
              </a:ext>
            </a:extLst>
          </p:cNvPr>
          <p:cNvSpPr/>
          <p:nvPr/>
        </p:nvSpPr>
        <p:spPr>
          <a:xfrm>
            <a:off x="412209" y="3212080"/>
            <a:ext cx="8604144" cy="145900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it-IT" sz="1400" dirty="0">
                <a:solidFill>
                  <a:schemeClr val="tx1"/>
                </a:solidFill>
              </a:rPr>
              <a:t>Report dello stato del progetto</a:t>
            </a:r>
          </a:p>
        </p:txBody>
      </p:sp>
      <p:sp>
        <p:nvSpPr>
          <p:cNvPr id="4" name="Segnaposto numero diapositiva 3">
            <a:extLst>
              <a:ext uri="{FF2B5EF4-FFF2-40B4-BE49-F238E27FC236}">
                <a16:creationId xmlns:a16="http://schemas.microsoft.com/office/drawing/2014/main" xmlns="" id="{175D576C-839D-EF49-B704-DA3A031703E9}"/>
              </a:ext>
            </a:extLst>
          </p:cNvPr>
          <p:cNvSpPr>
            <a:spLocks noGrp="1"/>
          </p:cNvSpPr>
          <p:nvPr>
            <p:ph type="sldNum" sz="quarter" idx="12"/>
          </p:nvPr>
        </p:nvSpPr>
        <p:spPr/>
        <p:txBody>
          <a:bodyPr/>
          <a:lstStyle/>
          <a:p>
            <a:fld id="{30022364-CBF1-FB44-A4AE-07A465E5B79F}" type="slidenum">
              <a:rPr lang="it-IT" smtClean="0"/>
              <a:t>68</a:t>
            </a:fld>
            <a:endParaRPr lang="it-IT"/>
          </a:p>
        </p:txBody>
      </p:sp>
      <p:sp>
        <p:nvSpPr>
          <p:cNvPr id="5" name="Titolo 4">
            <a:extLst>
              <a:ext uri="{FF2B5EF4-FFF2-40B4-BE49-F238E27FC236}">
                <a16:creationId xmlns:a16="http://schemas.microsoft.com/office/drawing/2014/main" xmlns="" id="{FBF11441-3771-824F-B04C-D334145043D8}"/>
              </a:ext>
            </a:extLst>
          </p:cNvPr>
          <p:cNvSpPr>
            <a:spLocks noGrp="1"/>
          </p:cNvSpPr>
          <p:nvPr>
            <p:ph type="title"/>
          </p:nvPr>
        </p:nvSpPr>
        <p:spPr/>
        <p:txBody>
          <a:bodyPr/>
          <a:lstStyle/>
          <a:p>
            <a:r>
              <a:rPr lang="it-IT" dirty="0"/>
              <a:t>Riallocazione dinamica del progetto nel portafoglio</a:t>
            </a:r>
          </a:p>
        </p:txBody>
      </p:sp>
      <p:sp>
        <p:nvSpPr>
          <p:cNvPr id="8" name="Rettangolo 7">
            <a:extLst>
              <a:ext uri="{FF2B5EF4-FFF2-40B4-BE49-F238E27FC236}">
                <a16:creationId xmlns:a16="http://schemas.microsoft.com/office/drawing/2014/main" xmlns="" id="{C4F3B70D-A8BB-024F-9FB9-372A40B7D6BC}"/>
              </a:ext>
            </a:extLst>
          </p:cNvPr>
          <p:cNvSpPr/>
          <p:nvPr/>
        </p:nvSpPr>
        <p:spPr>
          <a:xfrm>
            <a:off x="413414" y="825183"/>
            <a:ext cx="8602939" cy="230448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it-IT" sz="1400" dirty="0">
                <a:solidFill>
                  <a:schemeClr val="tx1"/>
                </a:solidFill>
              </a:rPr>
              <a:t>Revisione del portafoglio</a:t>
            </a:r>
            <a:br>
              <a:rPr lang="it-IT" sz="1400" dirty="0">
                <a:solidFill>
                  <a:schemeClr val="tx1"/>
                </a:solidFill>
              </a:rPr>
            </a:br>
            <a:r>
              <a:rPr lang="it-IT" sz="1400" dirty="0">
                <a:solidFill>
                  <a:schemeClr val="tx1"/>
                </a:solidFill>
              </a:rPr>
              <a:t>e processo di </a:t>
            </a:r>
            <a:br>
              <a:rPr lang="it-IT" sz="1400" dirty="0">
                <a:solidFill>
                  <a:schemeClr val="tx1"/>
                </a:solidFill>
              </a:rPr>
            </a:br>
            <a:r>
              <a:rPr lang="it-IT" sz="1400" dirty="0">
                <a:solidFill>
                  <a:schemeClr val="tx1"/>
                </a:solidFill>
              </a:rPr>
              <a:t>ricollocazione dinamica</a:t>
            </a:r>
          </a:p>
        </p:txBody>
      </p:sp>
      <p:sp>
        <p:nvSpPr>
          <p:cNvPr id="9" name="Rettangolo 8">
            <a:extLst>
              <a:ext uri="{FF2B5EF4-FFF2-40B4-BE49-F238E27FC236}">
                <a16:creationId xmlns:a16="http://schemas.microsoft.com/office/drawing/2014/main" xmlns="" id="{DB8A33A6-750B-8245-B7AF-A69CB470F171}"/>
              </a:ext>
            </a:extLst>
          </p:cNvPr>
          <p:cNvSpPr/>
          <p:nvPr/>
        </p:nvSpPr>
        <p:spPr>
          <a:xfrm>
            <a:off x="2792851" y="819703"/>
            <a:ext cx="1220120" cy="132089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bg1"/>
                </a:solidFill>
              </a:rPr>
              <a:t>Aggiorna-mento del portafoglio e dei budget di progetto</a:t>
            </a:r>
          </a:p>
        </p:txBody>
      </p:sp>
      <p:grpSp>
        <p:nvGrpSpPr>
          <p:cNvPr id="13" name="Gruppo 12">
            <a:extLst>
              <a:ext uri="{FF2B5EF4-FFF2-40B4-BE49-F238E27FC236}">
                <a16:creationId xmlns:a16="http://schemas.microsoft.com/office/drawing/2014/main" xmlns="" id="{2F87D0DF-062C-804C-841A-C0CA3C429404}"/>
              </a:ext>
            </a:extLst>
          </p:cNvPr>
          <p:cNvGrpSpPr/>
          <p:nvPr/>
        </p:nvGrpSpPr>
        <p:grpSpPr>
          <a:xfrm>
            <a:off x="4680524" y="1001271"/>
            <a:ext cx="908746" cy="906312"/>
            <a:chOff x="4680523" y="1035559"/>
            <a:chExt cx="1000595" cy="1005777"/>
          </a:xfrm>
        </p:grpSpPr>
        <p:sp>
          <p:nvSpPr>
            <p:cNvPr id="10" name="Rettangolo 9">
              <a:extLst>
                <a:ext uri="{FF2B5EF4-FFF2-40B4-BE49-F238E27FC236}">
                  <a16:creationId xmlns:a16="http://schemas.microsoft.com/office/drawing/2014/main" xmlns="" id="{EC76372C-B4EC-B843-959F-051DC94E882F}"/>
                </a:ext>
              </a:extLst>
            </p:cNvPr>
            <p:cNvSpPr/>
            <p:nvPr/>
          </p:nvSpPr>
          <p:spPr>
            <a:xfrm rot="2715185">
              <a:off x="4677931" y="1048843"/>
              <a:ext cx="1005777" cy="97921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400" dirty="0">
                <a:solidFill>
                  <a:schemeClr val="bg1"/>
                </a:solidFill>
              </a:endParaRPr>
            </a:p>
          </p:txBody>
        </p:sp>
        <p:sp>
          <p:nvSpPr>
            <p:cNvPr id="11" name="CasellaDiTesto 10">
              <a:extLst>
                <a:ext uri="{FF2B5EF4-FFF2-40B4-BE49-F238E27FC236}">
                  <a16:creationId xmlns:a16="http://schemas.microsoft.com/office/drawing/2014/main" xmlns="" id="{CC1D3759-7D8E-ED47-A10E-8A04F80B56BA}"/>
                </a:ext>
              </a:extLst>
            </p:cNvPr>
            <p:cNvSpPr txBox="1"/>
            <p:nvPr/>
          </p:nvSpPr>
          <p:spPr>
            <a:xfrm>
              <a:off x="4680523" y="1217750"/>
              <a:ext cx="1000595" cy="553998"/>
            </a:xfrm>
            <a:prstGeom prst="rect">
              <a:avLst/>
            </a:prstGeom>
          </p:spPr>
          <p:txBody>
            <a:bodyPr vert="horz" wrap="none" lIns="91440" tIns="0" rIns="91440" bIns="0" rtlCol="0">
              <a:spAutoFit/>
            </a:bodyPr>
            <a:lstStyle/>
            <a:p>
              <a:pPr algn="ctr"/>
              <a:r>
                <a:rPr lang="it-IT" sz="1200" dirty="0">
                  <a:solidFill>
                    <a:schemeClr val="bg1"/>
                  </a:solidFill>
                </a:rPr>
                <a:t>Revisione </a:t>
              </a:r>
              <a:br>
                <a:rPr lang="it-IT" sz="1200" dirty="0">
                  <a:solidFill>
                    <a:schemeClr val="bg1"/>
                  </a:solidFill>
                </a:rPr>
              </a:br>
              <a:r>
                <a:rPr lang="it-IT" sz="1200" dirty="0">
                  <a:solidFill>
                    <a:schemeClr val="bg1"/>
                  </a:solidFill>
                </a:rPr>
                <a:t>della cabina</a:t>
              </a:r>
              <a:br>
                <a:rPr lang="it-IT" sz="1200" dirty="0">
                  <a:solidFill>
                    <a:schemeClr val="bg1"/>
                  </a:solidFill>
                </a:rPr>
              </a:br>
              <a:r>
                <a:rPr lang="it-IT" sz="1200" dirty="0">
                  <a:solidFill>
                    <a:schemeClr val="bg1"/>
                  </a:solidFill>
                </a:rPr>
                <a:t>di pilotaggio</a:t>
              </a:r>
            </a:p>
          </p:txBody>
        </p:sp>
      </p:grpSp>
      <p:sp>
        <p:nvSpPr>
          <p:cNvPr id="12" name="Rettangolo 11">
            <a:extLst>
              <a:ext uri="{FF2B5EF4-FFF2-40B4-BE49-F238E27FC236}">
                <a16:creationId xmlns:a16="http://schemas.microsoft.com/office/drawing/2014/main" xmlns="" id="{B13F70BD-AC37-DE41-94CD-9FC9630841CD}"/>
              </a:ext>
            </a:extLst>
          </p:cNvPr>
          <p:cNvSpPr/>
          <p:nvPr/>
        </p:nvSpPr>
        <p:spPr>
          <a:xfrm>
            <a:off x="6805230" y="882335"/>
            <a:ext cx="1347120" cy="1168648"/>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1"/>
                </a:solidFill>
              </a:rPr>
              <a:t>Report di gestione automatici e cruscotto di pilotaggio</a:t>
            </a:r>
          </a:p>
        </p:txBody>
      </p:sp>
      <p:sp>
        <p:nvSpPr>
          <p:cNvPr id="14" name="Rettangolo 13">
            <a:extLst>
              <a:ext uri="{FF2B5EF4-FFF2-40B4-BE49-F238E27FC236}">
                <a16:creationId xmlns:a16="http://schemas.microsoft.com/office/drawing/2014/main" xmlns="" id="{A9731749-02C1-8C43-B784-9FCA22AC5899}"/>
              </a:ext>
            </a:extLst>
          </p:cNvPr>
          <p:cNvSpPr/>
          <p:nvPr/>
        </p:nvSpPr>
        <p:spPr>
          <a:xfrm>
            <a:off x="2847111" y="2445659"/>
            <a:ext cx="1100741" cy="56098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1"/>
                </a:solidFill>
              </a:rPr>
              <a:t>Rilascio €</a:t>
            </a:r>
          </a:p>
        </p:txBody>
      </p:sp>
      <p:sp>
        <p:nvSpPr>
          <p:cNvPr id="15" name="Rettangolo 14">
            <a:extLst>
              <a:ext uri="{FF2B5EF4-FFF2-40B4-BE49-F238E27FC236}">
                <a16:creationId xmlns:a16="http://schemas.microsoft.com/office/drawing/2014/main" xmlns="" id="{E70E03EC-5736-8C4D-8B08-C974E7AFBC6D}"/>
              </a:ext>
            </a:extLst>
          </p:cNvPr>
          <p:cNvSpPr/>
          <p:nvPr/>
        </p:nvSpPr>
        <p:spPr>
          <a:xfrm>
            <a:off x="4000500" y="2449474"/>
            <a:ext cx="1100741" cy="56098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1"/>
                </a:solidFill>
              </a:rPr>
              <a:t>Riassegna-zione €</a:t>
            </a:r>
          </a:p>
        </p:txBody>
      </p:sp>
      <p:sp>
        <p:nvSpPr>
          <p:cNvPr id="16" name="Rettangolo 15">
            <a:extLst>
              <a:ext uri="{FF2B5EF4-FFF2-40B4-BE49-F238E27FC236}">
                <a16:creationId xmlns:a16="http://schemas.microsoft.com/office/drawing/2014/main" xmlns="" id="{44CADA17-D2EC-1846-95B2-1BB41526D793}"/>
              </a:ext>
            </a:extLst>
          </p:cNvPr>
          <p:cNvSpPr/>
          <p:nvPr/>
        </p:nvSpPr>
        <p:spPr>
          <a:xfrm>
            <a:off x="5217650" y="2449474"/>
            <a:ext cx="1100741" cy="560982"/>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1"/>
                </a:solidFill>
              </a:rPr>
              <a:t>Nuovi progetti</a:t>
            </a:r>
          </a:p>
        </p:txBody>
      </p:sp>
      <p:cxnSp>
        <p:nvCxnSpPr>
          <p:cNvPr id="19" name="Connettore 2 18">
            <a:extLst>
              <a:ext uri="{FF2B5EF4-FFF2-40B4-BE49-F238E27FC236}">
                <a16:creationId xmlns:a16="http://schemas.microsoft.com/office/drawing/2014/main" xmlns="" id="{4E99F472-6AF5-2143-A3FB-635F25427AC1}"/>
              </a:ext>
            </a:extLst>
          </p:cNvPr>
          <p:cNvCxnSpPr>
            <a:cxnSpLocks/>
            <a:stCxn id="14" idx="0"/>
            <a:endCxn id="9" idx="2"/>
          </p:cNvCxnSpPr>
          <p:nvPr/>
        </p:nvCxnSpPr>
        <p:spPr>
          <a:xfrm flipV="1">
            <a:off x="3397482" y="2140601"/>
            <a:ext cx="5429" cy="3050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Connettore 2 19">
            <a:extLst>
              <a:ext uri="{FF2B5EF4-FFF2-40B4-BE49-F238E27FC236}">
                <a16:creationId xmlns:a16="http://schemas.microsoft.com/office/drawing/2014/main" xmlns="" id="{A3EB55AD-9A29-944B-8DCA-93DC3C290FB1}"/>
              </a:ext>
            </a:extLst>
          </p:cNvPr>
          <p:cNvCxnSpPr>
            <a:cxnSpLocks/>
            <a:stCxn id="40" idx="0"/>
            <a:endCxn id="12" idx="2"/>
          </p:cNvCxnSpPr>
          <p:nvPr/>
        </p:nvCxnSpPr>
        <p:spPr>
          <a:xfrm flipH="1" flipV="1">
            <a:off x="7478790" y="2050983"/>
            <a:ext cx="15703" cy="15224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a:extLst>
              <a:ext uri="{FF2B5EF4-FFF2-40B4-BE49-F238E27FC236}">
                <a16:creationId xmlns:a16="http://schemas.microsoft.com/office/drawing/2014/main" xmlns="" id="{888C090F-C89A-5B42-A3A1-B59406D65BC6}"/>
              </a:ext>
            </a:extLst>
          </p:cNvPr>
          <p:cNvCxnSpPr>
            <a:cxnSpLocks/>
          </p:cNvCxnSpPr>
          <p:nvPr/>
        </p:nvCxnSpPr>
        <p:spPr>
          <a:xfrm flipV="1">
            <a:off x="5118450" y="2050984"/>
            <a:ext cx="16795" cy="2235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 name="Connettore 1 23">
            <a:extLst>
              <a:ext uri="{FF2B5EF4-FFF2-40B4-BE49-F238E27FC236}">
                <a16:creationId xmlns:a16="http://schemas.microsoft.com/office/drawing/2014/main" xmlns="" id="{54FE7A57-C91A-2540-990D-651BEA764B6D}"/>
              </a:ext>
            </a:extLst>
          </p:cNvPr>
          <p:cNvCxnSpPr>
            <a:cxnSpLocks/>
            <a:stCxn id="15" idx="0"/>
          </p:cNvCxnSpPr>
          <p:nvPr/>
        </p:nvCxnSpPr>
        <p:spPr>
          <a:xfrm flipV="1">
            <a:off x="4550871" y="2244726"/>
            <a:ext cx="0" cy="2047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Connettore 1 25">
            <a:extLst>
              <a:ext uri="{FF2B5EF4-FFF2-40B4-BE49-F238E27FC236}">
                <a16:creationId xmlns:a16="http://schemas.microsoft.com/office/drawing/2014/main" xmlns="" id="{27FF0C69-A0D3-A842-BFD6-32E351B508EF}"/>
              </a:ext>
            </a:extLst>
          </p:cNvPr>
          <p:cNvCxnSpPr>
            <a:cxnSpLocks/>
          </p:cNvCxnSpPr>
          <p:nvPr/>
        </p:nvCxnSpPr>
        <p:spPr>
          <a:xfrm flipV="1">
            <a:off x="5768020" y="2229622"/>
            <a:ext cx="0" cy="2047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Connettore 1 26">
            <a:extLst>
              <a:ext uri="{FF2B5EF4-FFF2-40B4-BE49-F238E27FC236}">
                <a16:creationId xmlns:a16="http://schemas.microsoft.com/office/drawing/2014/main" xmlns="" id="{1583EF49-6C4F-AD40-847E-DD7196DBB0E1}"/>
              </a:ext>
            </a:extLst>
          </p:cNvPr>
          <p:cNvCxnSpPr>
            <a:cxnSpLocks/>
          </p:cNvCxnSpPr>
          <p:nvPr/>
        </p:nvCxnSpPr>
        <p:spPr>
          <a:xfrm flipV="1">
            <a:off x="4557882" y="2255941"/>
            <a:ext cx="1223918" cy="186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Connettore 2 30">
            <a:extLst>
              <a:ext uri="{FF2B5EF4-FFF2-40B4-BE49-F238E27FC236}">
                <a16:creationId xmlns:a16="http://schemas.microsoft.com/office/drawing/2014/main" xmlns="" id="{D001B087-A510-7043-BD83-B38B533E0F00}"/>
              </a:ext>
            </a:extLst>
          </p:cNvPr>
          <p:cNvCxnSpPr>
            <a:cxnSpLocks/>
            <a:stCxn id="9" idx="3"/>
          </p:cNvCxnSpPr>
          <p:nvPr/>
        </p:nvCxnSpPr>
        <p:spPr>
          <a:xfrm>
            <a:off x="4012971" y="1480152"/>
            <a:ext cx="487104"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xmlns="" id="{6D4BE084-497E-5E4A-ADE3-7187AFB56919}"/>
              </a:ext>
            </a:extLst>
          </p:cNvPr>
          <p:cNvCxnSpPr>
            <a:cxnSpLocks/>
            <a:endCxn id="12" idx="1"/>
          </p:cNvCxnSpPr>
          <p:nvPr/>
        </p:nvCxnSpPr>
        <p:spPr>
          <a:xfrm>
            <a:off x="5768020" y="1466659"/>
            <a:ext cx="1037210"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Rettangolo 35">
            <a:extLst>
              <a:ext uri="{FF2B5EF4-FFF2-40B4-BE49-F238E27FC236}">
                <a16:creationId xmlns:a16="http://schemas.microsoft.com/office/drawing/2014/main" xmlns="" id="{3DD15BD3-DAC9-1C45-948D-F92C3969EFD7}"/>
              </a:ext>
            </a:extLst>
          </p:cNvPr>
          <p:cNvSpPr/>
          <p:nvPr/>
        </p:nvSpPr>
        <p:spPr>
          <a:xfrm>
            <a:off x="537211" y="3576715"/>
            <a:ext cx="1200149" cy="10213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Il PMO apre un nuovo report dello stato del portafoglio</a:t>
            </a:r>
          </a:p>
        </p:txBody>
      </p:sp>
      <p:sp>
        <p:nvSpPr>
          <p:cNvPr id="37" name="Rettangolo 36">
            <a:extLst>
              <a:ext uri="{FF2B5EF4-FFF2-40B4-BE49-F238E27FC236}">
                <a16:creationId xmlns:a16="http://schemas.microsoft.com/office/drawing/2014/main" xmlns="" id="{FD7326C1-AD1F-404D-BA1A-5048D082A97B}"/>
              </a:ext>
            </a:extLst>
          </p:cNvPr>
          <p:cNvSpPr/>
          <p:nvPr/>
        </p:nvSpPr>
        <p:spPr>
          <a:xfrm>
            <a:off x="2137511" y="3579153"/>
            <a:ext cx="1200149" cy="10213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Il PMO importa i costi attuali dal sistema gestionale</a:t>
            </a:r>
          </a:p>
        </p:txBody>
      </p:sp>
      <p:sp>
        <p:nvSpPr>
          <p:cNvPr id="38" name="Rettangolo 37">
            <a:extLst>
              <a:ext uri="{FF2B5EF4-FFF2-40B4-BE49-F238E27FC236}">
                <a16:creationId xmlns:a16="http://schemas.microsoft.com/office/drawing/2014/main" xmlns="" id="{6749D6B4-48D4-AF44-A579-3B7B201AF4CE}"/>
              </a:ext>
            </a:extLst>
          </p:cNvPr>
          <p:cNvSpPr/>
          <p:nvPr/>
        </p:nvSpPr>
        <p:spPr>
          <a:xfrm>
            <a:off x="3737810" y="3573463"/>
            <a:ext cx="1200149" cy="10213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Il PM completa lo stato del report (attuale, previsto e la metrica)</a:t>
            </a:r>
          </a:p>
        </p:txBody>
      </p:sp>
      <p:sp>
        <p:nvSpPr>
          <p:cNvPr id="39" name="Rettangolo 38">
            <a:extLst>
              <a:ext uri="{FF2B5EF4-FFF2-40B4-BE49-F238E27FC236}">
                <a16:creationId xmlns:a16="http://schemas.microsoft.com/office/drawing/2014/main" xmlns="" id="{CBE3AB4A-0C53-CB4A-9657-B47BF137806B}"/>
              </a:ext>
            </a:extLst>
          </p:cNvPr>
          <p:cNvSpPr/>
          <p:nvPr/>
        </p:nvSpPr>
        <p:spPr>
          <a:xfrm>
            <a:off x="5294119" y="3579153"/>
            <a:ext cx="1200149" cy="10213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Il PM chiede una variazione (se necessario)</a:t>
            </a:r>
          </a:p>
        </p:txBody>
      </p:sp>
      <p:sp>
        <p:nvSpPr>
          <p:cNvPr id="40" name="Rettangolo 39">
            <a:extLst>
              <a:ext uri="{FF2B5EF4-FFF2-40B4-BE49-F238E27FC236}">
                <a16:creationId xmlns:a16="http://schemas.microsoft.com/office/drawing/2014/main" xmlns="" id="{0020E39A-ABBD-AB4B-B1C6-5DB41224AFAA}"/>
              </a:ext>
            </a:extLst>
          </p:cNvPr>
          <p:cNvSpPr/>
          <p:nvPr/>
        </p:nvSpPr>
        <p:spPr>
          <a:xfrm>
            <a:off x="6894418" y="3573463"/>
            <a:ext cx="1200149" cy="102139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100" dirty="0"/>
              <a:t>Il PM lo sottomette e blocca lo stato del report</a:t>
            </a:r>
          </a:p>
        </p:txBody>
      </p:sp>
      <p:sp>
        <p:nvSpPr>
          <p:cNvPr id="42" name="Freccia destra 41">
            <a:extLst>
              <a:ext uri="{FF2B5EF4-FFF2-40B4-BE49-F238E27FC236}">
                <a16:creationId xmlns:a16="http://schemas.microsoft.com/office/drawing/2014/main" xmlns="" id="{2E9037CD-E6F4-F24C-BC01-649F6072CDD0}"/>
              </a:ext>
            </a:extLst>
          </p:cNvPr>
          <p:cNvSpPr/>
          <p:nvPr/>
        </p:nvSpPr>
        <p:spPr>
          <a:xfrm>
            <a:off x="1737360" y="3956099"/>
            <a:ext cx="376348" cy="307291"/>
          </a:xfrm>
          <a:prstGeom prst="righ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3" name="Freccia destra 42">
            <a:extLst>
              <a:ext uri="{FF2B5EF4-FFF2-40B4-BE49-F238E27FC236}">
                <a16:creationId xmlns:a16="http://schemas.microsoft.com/office/drawing/2014/main" xmlns="" id="{A4D18EBF-B8A0-9A41-8D68-51EB7ADB0383}"/>
              </a:ext>
            </a:extLst>
          </p:cNvPr>
          <p:cNvSpPr/>
          <p:nvPr/>
        </p:nvSpPr>
        <p:spPr>
          <a:xfrm>
            <a:off x="3364084" y="3956098"/>
            <a:ext cx="376348" cy="307291"/>
          </a:xfrm>
          <a:prstGeom prst="righ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4" name="Freccia destra 43">
            <a:extLst>
              <a:ext uri="{FF2B5EF4-FFF2-40B4-BE49-F238E27FC236}">
                <a16:creationId xmlns:a16="http://schemas.microsoft.com/office/drawing/2014/main" xmlns="" id="{8E34BF58-96BE-2443-94EE-A575D489CA48}"/>
              </a:ext>
            </a:extLst>
          </p:cNvPr>
          <p:cNvSpPr/>
          <p:nvPr/>
        </p:nvSpPr>
        <p:spPr>
          <a:xfrm>
            <a:off x="4940631" y="3963631"/>
            <a:ext cx="376348" cy="307291"/>
          </a:xfrm>
          <a:prstGeom prst="righ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5" name="Freccia destra 44">
            <a:extLst>
              <a:ext uri="{FF2B5EF4-FFF2-40B4-BE49-F238E27FC236}">
                <a16:creationId xmlns:a16="http://schemas.microsoft.com/office/drawing/2014/main" xmlns="" id="{2E186740-7688-4540-83E2-8E68618A50C9}"/>
              </a:ext>
            </a:extLst>
          </p:cNvPr>
          <p:cNvSpPr/>
          <p:nvPr/>
        </p:nvSpPr>
        <p:spPr>
          <a:xfrm>
            <a:off x="6511934" y="3963630"/>
            <a:ext cx="376348" cy="307291"/>
          </a:xfrm>
          <a:prstGeom prst="right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51" name="Connettore 1 50">
            <a:extLst>
              <a:ext uri="{FF2B5EF4-FFF2-40B4-BE49-F238E27FC236}">
                <a16:creationId xmlns:a16="http://schemas.microsoft.com/office/drawing/2014/main" xmlns="" id="{DE4AE168-0280-F84E-892A-5CEEE5E70823}"/>
              </a:ext>
            </a:extLst>
          </p:cNvPr>
          <p:cNvCxnSpPr>
            <a:cxnSpLocks/>
          </p:cNvCxnSpPr>
          <p:nvPr/>
        </p:nvCxnSpPr>
        <p:spPr>
          <a:xfrm flipV="1">
            <a:off x="5906078" y="3400358"/>
            <a:ext cx="0" cy="20474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Connettore 1 51">
            <a:extLst>
              <a:ext uri="{FF2B5EF4-FFF2-40B4-BE49-F238E27FC236}">
                <a16:creationId xmlns:a16="http://schemas.microsoft.com/office/drawing/2014/main" xmlns="" id="{6C1856A4-A0A8-2340-80AD-A7E60E4F65A9}"/>
              </a:ext>
            </a:extLst>
          </p:cNvPr>
          <p:cNvCxnSpPr>
            <a:cxnSpLocks/>
          </p:cNvCxnSpPr>
          <p:nvPr/>
        </p:nvCxnSpPr>
        <p:spPr>
          <a:xfrm>
            <a:off x="3397482" y="3415459"/>
            <a:ext cx="2508596"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Connettore 2 54">
            <a:extLst>
              <a:ext uri="{FF2B5EF4-FFF2-40B4-BE49-F238E27FC236}">
                <a16:creationId xmlns:a16="http://schemas.microsoft.com/office/drawing/2014/main" xmlns="" id="{EAC86F51-3AB5-3647-85F9-351655A97C1D}"/>
              </a:ext>
            </a:extLst>
          </p:cNvPr>
          <p:cNvCxnSpPr>
            <a:cxnSpLocks/>
            <a:endCxn id="14" idx="2"/>
          </p:cNvCxnSpPr>
          <p:nvPr/>
        </p:nvCxnSpPr>
        <p:spPr>
          <a:xfrm flipV="1">
            <a:off x="3392890" y="3006641"/>
            <a:ext cx="4592" cy="42850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Connettore 2 56">
            <a:extLst>
              <a:ext uri="{FF2B5EF4-FFF2-40B4-BE49-F238E27FC236}">
                <a16:creationId xmlns:a16="http://schemas.microsoft.com/office/drawing/2014/main" xmlns="" id="{B38069A9-288C-8F47-9D93-157223C5C868}"/>
              </a:ext>
            </a:extLst>
          </p:cNvPr>
          <p:cNvCxnSpPr>
            <a:cxnSpLocks/>
            <a:endCxn id="15" idx="2"/>
          </p:cNvCxnSpPr>
          <p:nvPr/>
        </p:nvCxnSpPr>
        <p:spPr>
          <a:xfrm flipH="1" flipV="1">
            <a:off x="4550871" y="3010456"/>
            <a:ext cx="7010" cy="4246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3" name="Ovale 72">
            <a:extLst>
              <a:ext uri="{FF2B5EF4-FFF2-40B4-BE49-F238E27FC236}">
                <a16:creationId xmlns:a16="http://schemas.microsoft.com/office/drawing/2014/main" xmlns="" id="{680D2FC1-A0E2-C44E-8198-6B960D0D5346}"/>
              </a:ext>
            </a:extLst>
          </p:cNvPr>
          <p:cNvSpPr/>
          <p:nvPr/>
        </p:nvSpPr>
        <p:spPr>
          <a:xfrm>
            <a:off x="472440" y="3484280"/>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1</a:t>
            </a:r>
          </a:p>
        </p:txBody>
      </p:sp>
      <p:sp>
        <p:nvSpPr>
          <p:cNvPr id="74" name="Ovale 73">
            <a:extLst>
              <a:ext uri="{FF2B5EF4-FFF2-40B4-BE49-F238E27FC236}">
                <a16:creationId xmlns:a16="http://schemas.microsoft.com/office/drawing/2014/main" xmlns="" id="{B4B7AB53-6402-9E46-910B-8A486B7A72D1}"/>
              </a:ext>
            </a:extLst>
          </p:cNvPr>
          <p:cNvSpPr/>
          <p:nvPr/>
        </p:nvSpPr>
        <p:spPr>
          <a:xfrm>
            <a:off x="2045151" y="3473880"/>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2</a:t>
            </a:r>
          </a:p>
        </p:txBody>
      </p:sp>
      <p:sp>
        <p:nvSpPr>
          <p:cNvPr id="75" name="Ovale 74">
            <a:extLst>
              <a:ext uri="{FF2B5EF4-FFF2-40B4-BE49-F238E27FC236}">
                <a16:creationId xmlns:a16="http://schemas.microsoft.com/office/drawing/2014/main" xmlns="" id="{AAC6B5FF-2F74-C64E-AFC4-FBA6E6CD93C9}"/>
              </a:ext>
            </a:extLst>
          </p:cNvPr>
          <p:cNvSpPr/>
          <p:nvPr/>
        </p:nvSpPr>
        <p:spPr>
          <a:xfrm>
            <a:off x="3640723" y="3444987"/>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3</a:t>
            </a:r>
          </a:p>
        </p:txBody>
      </p:sp>
      <p:sp>
        <p:nvSpPr>
          <p:cNvPr id="76" name="Ovale 75">
            <a:extLst>
              <a:ext uri="{FF2B5EF4-FFF2-40B4-BE49-F238E27FC236}">
                <a16:creationId xmlns:a16="http://schemas.microsoft.com/office/drawing/2014/main" xmlns="" id="{D199D58B-21CC-A940-9E8B-AC7A46147499}"/>
              </a:ext>
            </a:extLst>
          </p:cNvPr>
          <p:cNvSpPr/>
          <p:nvPr/>
        </p:nvSpPr>
        <p:spPr>
          <a:xfrm>
            <a:off x="5213289" y="3473880"/>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4</a:t>
            </a:r>
          </a:p>
        </p:txBody>
      </p:sp>
      <p:sp>
        <p:nvSpPr>
          <p:cNvPr id="77" name="Ovale 76">
            <a:extLst>
              <a:ext uri="{FF2B5EF4-FFF2-40B4-BE49-F238E27FC236}">
                <a16:creationId xmlns:a16="http://schemas.microsoft.com/office/drawing/2014/main" xmlns="" id="{54D6C02B-C5BF-9C49-9121-7BD953961C65}"/>
              </a:ext>
            </a:extLst>
          </p:cNvPr>
          <p:cNvSpPr/>
          <p:nvPr/>
        </p:nvSpPr>
        <p:spPr>
          <a:xfrm>
            <a:off x="6820933" y="3451423"/>
            <a:ext cx="217170" cy="2175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600" dirty="0"/>
              <a:t>5</a:t>
            </a:r>
          </a:p>
        </p:txBody>
      </p:sp>
      <p:sp>
        <p:nvSpPr>
          <p:cNvPr id="41"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7366243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BEC9A941-6A57-8744-A467-7BFF0122CA4A}"/>
              </a:ext>
            </a:extLst>
          </p:cNvPr>
          <p:cNvSpPr>
            <a:spLocks noGrp="1"/>
          </p:cNvSpPr>
          <p:nvPr>
            <p:ph sz="half" idx="1"/>
          </p:nvPr>
        </p:nvSpPr>
        <p:spPr>
          <a:xfrm>
            <a:off x="457200" y="1200151"/>
            <a:ext cx="4038600" cy="3130088"/>
          </a:xfrm>
        </p:spPr>
        <p:txBody>
          <a:bodyPr/>
          <a:lstStyle/>
          <a:p>
            <a:pPr marL="0" indent="0">
              <a:buNone/>
            </a:pPr>
            <a:r>
              <a:rPr lang="it-IT" dirty="0"/>
              <a:t>Strategici / operativi</a:t>
            </a:r>
          </a:p>
          <a:p>
            <a:r>
              <a:rPr lang="it-IT" sz="1800" dirty="0"/>
              <a:t>L’elaborazione del budget annuale prende il 10% in meno del tempo per produrlo</a:t>
            </a:r>
          </a:p>
          <a:p>
            <a:r>
              <a:rPr lang="it-IT" sz="1800" dirty="0"/>
              <a:t>Decisioni da prendere sul capitale e sulle spese migliori e più rapide </a:t>
            </a:r>
          </a:p>
          <a:p>
            <a:r>
              <a:rPr lang="it-IT" sz="1800" dirty="0"/>
              <a:t>Un’unica sorgente delle informazioni e più veritiera</a:t>
            </a:r>
          </a:p>
          <a:p>
            <a:r>
              <a:rPr lang="it-IT" sz="1800" dirty="0"/>
              <a:t>Consenso e migliore trasparenza nei riguardi dei finanziatori</a:t>
            </a:r>
          </a:p>
        </p:txBody>
      </p:sp>
      <p:sp>
        <p:nvSpPr>
          <p:cNvPr id="3" name="Segnaposto contenuto 2">
            <a:extLst>
              <a:ext uri="{FF2B5EF4-FFF2-40B4-BE49-F238E27FC236}">
                <a16:creationId xmlns:a16="http://schemas.microsoft.com/office/drawing/2014/main" xmlns="" id="{FBD5FC3E-1E1F-7C40-9D85-EBA6CB9B4587}"/>
              </a:ext>
            </a:extLst>
          </p:cNvPr>
          <p:cNvSpPr>
            <a:spLocks noGrp="1"/>
          </p:cNvSpPr>
          <p:nvPr>
            <p:ph sz="half" idx="2"/>
          </p:nvPr>
        </p:nvSpPr>
        <p:spPr>
          <a:xfrm>
            <a:off x="4648200" y="1200151"/>
            <a:ext cx="4038600" cy="2853089"/>
          </a:xfrm>
        </p:spPr>
        <p:txBody>
          <a:bodyPr/>
          <a:lstStyle/>
          <a:p>
            <a:pPr marL="0" indent="0">
              <a:buNone/>
            </a:pPr>
            <a:r>
              <a:rPr lang="it-IT" dirty="0"/>
              <a:t>Tattici </a:t>
            </a:r>
          </a:p>
          <a:p>
            <a:r>
              <a:rPr lang="it-IT" sz="1800" dirty="0"/>
              <a:t>Rimozione di procedure non produttive senza la necessità di fare report e produrre slide per presentare i risultati dei progetti </a:t>
            </a:r>
          </a:p>
          <a:p>
            <a:r>
              <a:rPr lang="it-IT" sz="1800" dirty="0"/>
              <a:t>Valutazioni della performance dei progetti consistenti e replicabili </a:t>
            </a:r>
          </a:p>
          <a:p>
            <a:r>
              <a:rPr lang="it-IT" sz="1800" dirty="0"/>
              <a:t>Un unico ingresso dei dati</a:t>
            </a:r>
          </a:p>
          <a:p>
            <a:r>
              <a:rPr lang="it-IT" sz="1800" dirty="0"/>
              <a:t>Maggiore consenso</a:t>
            </a:r>
          </a:p>
        </p:txBody>
      </p:sp>
      <p:sp>
        <p:nvSpPr>
          <p:cNvPr id="4" name="Segnaposto numero diapositiva 3">
            <a:extLst>
              <a:ext uri="{FF2B5EF4-FFF2-40B4-BE49-F238E27FC236}">
                <a16:creationId xmlns:a16="http://schemas.microsoft.com/office/drawing/2014/main" xmlns="" id="{44DC30FB-8B39-3C4C-846A-0C621F956C4E}"/>
              </a:ext>
            </a:extLst>
          </p:cNvPr>
          <p:cNvSpPr>
            <a:spLocks noGrp="1"/>
          </p:cNvSpPr>
          <p:nvPr>
            <p:ph type="sldNum" sz="quarter" idx="12"/>
          </p:nvPr>
        </p:nvSpPr>
        <p:spPr/>
        <p:txBody>
          <a:bodyPr/>
          <a:lstStyle/>
          <a:p>
            <a:fld id="{30022364-CBF1-FB44-A4AE-07A465E5B79F}" type="slidenum">
              <a:rPr lang="it-IT" smtClean="0"/>
              <a:t>69</a:t>
            </a:fld>
            <a:endParaRPr lang="it-IT"/>
          </a:p>
        </p:txBody>
      </p:sp>
      <p:sp>
        <p:nvSpPr>
          <p:cNvPr id="5" name="Titolo 4">
            <a:extLst>
              <a:ext uri="{FF2B5EF4-FFF2-40B4-BE49-F238E27FC236}">
                <a16:creationId xmlns:a16="http://schemas.microsoft.com/office/drawing/2014/main" xmlns="" id="{7F0173D6-5C3D-A44C-8AC2-F49DBEB06C33}"/>
              </a:ext>
            </a:extLst>
          </p:cNvPr>
          <p:cNvSpPr>
            <a:spLocks noGrp="1"/>
          </p:cNvSpPr>
          <p:nvPr>
            <p:ph type="title"/>
          </p:nvPr>
        </p:nvSpPr>
        <p:spPr/>
        <p:txBody>
          <a:bodyPr/>
          <a:lstStyle/>
          <a:p>
            <a:r>
              <a:rPr lang="it-IT" dirty="0"/>
              <a:t>Benefici realizzabili</a:t>
            </a:r>
          </a:p>
        </p:txBody>
      </p:sp>
      <p:sp>
        <p:nvSpPr>
          <p:cNvPr id="7"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42346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contenuto 14">
            <a:extLst>
              <a:ext uri="{FF2B5EF4-FFF2-40B4-BE49-F238E27FC236}">
                <a16:creationId xmlns:a16="http://schemas.microsoft.com/office/drawing/2014/main" xmlns="" id="{9A2ADB2D-10FB-DD4B-8379-2F9E3EA931C5}"/>
              </a:ext>
            </a:extLst>
          </p:cNvPr>
          <p:cNvSpPr>
            <a:spLocks noGrp="1"/>
          </p:cNvSpPr>
          <p:nvPr>
            <p:ph sz="half" idx="1"/>
          </p:nvPr>
        </p:nvSpPr>
        <p:spPr>
          <a:xfrm>
            <a:off x="489614" y="2674467"/>
            <a:ext cx="4038600" cy="1061829"/>
          </a:xfrm>
        </p:spPr>
        <p:txBody>
          <a:bodyPr/>
          <a:lstStyle/>
          <a:p>
            <a:pPr marL="0" indent="0">
              <a:buNone/>
            </a:pPr>
            <a:r>
              <a:rPr lang="it-IT" dirty="0"/>
              <a:t>Identificare quali obiettivi strategici sono rilevanti per il portafoglio dei progetti</a:t>
            </a:r>
          </a:p>
        </p:txBody>
      </p:sp>
      <p:sp>
        <p:nvSpPr>
          <p:cNvPr id="16" name="Segnaposto contenuto 15">
            <a:extLst>
              <a:ext uri="{FF2B5EF4-FFF2-40B4-BE49-F238E27FC236}">
                <a16:creationId xmlns:a16="http://schemas.microsoft.com/office/drawing/2014/main" xmlns="" id="{7B9AEF1D-8589-B04E-BB3B-F4893F1DB488}"/>
              </a:ext>
            </a:extLst>
          </p:cNvPr>
          <p:cNvSpPr>
            <a:spLocks noGrp="1"/>
          </p:cNvSpPr>
          <p:nvPr>
            <p:ph sz="half" idx="2"/>
          </p:nvPr>
        </p:nvSpPr>
        <p:spPr>
          <a:xfrm>
            <a:off x="4648200" y="2674467"/>
            <a:ext cx="4038600" cy="1061829"/>
          </a:xfrm>
        </p:spPr>
        <p:txBody>
          <a:bodyPr/>
          <a:lstStyle/>
          <a:p>
            <a:pPr marL="0" indent="0">
              <a:buNone/>
            </a:pPr>
            <a:r>
              <a:rPr lang="it-IT" dirty="0"/>
              <a:t>Agire per monitorare e controllare l’allineamento con gli obiettivi strategici prestabiliti</a:t>
            </a:r>
          </a:p>
        </p:txBody>
      </p:sp>
      <p:sp>
        <p:nvSpPr>
          <p:cNvPr id="2" name="Segnaposto numero diapositiva 1">
            <a:extLst>
              <a:ext uri="{FF2B5EF4-FFF2-40B4-BE49-F238E27FC236}">
                <a16:creationId xmlns:a16="http://schemas.microsoft.com/office/drawing/2014/main" xmlns="" id="{65F7CE19-4916-3A49-9761-84991F206A93}"/>
              </a:ext>
            </a:extLst>
          </p:cNvPr>
          <p:cNvSpPr>
            <a:spLocks noGrp="1"/>
          </p:cNvSpPr>
          <p:nvPr>
            <p:ph type="sldNum" sz="quarter" idx="12"/>
          </p:nvPr>
        </p:nvSpPr>
        <p:spPr/>
        <p:txBody>
          <a:bodyPr/>
          <a:lstStyle/>
          <a:p>
            <a:fld id="{30022364-CBF1-FB44-A4AE-07A465E5B79F}" type="slidenum">
              <a:rPr lang="it-IT" smtClean="0"/>
              <a:t>7</a:t>
            </a:fld>
            <a:endParaRPr lang="it-IT"/>
          </a:p>
        </p:txBody>
      </p:sp>
      <p:sp>
        <p:nvSpPr>
          <p:cNvPr id="3" name="Titolo 2">
            <a:extLst>
              <a:ext uri="{FF2B5EF4-FFF2-40B4-BE49-F238E27FC236}">
                <a16:creationId xmlns:a16="http://schemas.microsoft.com/office/drawing/2014/main" xmlns="" id="{F6E0B8D1-E25D-5548-B41F-C74BFF5E2396}"/>
              </a:ext>
            </a:extLst>
          </p:cNvPr>
          <p:cNvSpPr>
            <a:spLocks noGrp="1"/>
          </p:cNvSpPr>
          <p:nvPr>
            <p:ph type="title"/>
          </p:nvPr>
        </p:nvSpPr>
        <p:spPr/>
        <p:txBody>
          <a:bodyPr/>
          <a:lstStyle/>
          <a:p>
            <a:r>
              <a:rPr lang="it-IT" dirty="0"/>
              <a:t>Allineamento tra strategie e benefici</a:t>
            </a:r>
          </a:p>
        </p:txBody>
      </p:sp>
      <p:sp>
        <p:nvSpPr>
          <p:cNvPr id="5" name="Rettangolo 4">
            <a:extLst>
              <a:ext uri="{FF2B5EF4-FFF2-40B4-BE49-F238E27FC236}">
                <a16:creationId xmlns:a16="http://schemas.microsoft.com/office/drawing/2014/main" xmlns="" id="{B48DC6B8-7994-4B4E-A47E-2EC0149CE6D3}"/>
              </a:ext>
            </a:extLst>
          </p:cNvPr>
          <p:cNvSpPr/>
          <p:nvPr/>
        </p:nvSpPr>
        <p:spPr>
          <a:xfrm>
            <a:off x="184814" y="1485900"/>
            <a:ext cx="1506826" cy="78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200" dirty="0"/>
              <a:t>Strategia dell’Ente</a:t>
            </a:r>
          </a:p>
        </p:txBody>
      </p:sp>
      <p:sp>
        <p:nvSpPr>
          <p:cNvPr id="6" name="Rettangolo 5">
            <a:extLst>
              <a:ext uri="{FF2B5EF4-FFF2-40B4-BE49-F238E27FC236}">
                <a16:creationId xmlns:a16="http://schemas.microsoft.com/office/drawing/2014/main" xmlns="" id="{F03BAB1B-CE0A-AB4F-BD0A-720E27787667}"/>
              </a:ext>
            </a:extLst>
          </p:cNvPr>
          <p:cNvSpPr/>
          <p:nvPr/>
        </p:nvSpPr>
        <p:spPr>
          <a:xfrm>
            <a:off x="1984897" y="1485900"/>
            <a:ext cx="1506826" cy="78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200" dirty="0"/>
              <a:t>Obiettivi strategici</a:t>
            </a:r>
          </a:p>
        </p:txBody>
      </p:sp>
      <p:sp>
        <p:nvSpPr>
          <p:cNvPr id="7" name="Rettangolo 6">
            <a:extLst>
              <a:ext uri="{FF2B5EF4-FFF2-40B4-BE49-F238E27FC236}">
                <a16:creationId xmlns:a16="http://schemas.microsoft.com/office/drawing/2014/main" xmlns="" id="{8E91735F-9F52-6A45-AD6F-A2A6EF0A8F7F}"/>
              </a:ext>
            </a:extLst>
          </p:cNvPr>
          <p:cNvSpPr/>
          <p:nvPr/>
        </p:nvSpPr>
        <p:spPr>
          <a:xfrm>
            <a:off x="3784980" y="1485900"/>
            <a:ext cx="1506826" cy="78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200" dirty="0"/>
              <a:t>Opportunità e minacce</a:t>
            </a:r>
          </a:p>
        </p:txBody>
      </p:sp>
      <p:sp>
        <p:nvSpPr>
          <p:cNvPr id="8" name="Rettangolo 7">
            <a:extLst>
              <a:ext uri="{FF2B5EF4-FFF2-40B4-BE49-F238E27FC236}">
                <a16:creationId xmlns:a16="http://schemas.microsoft.com/office/drawing/2014/main" xmlns="" id="{CC75C505-BC94-5D4A-8C39-77999EE529F1}"/>
              </a:ext>
            </a:extLst>
          </p:cNvPr>
          <p:cNvSpPr/>
          <p:nvPr/>
        </p:nvSpPr>
        <p:spPr>
          <a:xfrm>
            <a:off x="5585063" y="1485900"/>
            <a:ext cx="1506826" cy="78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200" dirty="0"/>
              <a:t>Componenti del portafoglio</a:t>
            </a:r>
          </a:p>
        </p:txBody>
      </p:sp>
      <p:sp>
        <p:nvSpPr>
          <p:cNvPr id="9" name="Rettangolo 8">
            <a:extLst>
              <a:ext uri="{FF2B5EF4-FFF2-40B4-BE49-F238E27FC236}">
                <a16:creationId xmlns:a16="http://schemas.microsoft.com/office/drawing/2014/main" xmlns="" id="{D605DED6-9A5B-2540-9863-39D01AD28880}"/>
              </a:ext>
            </a:extLst>
          </p:cNvPr>
          <p:cNvSpPr/>
          <p:nvPr/>
        </p:nvSpPr>
        <p:spPr>
          <a:xfrm>
            <a:off x="7385147" y="1485900"/>
            <a:ext cx="1506826" cy="78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200" dirty="0"/>
              <a:t>Benefici</a:t>
            </a:r>
          </a:p>
        </p:txBody>
      </p:sp>
      <p:sp>
        <p:nvSpPr>
          <p:cNvPr id="10" name="Freccia destra 9">
            <a:extLst>
              <a:ext uri="{FF2B5EF4-FFF2-40B4-BE49-F238E27FC236}">
                <a16:creationId xmlns:a16="http://schemas.microsoft.com/office/drawing/2014/main" xmlns="" id="{21F1AAD3-82DC-B84A-B391-533D7F7E6B13}"/>
              </a:ext>
            </a:extLst>
          </p:cNvPr>
          <p:cNvSpPr/>
          <p:nvPr/>
        </p:nvSpPr>
        <p:spPr>
          <a:xfrm>
            <a:off x="1691640" y="1760220"/>
            <a:ext cx="293257" cy="2628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Freccia destra 10">
            <a:extLst>
              <a:ext uri="{FF2B5EF4-FFF2-40B4-BE49-F238E27FC236}">
                <a16:creationId xmlns:a16="http://schemas.microsoft.com/office/drawing/2014/main" xmlns="" id="{613A8802-BF03-B448-BB45-10F1116BFB3E}"/>
              </a:ext>
            </a:extLst>
          </p:cNvPr>
          <p:cNvSpPr/>
          <p:nvPr/>
        </p:nvSpPr>
        <p:spPr>
          <a:xfrm>
            <a:off x="3491722" y="1743075"/>
            <a:ext cx="293257" cy="2628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Freccia destra 11">
            <a:extLst>
              <a:ext uri="{FF2B5EF4-FFF2-40B4-BE49-F238E27FC236}">
                <a16:creationId xmlns:a16="http://schemas.microsoft.com/office/drawing/2014/main" xmlns="" id="{AB2917E1-12E2-0A4D-B040-DCE2D938A4B5}"/>
              </a:ext>
            </a:extLst>
          </p:cNvPr>
          <p:cNvSpPr/>
          <p:nvPr/>
        </p:nvSpPr>
        <p:spPr>
          <a:xfrm>
            <a:off x="5291806" y="1760220"/>
            <a:ext cx="293257" cy="2628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Freccia destra 12">
            <a:extLst>
              <a:ext uri="{FF2B5EF4-FFF2-40B4-BE49-F238E27FC236}">
                <a16:creationId xmlns:a16="http://schemas.microsoft.com/office/drawing/2014/main" xmlns="" id="{12573DC6-E4E5-A248-906E-E0172E4C75B8}"/>
              </a:ext>
            </a:extLst>
          </p:cNvPr>
          <p:cNvSpPr/>
          <p:nvPr/>
        </p:nvSpPr>
        <p:spPr>
          <a:xfrm>
            <a:off x="7091889" y="1743075"/>
            <a:ext cx="293257" cy="2628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Segnaposto piè di pagina 5">
            <a:extLst>
              <a:ext uri="{FF2B5EF4-FFF2-40B4-BE49-F238E27FC236}">
                <a16:creationId xmlns:a16="http://schemas.microsoft.com/office/drawing/2014/main" xmlns="" id="{21C93D26-3217-4746-927C-879854925B77}"/>
              </a:ext>
            </a:extLst>
          </p:cNvPr>
          <p:cNvSpPr>
            <a:spLocks noGrp="1"/>
          </p:cNvSpPr>
          <p:nvPr>
            <p:ph type="ftr" sz="quarter" idx="3"/>
          </p:nvPr>
        </p:nvSpPr>
        <p:spPr>
          <a:xfrm>
            <a:off x="1477382" y="4767264"/>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169561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u="sng"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9085794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DF49E180-D71E-3649-91BB-61C153FF01D6}"/>
              </a:ext>
            </a:extLst>
          </p:cNvPr>
          <p:cNvSpPr>
            <a:spLocks noGrp="1"/>
          </p:cNvSpPr>
          <p:nvPr>
            <p:ph idx="1"/>
          </p:nvPr>
        </p:nvSpPr>
        <p:spPr>
          <a:xfrm>
            <a:off x="130385" y="920056"/>
            <a:ext cx="8795657" cy="3539430"/>
          </a:xfrm>
        </p:spPr>
        <p:txBody>
          <a:bodyPr/>
          <a:lstStyle/>
          <a:p>
            <a:pPr marL="0" indent="0">
              <a:buNone/>
            </a:pPr>
            <a:r>
              <a:rPr lang="it-IT" dirty="0"/>
              <a:t>BPMN (Business </a:t>
            </a:r>
            <a:r>
              <a:rPr lang="it-IT" dirty="0" err="1"/>
              <a:t>Process</a:t>
            </a:r>
            <a:r>
              <a:rPr lang="it-IT" dirty="0"/>
              <a:t> Model and </a:t>
            </a:r>
            <a:r>
              <a:rPr lang="it-IT" dirty="0" err="1"/>
              <a:t>Notation</a:t>
            </a:r>
            <a:r>
              <a:rPr lang="it-IT" dirty="0"/>
              <a:t>)  è lo standard internazionale per  la rappresentazione  dei processi di business, cioè organizzativi.</a:t>
            </a:r>
          </a:p>
          <a:p>
            <a:pPr marL="0" indent="0" fontAlgn="base">
              <a:buNone/>
            </a:pPr>
            <a:r>
              <a:rPr lang="it-IT" b="1" dirty="0"/>
              <a:t>Obiettivi di BPMN</a:t>
            </a:r>
          </a:p>
          <a:p>
            <a:pPr fontAlgn="base"/>
            <a:r>
              <a:rPr lang="it-IT" dirty="0"/>
              <a:t>fornire una notazione comprensibile da:</a:t>
            </a:r>
          </a:p>
          <a:p>
            <a:pPr lvl="1" fontAlgn="base"/>
            <a:r>
              <a:rPr lang="it-IT" dirty="0"/>
              <a:t>analisti che definiscono i processi</a:t>
            </a:r>
          </a:p>
          <a:p>
            <a:pPr lvl="1" fontAlgn="base"/>
            <a:r>
              <a:rPr lang="it-IT" dirty="0"/>
              <a:t>sviluppatori responsabili dell’implementazione tecnologica dei processi</a:t>
            </a:r>
          </a:p>
          <a:p>
            <a:pPr lvl="1" fontAlgn="base"/>
            <a:r>
              <a:rPr lang="it-IT" dirty="0"/>
              <a:t>“persone del business” coinvolte nei processi</a:t>
            </a:r>
          </a:p>
          <a:p>
            <a:pPr fontAlgn="base"/>
            <a:r>
              <a:rPr lang="it-IT" dirty="0"/>
              <a:t>costituire la base per l’implementazione, grazie alla traducibilità dei modelli in linguaggi nati per l’esecuzione dei processi di business</a:t>
            </a:r>
          </a:p>
        </p:txBody>
      </p:sp>
      <p:sp>
        <p:nvSpPr>
          <p:cNvPr id="3" name="Segnaposto numero diapositiva 2">
            <a:extLst>
              <a:ext uri="{FF2B5EF4-FFF2-40B4-BE49-F238E27FC236}">
                <a16:creationId xmlns:a16="http://schemas.microsoft.com/office/drawing/2014/main" xmlns="" id="{219DC3B6-3840-3F48-9083-C70E7793A9E7}"/>
              </a:ext>
            </a:extLst>
          </p:cNvPr>
          <p:cNvSpPr>
            <a:spLocks noGrp="1"/>
          </p:cNvSpPr>
          <p:nvPr>
            <p:ph type="sldNum" sz="quarter" idx="12"/>
          </p:nvPr>
        </p:nvSpPr>
        <p:spPr/>
        <p:txBody>
          <a:bodyPr/>
          <a:lstStyle/>
          <a:p>
            <a:fld id="{30022364-CBF1-FB44-A4AE-07A465E5B79F}" type="slidenum">
              <a:rPr lang="it-IT" smtClean="0"/>
              <a:t>71</a:t>
            </a:fld>
            <a:endParaRPr lang="it-IT"/>
          </a:p>
        </p:txBody>
      </p:sp>
      <p:sp>
        <p:nvSpPr>
          <p:cNvPr id="4" name="Titolo 3">
            <a:extLst>
              <a:ext uri="{FF2B5EF4-FFF2-40B4-BE49-F238E27FC236}">
                <a16:creationId xmlns:a16="http://schemas.microsoft.com/office/drawing/2014/main" xmlns="" id="{DD829C83-3610-E34E-AC83-15AD136C585A}"/>
              </a:ext>
            </a:extLst>
          </p:cNvPr>
          <p:cNvSpPr>
            <a:spLocks noGrp="1"/>
          </p:cNvSpPr>
          <p:nvPr>
            <p:ph type="title"/>
          </p:nvPr>
        </p:nvSpPr>
        <p:spPr>
          <a:xfrm>
            <a:off x="130385" y="177838"/>
            <a:ext cx="8512629" cy="400110"/>
          </a:xfrm>
        </p:spPr>
        <p:txBody>
          <a:bodyPr/>
          <a:lstStyle/>
          <a:p>
            <a:r>
              <a:rPr lang="it-IT" dirty="0"/>
              <a:t>Uno strumento di modellazione dei processi: BPMN</a:t>
            </a:r>
          </a:p>
        </p:txBody>
      </p:sp>
      <p:sp>
        <p:nvSpPr>
          <p:cNvPr id="6"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40679115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79286C36-ACF2-D14B-9442-177081D867AC}"/>
              </a:ext>
            </a:extLst>
          </p:cNvPr>
          <p:cNvSpPr>
            <a:spLocks noGrp="1"/>
          </p:cNvSpPr>
          <p:nvPr>
            <p:ph idx="1"/>
          </p:nvPr>
        </p:nvSpPr>
        <p:spPr>
          <a:xfrm>
            <a:off x="413414" y="794113"/>
            <a:ext cx="8229600" cy="707886"/>
          </a:xfrm>
        </p:spPr>
        <p:txBody>
          <a:bodyPr/>
          <a:lstStyle/>
          <a:p>
            <a:r>
              <a:rPr lang="it-IT" dirty="0"/>
              <a:t>Procedura per prenotare una sala virtuale su </a:t>
            </a:r>
            <a:r>
              <a:rPr lang="it-IT" dirty="0" err="1"/>
              <a:t>cawemo.com</a:t>
            </a:r>
            <a:r>
              <a:rPr lang="it-IT" dirty="0"/>
              <a:t>: </a:t>
            </a:r>
            <a:r>
              <a:rPr lang="it-IT" dirty="0">
                <a:hlinkClick r:id="rId2"/>
              </a:rPr>
              <a:t>visualizza sul web</a:t>
            </a:r>
            <a:endParaRPr lang="it-IT" dirty="0"/>
          </a:p>
        </p:txBody>
      </p:sp>
      <p:sp>
        <p:nvSpPr>
          <p:cNvPr id="3" name="Segnaposto numero diapositiva 2">
            <a:extLst>
              <a:ext uri="{FF2B5EF4-FFF2-40B4-BE49-F238E27FC236}">
                <a16:creationId xmlns:a16="http://schemas.microsoft.com/office/drawing/2014/main" xmlns="" id="{278477FF-DABE-514F-B234-EB9EBB2A7A5F}"/>
              </a:ext>
            </a:extLst>
          </p:cNvPr>
          <p:cNvSpPr>
            <a:spLocks noGrp="1"/>
          </p:cNvSpPr>
          <p:nvPr>
            <p:ph type="sldNum" sz="quarter" idx="12"/>
          </p:nvPr>
        </p:nvSpPr>
        <p:spPr/>
        <p:txBody>
          <a:bodyPr/>
          <a:lstStyle/>
          <a:p>
            <a:fld id="{30022364-CBF1-FB44-A4AE-07A465E5B79F}" type="slidenum">
              <a:rPr lang="it-IT" smtClean="0"/>
              <a:t>72</a:t>
            </a:fld>
            <a:endParaRPr lang="it-IT"/>
          </a:p>
        </p:txBody>
      </p:sp>
      <p:sp>
        <p:nvSpPr>
          <p:cNvPr id="4" name="Titolo 3">
            <a:extLst>
              <a:ext uri="{FF2B5EF4-FFF2-40B4-BE49-F238E27FC236}">
                <a16:creationId xmlns:a16="http://schemas.microsoft.com/office/drawing/2014/main" xmlns="" id="{33C5583E-AFAE-EF4F-8A58-D17ADFC2F8A4}"/>
              </a:ext>
            </a:extLst>
          </p:cNvPr>
          <p:cNvSpPr>
            <a:spLocks noGrp="1"/>
          </p:cNvSpPr>
          <p:nvPr>
            <p:ph type="title"/>
          </p:nvPr>
        </p:nvSpPr>
        <p:spPr/>
        <p:txBody>
          <a:bodyPr/>
          <a:lstStyle/>
          <a:p>
            <a:r>
              <a:rPr lang="it-IT" dirty="0"/>
              <a:t>Come si informatizza una procedura: un esempio</a:t>
            </a:r>
          </a:p>
        </p:txBody>
      </p:sp>
      <p:sp>
        <p:nvSpPr>
          <p:cNvPr id="5" name="Segnaposto piè di pagina 4">
            <a:extLst>
              <a:ext uri="{FF2B5EF4-FFF2-40B4-BE49-F238E27FC236}">
                <a16:creationId xmlns:a16="http://schemas.microsoft.com/office/drawing/2014/main" xmlns="" id="{33546CE6-6FD6-874A-9E04-EDB5ED37FC12}"/>
              </a:ext>
            </a:extLst>
          </p:cNvPr>
          <p:cNvSpPr>
            <a:spLocks noGrp="1"/>
          </p:cNvSpPr>
          <p:nvPr>
            <p:ph type="ftr" sz="quarter" idx="3"/>
          </p:nvPr>
        </p:nvSpPr>
        <p:spPr/>
        <p:txBody>
          <a:bodyPr/>
          <a:lstStyle/>
          <a:p>
            <a:r>
              <a:rPr lang="it-IT"/>
              <a:t>Corso di Project Management: prima parte</a:t>
            </a:r>
            <a:endParaRPr lang="it-IT" dirty="0"/>
          </a:p>
        </p:txBody>
      </p:sp>
      <p:pic>
        <p:nvPicPr>
          <p:cNvPr id="6" name="Immagine 5">
            <a:extLst>
              <a:ext uri="{FF2B5EF4-FFF2-40B4-BE49-F238E27FC236}">
                <a16:creationId xmlns:a16="http://schemas.microsoft.com/office/drawing/2014/main" xmlns="" id="{AAEBB824-8A63-8141-BF6A-09B92CA8FCA8}"/>
              </a:ext>
            </a:extLst>
          </p:cNvPr>
          <p:cNvPicPr>
            <a:picLocks noChangeAspect="1"/>
          </p:cNvPicPr>
          <p:nvPr/>
        </p:nvPicPr>
        <p:blipFill>
          <a:blip r:embed="rId3"/>
          <a:stretch>
            <a:fillRect/>
          </a:stretch>
        </p:blipFill>
        <p:spPr>
          <a:xfrm>
            <a:off x="1477382" y="1497231"/>
            <a:ext cx="5909129" cy="3646269"/>
          </a:xfrm>
          <a:prstGeom prst="rect">
            <a:avLst/>
          </a:prstGeom>
        </p:spPr>
      </p:pic>
    </p:spTree>
    <p:extLst>
      <p:ext uri="{BB962C8B-B14F-4D97-AF65-F5344CB8AC3E}">
        <p14:creationId xmlns:p14="http://schemas.microsoft.com/office/powerpoint/2010/main" val="26310756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u="sng" dirty="0"/>
              <a:t>Un esempio: il progetto «PROVA» per avviare la raccolta delle procedure condivise </a:t>
            </a:r>
          </a:p>
        </p:txBody>
      </p:sp>
    </p:spTree>
    <p:extLst>
      <p:ext uri="{BB962C8B-B14F-4D97-AF65-F5344CB8AC3E}">
        <p14:creationId xmlns:p14="http://schemas.microsoft.com/office/powerpoint/2010/main" val="10066609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C32AE7AF-3849-554F-AEFF-4788C7F98BEF}"/>
              </a:ext>
            </a:extLst>
          </p:cNvPr>
          <p:cNvSpPr>
            <a:spLocks noGrp="1"/>
          </p:cNvSpPr>
          <p:nvPr>
            <p:ph idx="1"/>
          </p:nvPr>
        </p:nvSpPr>
        <p:spPr>
          <a:xfrm>
            <a:off x="413414" y="794113"/>
            <a:ext cx="8229600" cy="400110"/>
          </a:xfrm>
        </p:spPr>
        <p:txBody>
          <a:bodyPr/>
          <a:lstStyle/>
          <a:p>
            <a:r>
              <a:rPr lang="it-IT" dirty="0"/>
              <a:t>Per visualizzare lo schema su web questo è il </a:t>
            </a:r>
            <a:r>
              <a:rPr lang="it-IT" dirty="0">
                <a:hlinkClick r:id="rId2"/>
              </a:rPr>
              <a:t>link</a:t>
            </a:r>
            <a:r>
              <a:rPr lang="it-IT" dirty="0"/>
              <a:t> </a:t>
            </a:r>
          </a:p>
        </p:txBody>
      </p:sp>
      <p:sp>
        <p:nvSpPr>
          <p:cNvPr id="3" name="Segnaposto numero diapositiva 2">
            <a:extLst>
              <a:ext uri="{FF2B5EF4-FFF2-40B4-BE49-F238E27FC236}">
                <a16:creationId xmlns:a16="http://schemas.microsoft.com/office/drawing/2014/main" xmlns="" id="{6E70ED79-9C83-DB4D-A03E-37E7708EFFA2}"/>
              </a:ext>
            </a:extLst>
          </p:cNvPr>
          <p:cNvSpPr>
            <a:spLocks noGrp="1"/>
          </p:cNvSpPr>
          <p:nvPr>
            <p:ph type="sldNum" sz="quarter" idx="12"/>
          </p:nvPr>
        </p:nvSpPr>
        <p:spPr/>
        <p:txBody>
          <a:bodyPr/>
          <a:lstStyle/>
          <a:p>
            <a:fld id="{30022364-CBF1-FB44-A4AE-07A465E5B79F}" type="slidenum">
              <a:rPr lang="it-IT" smtClean="0"/>
              <a:t>74</a:t>
            </a:fld>
            <a:endParaRPr lang="it-IT"/>
          </a:p>
        </p:txBody>
      </p:sp>
      <p:sp>
        <p:nvSpPr>
          <p:cNvPr id="4" name="Titolo 3">
            <a:extLst>
              <a:ext uri="{FF2B5EF4-FFF2-40B4-BE49-F238E27FC236}">
                <a16:creationId xmlns:a16="http://schemas.microsoft.com/office/drawing/2014/main" xmlns="" id="{75F055C0-7480-A740-B681-F86023F2F23F}"/>
              </a:ext>
            </a:extLst>
          </p:cNvPr>
          <p:cNvSpPr>
            <a:spLocks noGrp="1"/>
          </p:cNvSpPr>
          <p:nvPr>
            <p:ph type="title"/>
          </p:nvPr>
        </p:nvSpPr>
        <p:spPr>
          <a:xfrm>
            <a:off x="97971" y="177838"/>
            <a:ext cx="8915399" cy="442648"/>
          </a:xfrm>
        </p:spPr>
        <p:txBody>
          <a:bodyPr/>
          <a:lstStyle/>
          <a:p>
            <a:r>
              <a:rPr lang="it-IT" sz="2000" dirty="0"/>
              <a:t>Proviamo ad informatizzare la procedura di avvio di nuovo progetto</a:t>
            </a:r>
          </a:p>
        </p:txBody>
      </p:sp>
      <p:sp>
        <p:nvSpPr>
          <p:cNvPr id="5" name="Segnaposto piè di pagina 4">
            <a:extLst>
              <a:ext uri="{FF2B5EF4-FFF2-40B4-BE49-F238E27FC236}">
                <a16:creationId xmlns:a16="http://schemas.microsoft.com/office/drawing/2014/main" xmlns="" id="{C643F0F4-8EA0-E949-AC08-4FC6340F0400}"/>
              </a:ext>
            </a:extLst>
          </p:cNvPr>
          <p:cNvSpPr>
            <a:spLocks noGrp="1"/>
          </p:cNvSpPr>
          <p:nvPr>
            <p:ph type="ftr" sz="quarter" idx="3"/>
          </p:nvPr>
        </p:nvSpPr>
        <p:spPr/>
        <p:txBody>
          <a:bodyPr/>
          <a:lstStyle/>
          <a:p>
            <a:r>
              <a:rPr lang="it-IT"/>
              <a:t>Corso di Project Management: prima parte</a:t>
            </a:r>
            <a:endParaRPr lang="it-IT" dirty="0"/>
          </a:p>
        </p:txBody>
      </p:sp>
      <p:pic>
        <p:nvPicPr>
          <p:cNvPr id="7" name="Immagine 6">
            <a:extLst>
              <a:ext uri="{FF2B5EF4-FFF2-40B4-BE49-F238E27FC236}">
                <a16:creationId xmlns:a16="http://schemas.microsoft.com/office/drawing/2014/main" xmlns="" id="{49E27164-5D69-3F46-B0E8-7E414E7659B6}"/>
              </a:ext>
            </a:extLst>
          </p:cNvPr>
          <p:cNvPicPr>
            <a:picLocks noChangeAspect="1"/>
          </p:cNvPicPr>
          <p:nvPr/>
        </p:nvPicPr>
        <p:blipFill>
          <a:blip r:embed="rId3"/>
          <a:stretch>
            <a:fillRect/>
          </a:stretch>
        </p:blipFill>
        <p:spPr>
          <a:xfrm>
            <a:off x="1066799" y="1194223"/>
            <a:ext cx="7195457" cy="3891068"/>
          </a:xfrm>
          <a:prstGeom prst="rect">
            <a:avLst/>
          </a:prstGeom>
        </p:spPr>
      </p:pic>
    </p:spTree>
    <p:extLst>
      <p:ext uri="{BB962C8B-B14F-4D97-AF65-F5344CB8AC3E}">
        <p14:creationId xmlns:p14="http://schemas.microsoft.com/office/powerpoint/2010/main" val="1164093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34D6E1FB-988E-EA47-AA88-33051C25412F}"/>
              </a:ext>
            </a:extLst>
          </p:cNvPr>
          <p:cNvSpPr>
            <a:spLocks noGrp="1"/>
          </p:cNvSpPr>
          <p:nvPr>
            <p:ph type="sldNum" sz="quarter" idx="12"/>
          </p:nvPr>
        </p:nvSpPr>
        <p:spPr/>
        <p:txBody>
          <a:bodyPr/>
          <a:lstStyle/>
          <a:p>
            <a:fld id="{30022364-CBF1-FB44-A4AE-07A465E5B79F}" type="slidenum">
              <a:rPr lang="it-IT" smtClean="0"/>
              <a:t>75</a:t>
            </a:fld>
            <a:endParaRPr lang="it-IT"/>
          </a:p>
        </p:txBody>
      </p:sp>
      <p:sp>
        <p:nvSpPr>
          <p:cNvPr id="4" name="Titolo 3">
            <a:extLst>
              <a:ext uri="{FF2B5EF4-FFF2-40B4-BE49-F238E27FC236}">
                <a16:creationId xmlns:a16="http://schemas.microsoft.com/office/drawing/2014/main" xmlns="" id="{24D62EDC-9ADC-924F-BFAC-1F993C7F95DC}"/>
              </a:ext>
            </a:extLst>
          </p:cNvPr>
          <p:cNvSpPr>
            <a:spLocks noGrp="1"/>
          </p:cNvSpPr>
          <p:nvPr>
            <p:ph type="title"/>
          </p:nvPr>
        </p:nvSpPr>
        <p:spPr>
          <a:xfrm>
            <a:off x="-1" y="152400"/>
            <a:ext cx="9013371" cy="425548"/>
          </a:xfrm>
        </p:spPr>
        <p:txBody>
          <a:bodyPr/>
          <a:lstStyle/>
          <a:p>
            <a:r>
              <a:rPr lang="it-IT" dirty="0"/>
              <a:t>Simulazione di formulazione avvio progetto on line: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6" name="CasellaDiTesto 5">
            <a:extLst>
              <a:ext uri="{FF2B5EF4-FFF2-40B4-BE49-F238E27FC236}">
                <a16:creationId xmlns:a16="http://schemas.microsoft.com/office/drawing/2014/main" xmlns="" id="{6D2D2596-3732-634E-BA65-15583E7426E0}"/>
              </a:ext>
            </a:extLst>
          </p:cNvPr>
          <p:cNvSpPr txBox="1"/>
          <p:nvPr/>
        </p:nvSpPr>
        <p:spPr>
          <a:xfrm>
            <a:off x="500743" y="1045029"/>
            <a:ext cx="3352800" cy="276999"/>
          </a:xfrm>
          <a:prstGeom prst="rect">
            <a:avLst/>
          </a:prstGeom>
        </p:spPr>
        <p:txBody>
          <a:bodyPr vert="horz" wrap="square" lIns="91440" tIns="0" rIns="91440" bIns="0" rtlCol="0">
            <a:spAutoFit/>
          </a:bodyPr>
          <a:lstStyle/>
          <a:p>
            <a:r>
              <a:rPr lang="it-IT" dirty="0">
                <a:hlinkClick r:id="rId3"/>
              </a:rPr>
              <a:t>Visualizzazione delle risposte</a:t>
            </a:r>
            <a:endParaRPr lang="it-IT" dirty="0"/>
          </a:p>
        </p:txBody>
      </p:sp>
      <p:pic>
        <p:nvPicPr>
          <p:cNvPr id="9218" name="Picture 2" descr="Grafico delle risposte di Moduli. Titolo della domanda: Proprietario del progetto. Numero di risposte: 2 risposte.">
            <a:extLst>
              <a:ext uri="{FF2B5EF4-FFF2-40B4-BE49-F238E27FC236}">
                <a16:creationId xmlns:a16="http://schemas.microsoft.com/office/drawing/2014/main" xmlns="" id="{B5EDE5F2-D010-7D44-A417-55543EE3B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371" y="859971"/>
            <a:ext cx="3854189" cy="162197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rafico delle risposte di Moduli. Titolo della domanda: Chi approva il documento. Numero di risposte: 2 risposte.">
            <a:extLst>
              <a:ext uri="{FF2B5EF4-FFF2-40B4-BE49-F238E27FC236}">
                <a16:creationId xmlns:a16="http://schemas.microsoft.com/office/drawing/2014/main" xmlns="" id="{098DE27F-E84D-774C-8734-C7103282F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96" y="1427488"/>
            <a:ext cx="3020489" cy="143578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xmlns="" id="{C225DB61-5BCB-9B4A-8C75-5E018C24B944}"/>
              </a:ext>
            </a:extLst>
          </p:cNvPr>
          <p:cNvPicPr>
            <a:picLocks noChangeAspect="1"/>
          </p:cNvPicPr>
          <p:nvPr/>
        </p:nvPicPr>
        <p:blipFill>
          <a:blip r:embed="rId6"/>
          <a:stretch>
            <a:fillRect/>
          </a:stretch>
        </p:blipFill>
        <p:spPr>
          <a:xfrm>
            <a:off x="6886056" y="1882872"/>
            <a:ext cx="2033879" cy="1198140"/>
          </a:xfrm>
          <a:prstGeom prst="rect">
            <a:avLst/>
          </a:prstGeom>
        </p:spPr>
      </p:pic>
      <p:pic>
        <p:nvPicPr>
          <p:cNvPr id="8" name="Immagine 7">
            <a:extLst>
              <a:ext uri="{FF2B5EF4-FFF2-40B4-BE49-F238E27FC236}">
                <a16:creationId xmlns:a16="http://schemas.microsoft.com/office/drawing/2014/main" xmlns="" id="{B3C8453C-A00D-8C41-8F8C-D482BF7BF842}"/>
              </a:ext>
            </a:extLst>
          </p:cNvPr>
          <p:cNvPicPr>
            <a:picLocks noChangeAspect="1"/>
          </p:cNvPicPr>
          <p:nvPr/>
        </p:nvPicPr>
        <p:blipFill>
          <a:blip r:embed="rId7"/>
          <a:stretch>
            <a:fillRect/>
          </a:stretch>
        </p:blipFill>
        <p:spPr>
          <a:xfrm>
            <a:off x="3211285" y="2240926"/>
            <a:ext cx="1998436" cy="931022"/>
          </a:xfrm>
          <a:prstGeom prst="rect">
            <a:avLst/>
          </a:prstGeom>
        </p:spPr>
      </p:pic>
      <p:pic>
        <p:nvPicPr>
          <p:cNvPr id="9" name="Immagine 8">
            <a:extLst>
              <a:ext uri="{FF2B5EF4-FFF2-40B4-BE49-F238E27FC236}">
                <a16:creationId xmlns:a16="http://schemas.microsoft.com/office/drawing/2014/main" xmlns="" id="{17893A9E-3560-534E-B169-9E11985F1FAA}"/>
              </a:ext>
            </a:extLst>
          </p:cNvPr>
          <p:cNvPicPr>
            <a:picLocks noChangeAspect="1"/>
          </p:cNvPicPr>
          <p:nvPr/>
        </p:nvPicPr>
        <p:blipFill>
          <a:blip r:embed="rId8"/>
          <a:stretch>
            <a:fillRect/>
          </a:stretch>
        </p:blipFill>
        <p:spPr>
          <a:xfrm>
            <a:off x="332472" y="3130596"/>
            <a:ext cx="3689342" cy="1205919"/>
          </a:xfrm>
          <a:prstGeom prst="rect">
            <a:avLst/>
          </a:prstGeom>
        </p:spPr>
      </p:pic>
      <p:pic>
        <p:nvPicPr>
          <p:cNvPr id="9222" name="Picture 6" descr="Grafico delle risposte di Moduli. Titolo della domanda: Basi Legali. Numero di risposte: 2 risposte.">
            <a:extLst>
              <a:ext uri="{FF2B5EF4-FFF2-40B4-BE49-F238E27FC236}">
                <a16:creationId xmlns:a16="http://schemas.microsoft.com/office/drawing/2014/main" xmlns="" id="{785A1F41-C0FC-AF49-B8A7-5548F744FD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7656" y="3130596"/>
            <a:ext cx="3396343" cy="1614442"/>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xmlns="" id="{A4ADC755-C341-5A49-B977-4EE91112858C}"/>
              </a:ext>
            </a:extLst>
          </p:cNvPr>
          <p:cNvPicPr>
            <a:picLocks noChangeAspect="1"/>
          </p:cNvPicPr>
          <p:nvPr/>
        </p:nvPicPr>
        <p:blipFill>
          <a:blip r:embed="rId10"/>
          <a:stretch>
            <a:fillRect/>
          </a:stretch>
        </p:blipFill>
        <p:spPr>
          <a:xfrm>
            <a:off x="3668903" y="3076074"/>
            <a:ext cx="2382157" cy="1356315"/>
          </a:xfrm>
          <a:prstGeom prst="rect">
            <a:avLst/>
          </a:prstGeom>
        </p:spPr>
      </p:pic>
      <p:sp>
        <p:nvSpPr>
          <p:cNvPr id="13"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9116230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C2431EC0-C089-4645-B96E-ED28FF5BB26E}"/>
              </a:ext>
            </a:extLst>
          </p:cNvPr>
          <p:cNvSpPr>
            <a:spLocks noGrp="1"/>
          </p:cNvSpPr>
          <p:nvPr>
            <p:ph idx="1"/>
          </p:nvPr>
        </p:nvSpPr>
        <p:spPr>
          <a:xfrm>
            <a:off x="87086" y="794113"/>
            <a:ext cx="9198428" cy="3804118"/>
          </a:xfrm>
        </p:spPr>
        <p:txBody>
          <a:bodyPr/>
          <a:lstStyle/>
          <a:p>
            <a:r>
              <a:rPr lang="it-IT" sz="1800" dirty="0"/>
              <a:t>Ritenete importante informatizzare le procedure?</a:t>
            </a:r>
          </a:p>
          <a:p>
            <a:r>
              <a:rPr lang="it-IT" sz="1800" dirty="0"/>
              <a:t>Ritenete lo strumento </a:t>
            </a:r>
            <a:r>
              <a:rPr lang="it-IT" sz="1800" dirty="0" err="1"/>
              <a:t>Cawemo</a:t>
            </a:r>
            <a:r>
              <a:rPr lang="it-IT" sz="1800" dirty="0"/>
              <a:t> utile per creare un data base centralizzato delle procedure?</a:t>
            </a:r>
          </a:p>
          <a:p>
            <a:r>
              <a:rPr lang="it-IT" sz="1800" dirty="0"/>
              <a:t>Ritenete importante avere traccia in tempo reale della procedura da voi avviata?</a:t>
            </a:r>
          </a:p>
          <a:p>
            <a:r>
              <a:rPr lang="it-IT" sz="1800" dirty="0"/>
              <a:t>Ritenete utile informatizzare le richieste di avvio dei progetti e gestione dei progetti per inserirli all’interno dei programmi?</a:t>
            </a:r>
          </a:p>
          <a:p>
            <a:r>
              <a:rPr lang="it-IT" sz="1800" dirty="0"/>
              <a:t>Ritenete utile che i progetti inseriti siano valutati in base ai benefici per gli obiettivi strategici di ENEA?</a:t>
            </a:r>
          </a:p>
          <a:p>
            <a:r>
              <a:rPr lang="it-IT" sz="1800" dirty="0"/>
              <a:t>Ritenete utile che i progetti sino aggregati all’interno dei programmi per migliorare l’impatto e la capitalizzazione dei vostri risultati? </a:t>
            </a:r>
          </a:p>
          <a:p>
            <a:r>
              <a:rPr lang="it-IT" sz="1800" dirty="0"/>
              <a:t>Siete disponibili ad elaborare il BPMN per una procedura a vostra scelta?</a:t>
            </a:r>
          </a:p>
          <a:p>
            <a:endParaRPr lang="it-IT" sz="1800" dirty="0"/>
          </a:p>
        </p:txBody>
      </p:sp>
      <p:sp>
        <p:nvSpPr>
          <p:cNvPr id="3" name="Segnaposto numero diapositiva 2">
            <a:extLst>
              <a:ext uri="{FF2B5EF4-FFF2-40B4-BE49-F238E27FC236}">
                <a16:creationId xmlns:a16="http://schemas.microsoft.com/office/drawing/2014/main" xmlns="" id="{32D25916-0AC0-7B47-997E-51387E3BA7F8}"/>
              </a:ext>
            </a:extLst>
          </p:cNvPr>
          <p:cNvSpPr>
            <a:spLocks noGrp="1"/>
          </p:cNvSpPr>
          <p:nvPr>
            <p:ph type="sldNum" sz="quarter" idx="12"/>
          </p:nvPr>
        </p:nvSpPr>
        <p:spPr/>
        <p:txBody>
          <a:bodyPr/>
          <a:lstStyle/>
          <a:p>
            <a:fld id="{30022364-CBF1-FB44-A4AE-07A465E5B79F}" type="slidenum">
              <a:rPr lang="it-IT" smtClean="0"/>
              <a:t>76</a:t>
            </a:fld>
            <a:endParaRPr lang="it-IT"/>
          </a:p>
        </p:txBody>
      </p:sp>
      <p:sp>
        <p:nvSpPr>
          <p:cNvPr id="4" name="Titolo 3">
            <a:extLst>
              <a:ext uri="{FF2B5EF4-FFF2-40B4-BE49-F238E27FC236}">
                <a16:creationId xmlns:a16="http://schemas.microsoft.com/office/drawing/2014/main" xmlns="" id="{1671E1BC-F396-AB46-A839-947D41D3629A}"/>
              </a:ext>
            </a:extLst>
          </p:cNvPr>
          <p:cNvSpPr>
            <a:spLocks noGrp="1"/>
          </p:cNvSpPr>
          <p:nvPr>
            <p:ph type="title"/>
          </p:nvPr>
        </p:nvSpPr>
        <p:spPr/>
        <p:txBody>
          <a:bodyPr/>
          <a:lstStyle/>
          <a:p>
            <a:r>
              <a:rPr lang="it-IT" dirty="0"/>
              <a:t>Questionario on line sull’uso del BPMN: </a:t>
            </a:r>
            <a:r>
              <a:rPr lang="it-IT" dirty="0">
                <a:hlinkClick r:id="rId2"/>
              </a:rPr>
              <a:t>link</a:t>
            </a:r>
            <a:endParaRPr lang="it-IT" dirty="0"/>
          </a:p>
        </p:txBody>
      </p:sp>
      <p:sp>
        <p:nvSpPr>
          <p:cNvPr id="6"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408616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7728AAA3-6551-C247-8E59-5A4C78E49D35}"/>
              </a:ext>
            </a:extLst>
          </p:cNvPr>
          <p:cNvSpPr>
            <a:spLocks noGrp="1"/>
          </p:cNvSpPr>
          <p:nvPr>
            <p:ph idx="1"/>
          </p:nvPr>
        </p:nvSpPr>
        <p:spPr>
          <a:xfrm>
            <a:off x="413414" y="794113"/>
            <a:ext cx="8229600" cy="4764381"/>
          </a:xfrm>
        </p:spPr>
        <p:txBody>
          <a:bodyPr/>
          <a:lstStyle/>
          <a:p>
            <a:r>
              <a:rPr lang="it-IT" sz="1800" dirty="0"/>
              <a:t>Ritenete utile informatizzare le procedure?</a:t>
            </a:r>
          </a:p>
          <a:p>
            <a:r>
              <a:rPr lang="it-IT" sz="1800" dirty="0"/>
              <a:t>Ritenete </a:t>
            </a:r>
            <a:r>
              <a:rPr lang="it-IT" sz="1800" dirty="0" err="1"/>
              <a:t>CAWEMO.com</a:t>
            </a:r>
            <a:r>
              <a:rPr lang="it-IT" sz="1800" dirty="0"/>
              <a:t> uno strumento utilizzabile?</a:t>
            </a:r>
          </a:p>
          <a:p>
            <a:r>
              <a:rPr lang="it-IT" sz="1800" dirty="0"/>
              <a:t>Vi proponete per modellare una procedura? Ad esempio:</a:t>
            </a:r>
          </a:p>
          <a:p>
            <a:pPr lvl="1"/>
            <a:r>
              <a:rPr lang="it-IT" sz="1800" dirty="0"/>
              <a:t>Tesi di laurea</a:t>
            </a:r>
          </a:p>
          <a:p>
            <a:pPr lvl="1"/>
            <a:r>
              <a:rPr lang="it-IT" sz="1800" dirty="0"/>
              <a:t>Assegni di ricerca</a:t>
            </a:r>
          </a:p>
          <a:p>
            <a:pPr lvl="1"/>
            <a:r>
              <a:rPr lang="it-IT" sz="1800" dirty="0"/>
              <a:t>Dottorati di ricerca</a:t>
            </a:r>
          </a:p>
          <a:p>
            <a:pPr lvl="1"/>
            <a:r>
              <a:rPr lang="it-IT" sz="1800" dirty="0"/>
              <a:t>Borse di studio per stranieri</a:t>
            </a:r>
          </a:p>
          <a:p>
            <a:pPr lvl="1"/>
            <a:r>
              <a:rPr lang="it-IT" sz="1800" dirty="0"/>
              <a:t>Acquisto beni inventariabili</a:t>
            </a:r>
          </a:p>
          <a:p>
            <a:pPr lvl="1"/>
            <a:r>
              <a:rPr lang="it-IT" sz="1800" dirty="0"/>
              <a:t>Acquisto software</a:t>
            </a:r>
          </a:p>
          <a:p>
            <a:pPr lvl="1"/>
            <a:r>
              <a:rPr lang="it-IT" sz="1800" dirty="0"/>
              <a:t>Acquisto servizi</a:t>
            </a:r>
          </a:p>
          <a:p>
            <a:pPr lvl="1"/>
            <a:r>
              <a:rPr lang="it-IT" sz="1800" dirty="0"/>
              <a:t>Missioni per assegni di ricerca</a:t>
            </a:r>
          </a:p>
          <a:p>
            <a:pPr lvl="1"/>
            <a:r>
              <a:rPr lang="it-IT" sz="1800" dirty="0"/>
              <a:t>….</a:t>
            </a:r>
          </a:p>
          <a:p>
            <a:pPr lvl="1"/>
            <a:endParaRPr lang="it-IT" sz="1800" dirty="0"/>
          </a:p>
          <a:p>
            <a:pPr lvl="1"/>
            <a:endParaRPr lang="it-IT" sz="1800" dirty="0"/>
          </a:p>
        </p:txBody>
      </p:sp>
      <p:sp>
        <p:nvSpPr>
          <p:cNvPr id="3" name="Segnaposto numero diapositiva 2">
            <a:extLst>
              <a:ext uri="{FF2B5EF4-FFF2-40B4-BE49-F238E27FC236}">
                <a16:creationId xmlns:a16="http://schemas.microsoft.com/office/drawing/2014/main" xmlns="" id="{B188201C-C972-CF43-BE41-8CC13432B2C4}"/>
              </a:ext>
            </a:extLst>
          </p:cNvPr>
          <p:cNvSpPr>
            <a:spLocks noGrp="1"/>
          </p:cNvSpPr>
          <p:nvPr>
            <p:ph type="sldNum" sz="quarter" idx="12"/>
          </p:nvPr>
        </p:nvSpPr>
        <p:spPr/>
        <p:txBody>
          <a:bodyPr/>
          <a:lstStyle/>
          <a:p>
            <a:fld id="{30022364-CBF1-FB44-A4AE-07A465E5B79F}" type="slidenum">
              <a:rPr lang="it-IT" smtClean="0"/>
              <a:t>77</a:t>
            </a:fld>
            <a:endParaRPr lang="it-IT"/>
          </a:p>
        </p:txBody>
      </p:sp>
      <p:sp>
        <p:nvSpPr>
          <p:cNvPr id="4" name="Titolo 3">
            <a:extLst>
              <a:ext uri="{FF2B5EF4-FFF2-40B4-BE49-F238E27FC236}">
                <a16:creationId xmlns:a16="http://schemas.microsoft.com/office/drawing/2014/main" xmlns="" id="{D62DCB92-0C9A-D24B-B3CF-7C56A2DDC4C7}"/>
              </a:ext>
            </a:extLst>
          </p:cNvPr>
          <p:cNvSpPr>
            <a:spLocks noGrp="1"/>
          </p:cNvSpPr>
          <p:nvPr>
            <p:ph type="title"/>
          </p:nvPr>
        </p:nvSpPr>
        <p:spPr/>
        <p:txBody>
          <a:bodyPr/>
          <a:lstStyle/>
          <a:p>
            <a:r>
              <a:rPr lang="it-IT" dirty="0"/>
              <a:t>Questionario on line</a:t>
            </a:r>
            <a:r>
              <a:rPr lang="it-IT" dirty="0">
                <a:solidFill>
                  <a:schemeClr val="bg1"/>
                </a:solidFill>
              </a:rPr>
              <a:t>: </a:t>
            </a:r>
            <a:r>
              <a:rPr lang="it-IT" dirty="0">
                <a:solidFill>
                  <a:schemeClr val="bg1"/>
                </a:solidFill>
                <a:hlinkClick r:id="rId2">
                  <a:extLst>
                    <a:ext uri="{A12FA001-AC4F-418D-AE19-62706E023703}">
                      <ahyp:hlinkClr xmlns:ahyp="http://schemas.microsoft.com/office/drawing/2018/hyperlinkcolor" xmlns="" val="tx"/>
                    </a:ext>
                  </a:extLst>
                </a:hlinkClick>
              </a:rPr>
              <a:t>link</a:t>
            </a:r>
            <a:endParaRPr lang="it-IT" dirty="0">
              <a:solidFill>
                <a:schemeClr val="bg1"/>
              </a:solidFill>
            </a:endParaRPr>
          </a:p>
        </p:txBody>
      </p:sp>
      <p:sp>
        <p:nvSpPr>
          <p:cNvPr id="6"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11751437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BF3B4990-AB06-5A43-B9ED-C304EDD7654B}"/>
              </a:ext>
            </a:extLst>
          </p:cNvPr>
          <p:cNvSpPr>
            <a:spLocks noGrp="1"/>
          </p:cNvSpPr>
          <p:nvPr>
            <p:ph type="sldNum" sz="quarter" idx="12"/>
          </p:nvPr>
        </p:nvSpPr>
        <p:spPr/>
        <p:txBody>
          <a:bodyPr/>
          <a:lstStyle/>
          <a:p>
            <a:fld id="{30022364-CBF1-FB44-A4AE-07A465E5B79F}" type="slidenum">
              <a:rPr lang="it-IT" smtClean="0"/>
              <a:t>78</a:t>
            </a:fld>
            <a:endParaRPr lang="it-IT"/>
          </a:p>
        </p:txBody>
      </p:sp>
      <p:sp>
        <p:nvSpPr>
          <p:cNvPr id="4" name="Titolo 3">
            <a:extLst>
              <a:ext uri="{FF2B5EF4-FFF2-40B4-BE49-F238E27FC236}">
                <a16:creationId xmlns:a16="http://schemas.microsoft.com/office/drawing/2014/main" xmlns="" id="{18CAECA6-F426-8B4B-AD3C-71F344D221DF}"/>
              </a:ext>
            </a:extLst>
          </p:cNvPr>
          <p:cNvSpPr>
            <a:spLocks noGrp="1"/>
          </p:cNvSpPr>
          <p:nvPr>
            <p:ph type="title"/>
          </p:nvPr>
        </p:nvSpPr>
        <p:spPr/>
        <p:txBody>
          <a:bodyPr/>
          <a:lstStyle/>
          <a:p>
            <a:r>
              <a:rPr lang="it-IT" dirty="0"/>
              <a:t>Gli obiettivi di tutti </a:t>
            </a:r>
          </a:p>
        </p:txBody>
      </p:sp>
      <p:graphicFrame>
        <p:nvGraphicFramePr>
          <p:cNvPr id="7" name="Tabella 6">
            <a:extLst>
              <a:ext uri="{FF2B5EF4-FFF2-40B4-BE49-F238E27FC236}">
                <a16:creationId xmlns:a16="http://schemas.microsoft.com/office/drawing/2014/main" xmlns="" id="{11BB4C68-D8D1-124C-B1B4-5408310AD17B}"/>
              </a:ext>
            </a:extLst>
          </p:cNvPr>
          <p:cNvGraphicFramePr>
            <a:graphicFrameLocks noGrp="1"/>
          </p:cNvGraphicFramePr>
          <p:nvPr>
            <p:extLst>
              <p:ext uri="{D42A27DB-BD31-4B8C-83A1-F6EECF244321}">
                <p14:modId xmlns:p14="http://schemas.microsoft.com/office/powerpoint/2010/main" val="1670182423"/>
              </p:ext>
            </p:extLst>
          </p:nvPr>
        </p:nvGraphicFramePr>
        <p:xfrm>
          <a:off x="388620" y="948690"/>
          <a:ext cx="8298180" cy="2971800"/>
        </p:xfrm>
        <a:graphic>
          <a:graphicData uri="http://schemas.openxmlformats.org/drawingml/2006/table">
            <a:tbl>
              <a:tblPr firstRow="1" bandRow="1">
                <a:tableStyleId>{3C2FFA5D-87B4-456A-9821-1D502468CF0F}</a:tableStyleId>
              </a:tblPr>
              <a:tblGrid>
                <a:gridCol w="8298180">
                  <a:extLst>
                    <a:ext uri="{9D8B030D-6E8A-4147-A177-3AD203B41FA5}">
                      <a16:colId xmlns:a16="http://schemas.microsoft.com/office/drawing/2014/main" xmlns="" val="2519633107"/>
                    </a:ext>
                  </a:extLst>
                </a:gridCol>
              </a:tblGrid>
              <a:tr h="677680">
                <a:tc>
                  <a:txBody>
                    <a:bodyPr/>
                    <a:lstStyle/>
                    <a:p>
                      <a:r>
                        <a:rPr lang="it-IT" b="0" dirty="0">
                          <a:effectLst/>
                          <a:latin typeface="+mj-lt"/>
                        </a:rPr>
                        <a:t>Ottimizzare le risorse e l’efficienza operativa, per accrescere l’efficacia e la competitività dell’Agenzia OG5</a:t>
                      </a:r>
                    </a:p>
                  </a:txBody>
                  <a:tcPr marL="47625" marR="47625" marT="0" marB="0"/>
                </a:tc>
                <a:extLst>
                  <a:ext uri="{0D108BD9-81ED-4DB2-BD59-A6C34878D82A}">
                    <a16:rowId xmlns:a16="http://schemas.microsoft.com/office/drawing/2014/main" xmlns="" val="3319452044"/>
                  </a:ext>
                </a:extLst>
              </a:tr>
              <a:tr h="876800">
                <a:tc>
                  <a:txBody>
                    <a:bodyPr/>
                    <a:lstStyle/>
                    <a:p>
                      <a:endParaRPr lang="it-IT" dirty="0">
                        <a:effectLst/>
                        <a:latin typeface="Calibri" panose="020F0502020204030204" pitchFamily="34" charset="0"/>
                      </a:endParaRPr>
                    </a:p>
                    <a:p>
                      <a:r>
                        <a:rPr lang="it-IT" dirty="0">
                          <a:effectLst/>
                          <a:latin typeface="Calibri" panose="020F0502020204030204" pitchFamily="34" charset="0"/>
                        </a:rPr>
                        <a:t>Ottimizzare l'utilizzo delle risorse in relazione al valore dei risultati</a:t>
                      </a:r>
                    </a:p>
                  </a:txBody>
                  <a:tcPr marL="47625" marR="47625" marT="0" marB="0"/>
                </a:tc>
                <a:extLst>
                  <a:ext uri="{0D108BD9-81ED-4DB2-BD59-A6C34878D82A}">
                    <a16:rowId xmlns:a16="http://schemas.microsoft.com/office/drawing/2014/main" xmlns="" val="2298300910"/>
                  </a:ext>
                </a:extLst>
              </a:tr>
              <a:tr h="1417320">
                <a:tc>
                  <a:txBody>
                    <a:bodyPr/>
                    <a:lstStyle/>
                    <a:p>
                      <a:endParaRPr lang="it-IT" dirty="0">
                        <a:effectLst/>
                        <a:latin typeface="Calibri" panose="020F0502020204030204" pitchFamily="34" charset="0"/>
                      </a:endParaRPr>
                    </a:p>
                    <a:p>
                      <a:r>
                        <a:rPr lang="it-IT" dirty="0">
                          <a:effectLst/>
                          <a:latin typeface="Calibri" panose="020F0502020204030204" pitchFamily="34" charset="0"/>
                        </a:rPr>
                        <a:t>Favorire l’efficacia organizzativa, l’efficienza operativa, la crescita delle competenze e l’innalzamento della qualità dei processi amministrativo-contabili, promuovendo il benessere organizzativo e le pari opportunità </a:t>
                      </a:r>
                    </a:p>
                  </a:txBody>
                  <a:tcPr marL="47625" marR="47625" marT="0" marB="0"/>
                </a:tc>
                <a:extLst>
                  <a:ext uri="{0D108BD9-81ED-4DB2-BD59-A6C34878D82A}">
                    <a16:rowId xmlns:a16="http://schemas.microsoft.com/office/drawing/2014/main" xmlns="" val="4186008845"/>
                  </a:ext>
                </a:extLst>
              </a:tr>
            </a:tbl>
          </a:graphicData>
        </a:graphic>
      </p:graphicFrame>
      <p:sp>
        <p:nvSpPr>
          <p:cNvPr id="6"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7844811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D419238E-1D17-8F46-98FD-B3188D3E0A69}"/>
              </a:ext>
            </a:extLst>
          </p:cNvPr>
          <p:cNvSpPr>
            <a:spLocks noGrp="1"/>
          </p:cNvSpPr>
          <p:nvPr>
            <p:ph idx="1"/>
          </p:nvPr>
        </p:nvSpPr>
        <p:spPr>
          <a:xfrm>
            <a:off x="413414" y="1011283"/>
            <a:ext cx="8229600" cy="3416320"/>
          </a:xfrm>
        </p:spPr>
        <p:txBody>
          <a:bodyPr/>
          <a:lstStyle/>
          <a:p>
            <a:r>
              <a:rPr lang="it-IT" dirty="0"/>
              <a:t>Rientra nell’obiettivo strategico 4: Incrementare le attività di protezione, promozione, divulgazione, valorizzazione e trasferimento dei risultati della ricerca e delle competenze dell'Agenzia, per massimizzarne l’impatto </a:t>
            </a:r>
          </a:p>
          <a:p>
            <a:r>
              <a:rPr lang="it-IT" dirty="0"/>
              <a:t>Sono trasversali a tutti i dipartimenti</a:t>
            </a:r>
          </a:p>
          <a:p>
            <a:r>
              <a:rPr lang="it-IT" dirty="0"/>
              <a:t>Sono spesso, se non sempre, uno dei deliverable dei progetti Europei</a:t>
            </a:r>
          </a:p>
          <a:p>
            <a:r>
              <a:rPr lang="it-IT" dirty="0"/>
              <a:t>Avrebbe senso avere un programma specifico che raccoglie i deliverable di tutti i progetti</a:t>
            </a:r>
          </a:p>
          <a:p>
            <a:r>
              <a:rPr lang="it-IT" dirty="0"/>
              <a:t>Facciamo un’analisi SWOT</a:t>
            </a:r>
          </a:p>
        </p:txBody>
      </p:sp>
      <p:sp>
        <p:nvSpPr>
          <p:cNvPr id="3" name="Segnaposto numero diapositiva 2">
            <a:extLst>
              <a:ext uri="{FF2B5EF4-FFF2-40B4-BE49-F238E27FC236}">
                <a16:creationId xmlns:a16="http://schemas.microsoft.com/office/drawing/2014/main" xmlns="" id="{871C1CA6-B395-FD45-A0DA-3DB09D50C3E4}"/>
              </a:ext>
            </a:extLst>
          </p:cNvPr>
          <p:cNvSpPr>
            <a:spLocks noGrp="1"/>
          </p:cNvSpPr>
          <p:nvPr>
            <p:ph type="sldNum" sz="quarter" idx="12"/>
          </p:nvPr>
        </p:nvSpPr>
        <p:spPr/>
        <p:txBody>
          <a:bodyPr/>
          <a:lstStyle/>
          <a:p>
            <a:fld id="{30022364-CBF1-FB44-A4AE-07A465E5B79F}" type="slidenum">
              <a:rPr lang="it-IT" smtClean="0"/>
              <a:t>79</a:t>
            </a:fld>
            <a:endParaRPr lang="it-IT"/>
          </a:p>
        </p:txBody>
      </p:sp>
      <p:sp>
        <p:nvSpPr>
          <p:cNvPr id="4" name="Titolo 3">
            <a:extLst>
              <a:ext uri="{FF2B5EF4-FFF2-40B4-BE49-F238E27FC236}">
                <a16:creationId xmlns:a16="http://schemas.microsoft.com/office/drawing/2014/main" xmlns="" id="{4F7C649A-161D-9644-8252-FB54D87527F9}"/>
              </a:ext>
            </a:extLst>
          </p:cNvPr>
          <p:cNvSpPr>
            <a:spLocks noGrp="1"/>
          </p:cNvSpPr>
          <p:nvPr>
            <p:ph type="title"/>
          </p:nvPr>
        </p:nvSpPr>
        <p:spPr>
          <a:xfrm>
            <a:off x="1" y="177838"/>
            <a:ext cx="8937170" cy="400110"/>
          </a:xfrm>
        </p:spPr>
        <p:txBody>
          <a:bodyPr/>
          <a:lstStyle/>
          <a:p>
            <a:r>
              <a:rPr lang="it-IT" sz="2000" dirty="0"/>
              <a:t>Un esempio di possibile programma: la formazione promossa dall’ENEA</a:t>
            </a:r>
          </a:p>
        </p:txBody>
      </p:sp>
      <p:sp>
        <p:nvSpPr>
          <p:cNvPr id="6"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79197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A275218-8655-AE40-8FBF-4EAA114EE5C2}"/>
              </a:ext>
            </a:extLst>
          </p:cNvPr>
          <p:cNvSpPr>
            <a:spLocks noGrp="1"/>
          </p:cNvSpPr>
          <p:nvPr>
            <p:ph type="title"/>
          </p:nvPr>
        </p:nvSpPr>
        <p:spPr/>
        <p:txBody>
          <a:bodyPr/>
          <a:lstStyle/>
          <a:p>
            <a:r>
              <a:rPr lang="it-IT" dirty="0"/>
              <a:t>Programma della seconda lezione</a:t>
            </a:r>
          </a:p>
        </p:txBody>
      </p:sp>
      <p:sp>
        <p:nvSpPr>
          <p:cNvPr id="4" name="Segnaposto testo 3">
            <a:extLst>
              <a:ext uri="{FF2B5EF4-FFF2-40B4-BE49-F238E27FC236}">
                <a16:creationId xmlns:a16="http://schemas.microsoft.com/office/drawing/2014/main" xmlns="" id="{EF20AD79-C7D4-134F-AB86-5546E8E951B3}"/>
              </a:ext>
            </a:extLst>
          </p:cNvPr>
          <p:cNvSpPr>
            <a:spLocks noGrp="1"/>
          </p:cNvSpPr>
          <p:nvPr>
            <p:ph type="body" sz="quarter" idx="14"/>
          </p:nvPr>
        </p:nvSpPr>
        <p:spPr>
          <a:xfrm>
            <a:off x="0" y="729341"/>
            <a:ext cx="9143999" cy="4130361"/>
          </a:xfrm>
        </p:spPr>
        <p:txBody>
          <a:bodyPr/>
          <a:lstStyle/>
          <a:p>
            <a:r>
              <a:rPr lang="it-IT" sz="1600" dirty="0"/>
              <a:t>Ripresa dei concetti di progetto, programma e portfolio </a:t>
            </a:r>
          </a:p>
          <a:p>
            <a:r>
              <a:rPr lang="it-IT" sz="1600" u="sng" dirty="0"/>
              <a:t>I risultati delle vostre valutazioni</a:t>
            </a:r>
          </a:p>
          <a:p>
            <a:r>
              <a:rPr lang="it-IT" sz="1600" dirty="0"/>
              <a:t>Lo </a:t>
            </a:r>
            <a:r>
              <a:rPr lang="it-IT" sz="1600" dirty="0" err="1"/>
              <a:t>European</a:t>
            </a:r>
            <a:r>
              <a:rPr lang="it-IT" sz="1600" dirty="0"/>
              <a:t> score </a:t>
            </a:r>
            <a:r>
              <a:rPr lang="it-IT" sz="1600" dirty="0" err="1"/>
              <a:t>board</a:t>
            </a:r>
            <a:r>
              <a:rPr lang="it-IT" sz="1600" dirty="0"/>
              <a:t> e il ruolo dell’ENEA</a:t>
            </a:r>
          </a:p>
          <a:p>
            <a:r>
              <a:rPr lang="it-IT" sz="1600" dirty="0"/>
              <a:t>I risultati delle vostre valutazioni</a:t>
            </a:r>
          </a:p>
          <a:p>
            <a:r>
              <a:rPr lang="it-IT" sz="1600" dirty="0"/>
              <a:t>Esercizio: CANVAS per la capitalizzazione dei risultati dei progetti e uso del modello «avvio progetto»</a:t>
            </a:r>
          </a:p>
          <a:p>
            <a:r>
              <a:rPr lang="it-IT" sz="1600" dirty="0"/>
              <a:t>Un esempio di avvio progetto partendo dal CANVAS per la capitalizzazione dei risultati</a:t>
            </a:r>
          </a:p>
          <a:p>
            <a:r>
              <a:rPr lang="it-IT" sz="1600" dirty="0"/>
              <a:t>Approfondiamo i concetti di progetto, programma e portfolio</a:t>
            </a:r>
          </a:p>
          <a:p>
            <a:r>
              <a:rPr lang="it-IT" sz="1600" dirty="0"/>
              <a:t>Il cambiamento è necessario?</a:t>
            </a:r>
          </a:p>
          <a:p>
            <a:r>
              <a:rPr lang="it-IT" sz="1600" dirty="0"/>
              <a:t>Quale leadership per il cambiamento?</a:t>
            </a:r>
          </a:p>
          <a:p>
            <a:r>
              <a:rPr lang="it-IT" sz="1600" dirty="0"/>
              <a:t>Le vostre risposte</a:t>
            </a:r>
          </a:p>
          <a:p>
            <a:r>
              <a:rPr lang="it-IT" sz="1600" dirty="0"/>
              <a:t>Come allineiamo i progetti alle strategie dell’Ente</a:t>
            </a:r>
          </a:p>
          <a:p>
            <a:r>
              <a:rPr lang="it-IT" sz="1600" dirty="0"/>
              <a:t>Uso dello standard BPMN per l’analisi delle procedure</a:t>
            </a:r>
          </a:p>
          <a:p>
            <a:r>
              <a:rPr lang="it-IT" sz="1600" dirty="0"/>
              <a:t>Un esempio: il progetto «PROVA» per avviare la raccolta delle procedure condivise </a:t>
            </a:r>
          </a:p>
        </p:txBody>
      </p:sp>
    </p:spTree>
    <p:extLst>
      <p:ext uri="{BB962C8B-B14F-4D97-AF65-F5344CB8AC3E}">
        <p14:creationId xmlns:p14="http://schemas.microsoft.com/office/powerpoint/2010/main" val="17843571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D419238E-1D17-8F46-98FD-B3188D3E0A69}"/>
              </a:ext>
            </a:extLst>
          </p:cNvPr>
          <p:cNvSpPr>
            <a:spLocks noGrp="1"/>
          </p:cNvSpPr>
          <p:nvPr>
            <p:ph idx="1"/>
          </p:nvPr>
        </p:nvSpPr>
        <p:spPr>
          <a:xfrm>
            <a:off x="413414" y="1011282"/>
            <a:ext cx="3769966" cy="400110"/>
          </a:xfrm>
        </p:spPr>
        <p:txBody>
          <a:bodyPr/>
          <a:lstStyle/>
          <a:p>
            <a:r>
              <a:rPr lang="it-IT" dirty="0"/>
              <a:t>Vantaggi </a:t>
            </a:r>
          </a:p>
        </p:txBody>
      </p:sp>
      <p:sp>
        <p:nvSpPr>
          <p:cNvPr id="3" name="Segnaposto numero diapositiva 2">
            <a:extLst>
              <a:ext uri="{FF2B5EF4-FFF2-40B4-BE49-F238E27FC236}">
                <a16:creationId xmlns:a16="http://schemas.microsoft.com/office/drawing/2014/main" xmlns="" id="{871C1CA6-B395-FD45-A0DA-3DB09D50C3E4}"/>
              </a:ext>
            </a:extLst>
          </p:cNvPr>
          <p:cNvSpPr>
            <a:spLocks noGrp="1"/>
          </p:cNvSpPr>
          <p:nvPr>
            <p:ph type="sldNum" sz="quarter" idx="12"/>
          </p:nvPr>
        </p:nvSpPr>
        <p:spPr/>
        <p:txBody>
          <a:bodyPr/>
          <a:lstStyle/>
          <a:p>
            <a:fld id="{30022364-CBF1-FB44-A4AE-07A465E5B79F}" type="slidenum">
              <a:rPr lang="it-IT" smtClean="0"/>
              <a:t>80</a:t>
            </a:fld>
            <a:endParaRPr lang="it-IT"/>
          </a:p>
        </p:txBody>
      </p:sp>
      <p:sp>
        <p:nvSpPr>
          <p:cNvPr id="4" name="Titolo 3">
            <a:extLst>
              <a:ext uri="{FF2B5EF4-FFF2-40B4-BE49-F238E27FC236}">
                <a16:creationId xmlns:a16="http://schemas.microsoft.com/office/drawing/2014/main" xmlns="" id="{4F7C649A-161D-9644-8252-FB54D87527F9}"/>
              </a:ext>
            </a:extLst>
          </p:cNvPr>
          <p:cNvSpPr>
            <a:spLocks noGrp="1"/>
          </p:cNvSpPr>
          <p:nvPr>
            <p:ph type="title"/>
          </p:nvPr>
        </p:nvSpPr>
        <p:spPr/>
        <p:txBody>
          <a:bodyPr/>
          <a:lstStyle/>
          <a:p>
            <a:r>
              <a:rPr lang="it-IT" dirty="0"/>
              <a:t>Un programma di formazione ENEA: analisi SWOT</a:t>
            </a:r>
          </a:p>
        </p:txBody>
      </p:sp>
      <p:sp>
        <p:nvSpPr>
          <p:cNvPr id="6" name="Rettangolo 5">
            <a:extLst>
              <a:ext uri="{FF2B5EF4-FFF2-40B4-BE49-F238E27FC236}">
                <a16:creationId xmlns:a16="http://schemas.microsoft.com/office/drawing/2014/main" xmlns="" id="{5B29EF9E-76C5-C945-8F83-5764F4E1BCE0}"/>
              </a:ext>
            </a:extLst>
          </p:cNvPr>
          <p:cNvSpPr/>
          <p:nvPr/>
        </p:nvSpPr>
        <p:spPr>
          <a:xfrm>
            <a:off x="212635" y="832460"/>
            <a:ext cx="4580345" cy="1682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sz="1400" dirty="0"/>
              <a:t>Punti di forza </a:t>
            </a:r>
          </a:p>
          <a:p>
            <a:pPr marL="285750" indent="-285750">
              <a:buFont typeface="Arial" panose="020B0604020202020204" pitchFamily="34" charset="0"/>
              <a:buChar char="•"/>
            </a:pPr>
            <a:r>
              <a:rPr lang="it-IT" sz="1400" dirty="0"/>
              <a:t>Possibilità di essere più efficienti ed efficaci</a:t>
            </a:r>
          </a:p>
          <a:p>
            <a:pPr marL="285750" indent="-285750">
              <a:buFont typeface="Arial" panose="020B0604020202020204" pitchFamily="34" charset="0"/>
              <a:buChar char="•"/>
            </a:pPr>
            <a:r>
              <a:rPr lang="it-IT" sz="1400" dirty="0"/>
              <a:t>Uso di standard accettati a livello di ente</a:t>
            </a:r>
          </a:p>
          <a:p>
            <a:pPr marL="285750" indent="-285750">
              <a:buFont typeface="Arial" panose="020B0604020202020204" pitchFamily="34" charset="0"/>
              <a:buChar char="•"/>
            </a:pPr>
            <a:r>
              <a:rPr lang="it-IT" sz="1400" dirty="0"/>
              <a:t>Database degli stakeholder comuni</a:t>
            </a:r>
          </a:p>
          <a:p>
            <a:pPr marL="285750" indent="-285750">
              <a:buFont typeface="Arial" panose="020B0604020202020204" pitchFamily="34" charset="0"/>
              <a:buChar char="•"/>
            </a:pPr>
            <a:r>
              <a:rPr lang="it-IT" sz="1400" dirty="0"/>
              <a:t>Campagne di comunicazione più efficaci</a:t>
            </a:r>
          </a:p>
          <a:p>
            <a:pPr marL="285750" indent="-285750">
              <a:buFont typeface="Arial" panose="020B0604020202020204" pitchFamily="34" charset="0"/>
              <a:buChar char="•"/>
            </a:pPr>
            <a:r>
              <a:rPr lang="it-IT" sz="1400" dirty="0"/>
              <a:t>Minore sforzo per la realizzazione dei </a:t>
            </a:r>
            <a:r>
              <a:rPr lang="it-IT" sz="1400" dirty="0" err="1"/>
              <a:t>deliverable</a:t>
            </a:r>
            <a:r>
              <a:rPr lang="it-IT" sz="1400" dirty="0"/>
              <a:t> di progetto</a:t>
            </a:r>
          </a:p>
        </p:txBody>
      </p:sp>
      <p:sp>
        <p:nvSpPr>
          <p:cNvPr id="7" name="Rettangolo 6">
            <a:extLst>
              <a:ext uri="{FF2B5EF4-FFF2-40B4-BE49-F238E27FC236}">
                <a16:creationId xmlns:a16="http://schemas.microsoft.com/office/drawing/2014/main" xmlns="" id="{5A4CF5B9-C07B-8144-A4F2-6EEB94377254}"/>
              </a:ext>
            </a:extLst>
          </p:cNvPr>
          <p:cNvSpPr/>
          <p:nvPr/>
        </p:nvSpPr>
        <p:spPr>
          <a:xfrm>
            <a:off x="4975853" y="832459"/>
            <a:ext cx="3865282" cy="16820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it-IT" sz="1400" dirty="0"/>
              <a:t>Punti deboli</a:t>
            </a:r>
          </a:p>
          <a:p>
            <a:pPr marL="285750" indent="-285750">
              <a:buFont typeface="Arial" panose="020B0604020202020204" pitchFamily="34" charset="0"/>
              <a:buChar char="•"/>
            </a:pPr>
            <a:r>
              <a:rPr lang="it-IT" sz="1400" dirty="0"/>
              <a:t>Difficoltà di attivare progetti interdipartimentali</a:t>
            </a:r>
          </a:p>
          <a:p>
            <a:pPr marL="285750" indent="-285750">
              <a:buFont typeface="Arial" panose="020B0604020202020204" pitchFamily="34" charset="0"/>
              <a:buChar char="•"/>
            </a:pPr>
            <a:r>
              <a:rPr lang="it-IT" sz="1400" dirty="0"/>
              <a:t>Non esistono standard accettati da promuovere a livello di ente</a:t>
            </a:r>
          </a:p>
          <a:p>
            <a:pPr marL="285750" indent="-285750">
              <a:buFont typeface="Arial" panose="020B0604020202020204" pitchFamily="34" charset="0"/>
              <a:buChar char="•"/>
            </a:pPr>
            <a:r>
              <a:rPr lang="it-IT" sz="1400" dirty="0"/>
              <a:t>Ogni ricercatore ha un suo proprio data base di contatti non sempre organizzato</a:t>
            </a:r>
          </a:p>
        </p:txBody>
      </p:sp>
      <p:sp>
        <p:nvSpPr>
          <p:cNvPr id="8" name="Rettangolo 7">
            <a:extLst>
              <a:ext uri="{FF2B5EF4-FFF2-40B4-BE49-F238E27FC236}">
                <a16:creationId xmlns:a16="http://schemas.microsoft.com/office/drawing/2014/main" xmlns="" id="{093F372E-4E33-634D-8919-6B85E274EC31}"/>
              </a:ext>
            </a:extLst>
          </p:cNvPr>
          <p:cNvSpPr/>
          <p:nvPr/>
        </p:nvSpPr>
        <p:spPr>
          <a:xfrm>
            <a:off x="212635" y="2704737"/>
            <a:ext cx="4580345" cy="16820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it-IT" sz="1400" dirty="0"/>
              <a:t>Opportunità</a:t>
            </a:r>
          </a:p>
          <a:p>
            <a:pPr marL="285750" indent="-285750">
              <a:buFont typeface="Arial" panose="020B0604020202020204" pitchFamily="34" charset="0"/>
              <a:buChar char="•"/>
            </a:pPr>
            <a:r>
              <a:rPr lang="it-IT" sz="1400" dirty="0"/>
              <a:t>Aumento di richiesta di servizi di formazione avanzata</a:t>
            </a:r>
          </a:p>
          <a:p>
            <a:pPr marL="285750" indent="-285750">
              <a:buFont typeface="Arial" panose="020B0604020202020204" pitchFamily="34" charset="0"/>
              <a:buChar char="•"/>
            </a:pPr>
            <a:r>
              <a:rPr lang="it-IT" sz="1400" dirty="0"/>
              <a:t>Accesso a finanziamenti specifici per attività di formazione</a:t>
            </a:r>
          </a:p>
          <a:p>
            <a:pPr marL="285750" indent="-285750">
              <a:buFont typeface="Arial" panose="020B0604020202020204" pitchFamily="34" charset="0"/>
              <a:buChar char="•"/>
            </a:pPr>
            <a:r>
              <a:rPr lang="it-IT" sz="1400" dirty="0"/>
              <a:t>Database degli stakeholder condiviso </a:t>
            </a:r>
          </a:p>
          <a:p>
            <a:pPr marL="285750" indent="-285750">
              <a:buFont typeface="Arial" panose="020B0604020202020204" pitchFamily="34" charset="0"/>
              <a:buChar char="•"/>
            </a:pPr>
            <a:r>
              <a:rPr lang="it-IT" sz="1400" dirty="0"/>
              <a:t>Database delle opportunità formative condiviso</a:t>
            </a:r>
          </a:p>
        </p:txBody>
      </p:sp>
      <p:sp>
        <p:nvSpPr>
          <p:cNvPr id="9" name="Rettangolo 8">
            <a:extLst>
              <a:ext uri="{FF2B5EF4-FFF2-40B4-BE49-F238E27FC236}">
                <a16:creationId xmlns:a16="http://schemas.microsoft.com/office/drawing/2014/main" xmlns="" id="{FB947856-9673-6840-8ADE-5DCB1617BED1}"/>
              </a:ext>
            </a:extLst>
          </p:cNvPr>
          <p:cNvSpPr/>
          <p:nvPr/>
        </p:nvSpPr>
        <p:spPr>
          <a:xfrm>
            <a:off x="4975853" y="2704736"/>
            <a:ext cx="3865282" cy="16820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it-IT" sz="1400" dirty="0"/>
              <a:t>Minacce</a:t>
            </a:r>
          </a:p>
          <a:p>
            <a:pPr marL="285750" indent="-285750">
              <a:buFont typeface="Arial" panose="020B0604020202020204" pitchFamily="34" charset="0"/>
              <a:buChar char="•"/>
            </a:pPr>
            <a:r>
              <a:rPr lang="it-IT" sz="1400" dirty="0"/>
              <a:t>L’attività di formazione è considerata solo come uno dei tanti deliverable</a:t>
            </a:r>
          </a:p>
          <a:p>
            <a:pPr marL="285750" indent="-285750">
              <a:buFont typeface="Arial" panose="020B0604020202020204" pitchFamily="34" charset="0"/>
              <a:buChar char="•"/>
            </a:pPr>
            <a:r>
              <a:rPr lang="it-IT" sz="1400" dirty="0"/>
              <a:t>La qualità è scarsa, e può danneggiare l’immagine dell’Ente</a:t>
            </a:r>
          </a:p>
          <a:p>
            <a:pPr marL="285750" indent="-285750">
              <a:buFont typeface="Arial" panose="020B0604020202020204" pitchFamily="34" charset="0"/>
              <a:buChar char="•"/>
            </a:pPr>
            <a:r>
              <a:rPr lang="it-IT" sz="1400" dirty="0"/>
              <a:t>L’attività di formazione viene delegata ad altri partner che utilizzano il </a:t>
            </a:r>
            <a:r>
              <a:rPr lang="it-IT" sz="1400" dirty="0" err="1"/>
              <a:t>know</a:t>
            </a:r>
            <a:r>
              <a:rPr lang="it-IT" sz="1400" dirty="0"/>
              <a:t> </a:t>
            </a:r>
            <a:r>
              <a:rPr lang="it-IT" sz="1400" dirty="0" err="1"/>
              <a:t>how</a:t>
            </a:r>
            <a:r>
              <a:rPr lang="it-IT" sz="1400" dirty="0"/>
              <a:t> ENEA</a:t>
            </a:r>
          </a:p>
        </p:txBody>
      </p:sp>
      <p:sp>
        <p:nvSpPr>
          <p:cNvPr id="10"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5072663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xmlns="" id="{F1095849-AA7A-1242-88D4-C64D72F37157}"/>
              </a:ext>
            </a:extLst>
          </p:cNvPr>
          <p:cNvSpPr>
            <a:spLocks noGrp="1"/>
          </p:cNvSpPr>
          <p:nvPr>
            <p:ph type="sldNum" sz="quarter" idx="12"/>
          </p:nvPr>
        </p:nvSpPr>
        <p:spPr/>
        <p:txBody>
          <a:bodyPr/>
          <a:lstStyle/>
          <a:p>
            <a:fld id="{30022364-CBF1-FB44-A4AE-07A465E5B79F}" type="slidenum">
              <a:rPr lang="it-IT" smtClean="0"/>
              <a:t>81</a:t>
            </a:fld>
            <a:endParaRPr lang="it-IT"/>
          </a:p>
        </p:txBody>
      </p:sp>
      <p:sp>
        <p:nvSpPr>
          <p:cNvPr id="4" name="Titolo 3">
            <a:extLst>
              <a:ext uri="{FF2B5EF4-FFF2-40B4-BE49-F238E27FC236}">
                <a16:creationId xmlns:a16="http://schemas.microsoft.com/office/drawing/2014/main" xmlns="" id="{732E3AE1-30A2-3849-B713-E1C66BF26737}"/>
              </a:ext>
            </a:extLst>
          </p:cNvPr>
          <p:cNvSpPr>
            <a:spLocks noGrp="1"/>
          </p:cNvSpPr>
          <p:nvPr>
            <p:ph type="title"/>
          </p:nvPr>
        </p:nvSpPr>
        <p:spPr>
          <a:xfrm>
            <a:off x="0" y="29513"/>
            <a:ext cx="9143999" cy="400110"/>
          </a:xfrm>
        </p:spPr>
        <p:txBody>
          <a:bodyPr/>
          <a:lstStyle/>
          <a:p>
            <a:r>
              <a:rPr lang="it-IT" sz="2400" dirty="0"/>
              <a:t>CANVAS per un programma ad hoc sulla formazione esterna</a:t>
            </a:r>
          </a:p>
        </p:txBody>
      </p:sp>
      <p:sp>
        <p:nvSpPr>
          <p:cNvPr id="6" name="Rettangolo 5">
            <a:extLst>
              <a:ext uri="{FF2B5EF4-FFF2-40B4-BE49-F238E27FC236}">
                <a16:creationId xmlns:a16="http://schemas.microsoft.com/office/drawing/2014/main" xmlns="" id="{C1C4CACE-88DA-9B45-BB86-7C8123713BE2}"/>
              </a:ext>
            </a:extLst>
          </p:cNvPr>
          <p:cNvSpPr/>
          <p:nvPr/>
        </p:nvSpPr>
        <p:spPr>
          <a:xfrm>
            <a:off x="259080" y="849630"/>
            <a:ext cx="1729740" cy="261267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Problemi</a:t>
            </a: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r>
              <a:rPr lang="it-IT" sz="1200" dirty="0"/>
              <a:t>Eccessiva dispersione delle risorse</a:t>
            </a:r>
          </a:p>
          <a:p>
            <a:pPr marL="285750" indent="-285750">
              <a:buFont typeface="Arial" panose="020B0604020202020204" pitchFamily="34" charset="0"/>
              <a:buChar char="•"/>
            </a:pPr>
            <a:r>
              <a:rPr lang="it-IT" sz="1200" dirty="0"/>
              <a:t>Stessi target raggiunti più volte con informazioni diverse</a:t>
            </a:r>
          </a:p>
          <a:p>
            <a:pPr marL="285750" indent="-285750">
              <a:buFont typeface="Arial" panose="020B0604020202020204" pitchFamily="34" charset="0"/>
              <a:buChar char="•"/>
            </a:pPr>
            <a:r>
              <a:rPr lang="it-IT" sz="1200" dirty="0"/>
              <a:t>Disomogeneità di qualità e modalità di erogazione</a:t>
            </a:r>
          </a:p>
          <a:p>
            <a:pPr marL="285750" indent="-285750">
              <a:buFont typeface="Arial" panose="020B0604020202020204" pitchFamily="34" charset="0"/>
              <a:buChar char="•"/>
            </a:pPr>
            <a:r>
              <a:rPr lang="it-IT" sz="1200" dirty="0"/>
              <a:t>Mancanza di visibilità</a:t>
            </a:r>
          </a:p>
        </p:txBody>
      </p:sp>
      <p:sp>
        <p:nvSpPr>
          <p:cNvPr id="7" name="Rettangolo 6">
            <a:extLst>
              <a:ext uri="{FF2B5EF4-FFF2-40B4-BE49-F238E27FC236}">
                <a16:creationId xmlns:a16="http://schemas.microsoft.com/office/drawing/2014/main" xmlns="" id="{9688DA6B-2C04-C94B-81F6-1D338B042123}"/>
              </a:ext>
            </a:extLst>
          </p:cNvPr>
          <p:cNvSpPr/>
          <p:nvPr/>
        </p:nvSpPr>
        <p:spPr>
          <a:xfrm>
            <a:off x="3730721" y="849630"/>
            <a:ext cx="1767966" cy="261267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Unicità</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defTabSz="914400" eaLnBrk="1" fontAlgn="auto" latinLnBrk="0" hangingPunct="1">
              <a:lnSpc>
                <a:spcPct val="100000"/>
              </a:lnSpc>
              <a:spcBef>
                <a:spcPts val="0"/>
              </a:spcBef>
              <a:spcAft>
                <a:spcPts val="0"/>
              </a:spcAft>
              <a:buClrTx/>
              <a:buSzTx/>
              <a:tabLst/>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In Italia nessun altro ente ha una piattaforma per la formazione rivolta all’esterno</a:t>
            </a:r>
          </a:p>
        </p:txBody>
      </p:sp>
      <p:sp>
        <p:nvSpPr>
          <p:cNvPr id="8" name="Rettangolo 7">
            <a:extLst>
              <a:ext uri="{FF2B5EF4-FFF2-40B4-BE49-F238E27FC236}">
                <a16:creationId xmlns:a16="http://schemas.microsoft.com/office/drawing/2014/main" xmlns="" id="{D79FE684-384F-424D-B235-95184223582D}"/>
              </a:ext>
            </a:extLst>
          </p:cNvPr>
          <p:cNvSpPr/>
          <p:nvPr/>
        </p:nvSpPr>
        <p:spPr>
          <a:xfrm>
            <a:off x="1991091" y="849630"/>
            <a:ext cx="1739630" cy="1282346"/>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Soluzioni</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Mettere a punto </a:t>
            </a:r>
            <a:r>
              <a:rPr kumimoji="0" lang="it-IT" sz="1200" b="0" i="0" u="none" strike="noStrike" kern="0" cap="none" spc="0" normalizeH="0" baseline="0" noProof="0" dirty="0">
                <a:ln>
                  <a:noFill/>
                </a:ln>
                <a:solidFill>
                  <a:srgbClr val="FF0000"/>
                </a:solidFill>
                <a:effectLst/>
                <a:uLnTx/>
                <a:uFillTx/>
                <a:latin typeface="Calibri" panose="020F0502020204030204"/>
                <a:ea typeface="+mn-ea"/>
                <a:cs typeface="+mn-cs"/>
              </a:rPr>
              <a:t>procedure condivise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srgbClr val="FF0000"/>
                </a:solidFill>
                <a:effectLst/>
                <a:uLnTx/>
                <a:uFillTx/>
                <a:latin typeface="Calibri" panose="020F0502020204030204"/>
                <a:ea typeface="+mn-ea"/>
                <a:cs typeface="+mn-cs"/>
              </a:rPr>
              <a:t>Avviare un programma specifico</a:t>
            </a:r>
          </a:p>
        </p:txBody>
      </p:sp>
      <p:sp>
        <p:nvSpPr>
          <p:cNvPr id="9" name="Rettangolo 8">
            <a:extLst>
              <a:ext uri="{FF2B5EF4-FFF2-40B4-BE49-F238E27FC236}">
                <a16:creationId xmlns:a16="http://schemas.microsoft.com/office/drawing/2014/main" xmlns="" id="{F07B0034-641F-0346-8B1E-A6AFB3C9B4C2}"/>
              </a:ext>
            </a:extLst>
          </p:cNvPr>
          <p:cNvSpPr/>
          <p:nvPr/>
        </p:nvSpPr>
        <p:spPr>
          <a:xfrm>
            <a:off x="7382057" y="834390"/>
            <a:ext cx="1555715" cy="261267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Target</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Le imprese</a:t>
            </a: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defRPr/>
            </a:pPr>
            <a:r>
              <a:rPr lang="it-IT" sz="1400" kern="0" dirty="0">
                <a:solidFill>
                  <a:prstClr val="black"/>
                </a:solidFill>
                <a:latin typeface="Calibri" panose="020F0502020204030204"/>
              </a:rPr>
              <a:t>Le pubbliche amministrazioni</a:t>
            </a: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I cittadini</a:t>
            </a:r>
          </a:p>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defRPr/>
            </a:pPr>
            <a:r>
              <a:rPr lang="it-IT" sz="1400" kern="0" dirty="0">
                <a:solidFill>
                  <a:prstClr val="black"/>
                </a:solidFill>
                <a:latin typeface="Calibri" panose="020F0502020204030204"/>
              </a:rPr>
              <a:t>I lavoratori</a:t>
            </a: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 name="Rettangolo 9">
            <a:extLst>
              <a:ext uri="{FF2B5EF4-FFF2-40B4-BE49-F238E27FC236}">
                <a16:creationId xmlns:a16="http://schemas.microsoft.com/office/drawing/2014/main" xmlns="" id="{9CD56AFC-3B0C-EC42-BE88-7DDB110E59BE}"/>
              </a:ext>
            </a:extLst>
          </p:cNvPr>
          <p:cNvSpPr/>
          <p:nvPr/>
        </p:nvSpPr>
        <p:spPr>
          <a:xfrm>
            <a:off x="259081" y="3466111"/>
            <a:ext cx="4415790" cy="1197330"/>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Costi</a:t>
            </a: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Attività già previste nei </a:t>
            </a:r>
            <a:r>
              <a:rPr kumimoji="0" lang="it-IT" sz="1200" b="0" i="0" u="none" strike="noStrike" kern="0" cap="none" spc="0" normalizeH="0" baseline="0" noProof="0" dirty="0" err="1">
                <a:ln>
                  <a:noFill/>
                </a:ln>
                <a:solidFill>
                  <a:prstClr val="black"/>
                </a:solidFill>
                <a:effectLst/>
                <a:uLnTx/>
                <a:uFillTx/>
                <a:latin typeface="Calibri" panose="020F0502020204030204"/>
                <a:ea typeface="+mn-ea"/>
                <a:cs typeface="+mn-cs"/>
              </a:rPr>
              <a:t>deliverable</a:t>
            </a: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 dei progetti finanziati</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Risorse umane  per l’aggiornamento dei corsi on line </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Mantenimento del sistema HW/SW</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Sviluppo di nuovi corsi ad hoc su temi emergenti</a:t>
            </a:r>
          </a:p>
        </p:txBody>
      </p:sp>
      <p:sp>
        <p:nvSpPr>
          <p:cNvPr id="11" name="Rettangolo 10">
            <a:extLst>
              <a:ext uri="{FF2B5EF4-FFF2-40B4-BE49-F238E27FC236}">
                <a16:creationId xmlns:a16="http://schemas.microsoft.com/office/drawing/2014/main" xmlns="" id="{3B96B369-C64E-2049-A430-F7614DCF460F}"/>
              </a:ext>
            </a:extLst>
          </p:cNvPr>
          <p:cNvSpPr/>
          <p:nvPr/>
        </p:nvSpPr>
        <p:spPr>
          <a:xfrm>
            <a:off x="4674871" y="3462300"/>
            <a:ext cx="4262901" cy="1201141"/>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Ritorni</a:t>
            </a: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 </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Rafforzare i benefici dell’obiettivo generale 4</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Ritorni d’immagine,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Nuove opportunità di </a:t>
            </a: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finanziamento</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Nuove opportunità di sviluppo di linee di ricerca</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xmlns="" id="{75783DA7-025E-664B-AD7F-7DE54E15E0E2}"/>
              </a:ext>
            </a:extLst>
          </p:cNvPr>
          <p:cNvSpPr txBox="1"/>
          <p:nvPr/>
        </p:nvSpPr>
        <p:spPr>
          <a:xfrm>
            <a:off x="256974" y="84963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1</a:t>
            </a:r>
          </a:p>
        </p:txBody>
      </p:sp>
      <p:sp>
        <p:nvSpPr>
          <p:cNvPr id="13" name="CasellaDiTesto 12">
            <a:extLst>
              <a:ext uri="{FF2B5EF4-FFF2-40B4-BE49-F238E27FC236}">
                <a16:creationId xmlns:a16="http://schemas.microsoft.com/office/drawing/2014/main" xmlns="" id="{178869F5-C123-E642-8D99-AE499620CE5B}"/>
              </a:ext>
            </a:extLst>
          </p:cNvPr>
          <p:cNvSpPr txBox="1"/>
          <p:nvPr/>
        </p:nvSpPr>
        <p:spPr>
          <a:xfrm>
            <a:off x="3756064" y="870741"/>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3</a:t>
            </a:r>
          </a:p>
        </p:txBody>
      </p:sp>
      <p:sp>
        <p:nvSpPr>
          <p:cNvPr id="14" name="CasellaDiTesto 13">
            <a:extLst>
              <a:ext uri="{FF2B5EF4-FFF2-40B4-BE49-F238E27FC236}">
                <a16:creationId xmlns:a16="http://schemas.microsoft.com/office/drawing/2014/main" xmlns="" id="{46F5DB28-3E8C-F347-982B-F7CEA55F5EC9}"/>
              </a:ext>
            </a:extLst>
          </p:cNvPr>
          <p:cNvSpPr txBox="1"/>
          <p:nvPr/>
        </p:nvSpPr>
        <p:spPr>
          <a:xfrm>
            <a:off x="7388542" y="84963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2</a:t>
            </a:r>
          </a:p>
        </p:txBody>
      </p:sp>
      <p:sp>
        <p:nvSpPr>
          <p:cNvPr id="15" name="Rettangolo 14">
            <a:extLst>
              <a:ext uri="{FF2B5EF4-FFF2-40B4-BE49-F238E27FC236}">
                <a16:creationId xmlns:a16="http://schemas.microsoft.com/office/drawing/2014/main" xmlns="" id="{A8035BF2-8C12-454D-8EE4-2E761FB2A776}"/>
              </a:ext>
            </a:extLst>
          </p:cNvPr>
          <p:cNvSpPr/>
          <p:nvPr/>
        </p:nvSpPr>
        <p:spPr>
          <a:xfrm>
            <a:off x="1991091" y="2131976"/>
            <a:ext cx="1744980" cy="1330324"/>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Metriche</a:t>
            </a: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rPr>
              <a:t>Numero di corsi</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200" kern="0" dirty="0">
                <a:solidFill>
                  <a:prstClr val="black"/>
                </a:solidFill>
                <a:latin typeface="Calibri" panose="020F0502020204030204"/>
              </a:rPr>
              <a:t>Numerosità di iscrizioni</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Rettangolo 15">
            <a:extLst>
              <a:ext uri="{FF2B5EF4-FFF2-40B4-BE49-F238E27FC236}">
                <a16:creationId xmlns:a16="http://schemas.microsoft.com/office/drawing/2014/main" xmlns="" id="{A712C8C4-6EE4-B54E-A5F9-1B69598CA5B0}"/>
              </a:ext>
            </a:extLst>
          </p:cNvPr>
          <p:cNvSpPr/>
          <p:nvPr/>
        </p:nvSpPr>
        <p:spPr>
          <a:xfrm>
            <a:off x="5500926" y="849630"/>
            <a:ext cx="1875751" cy="1314109"/>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Vantaggio competitivo</a:t>
            </a:r>
          </a:p>
          <a:p>
            <a:pPr marR="0" lvl="0" defTabSz="914400" eaLnBrk="1" fontAlgn="auto" latinLnBrk="0" hangingPunct="1">
              <a:lnSpc>
                <a:spcPct val="100000"/>
              </a:lnSpc>
              <a:spcBef>
                <a:spcPts val="0"/>
              </a:spcBef>
              <a:spcAft>
                <a:spcPts val="0"/>
              </a:spcAft>
              <a:buClrTx/>
              <a:buSzTx/>
              <a:defRPr/>
            </a:pPr>
            <a:r>
              <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rPr>
              <a:t>I risultati della ricerca diventerebbero più accessibili all’esterno</a:t>
            </a:r>
          </a:p>
        </p:txBody>
      </p:sp>
      <p:sp>
        <p:nvSpPr>
          <p:cNvPr id="17" name="Rettangolo 16">
            <a:extLst>
              <a:ext uri="{FF2B5EF4-FFF2-40B4-BE49-F238E27FC236}">
                <a16:creationId xmlns:a16="http://schemas.microsoft.com/office/drawing/2014/main" xmlns="" id="{47671842-4CF1-7442-A79F-11C862AEF5C1}"/>
              </a:ext>
            </a:extLst>
          </p:cNvPr>
          <p:cNvSpPr/>
          <p:nvPr/>
        </p:nvSpPr>
        <p:spPr>
          <a:xfrm>
            <a:off x="5502222" y="2179956"/>
            <a:ext cx="1886320" cy="1267104"/>
          </a:xfrm>
          <a:prstGeom prst="rect">
            <a:avLst/>
          </a:prstGeom>
          <a:noFill/>
          <a:ln w="381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black"/>
                </a:solidFill>
                <a:effectLst/>
                <a:uLnTx/>
                <a:uFillTx/>
                <a:latin typeface="Calibri" panose="020F0502020204030204"/>
                <a:ea typeface="+mn-ea"/>
                <a:cs typeface="+mn-cs"/>
              </a:rPr>
              <a:t>Canali</a:t>
            </a:r>
            <a:endParaRPr kumimoji="0" lang="it-IT" sz="14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defTabSz="914400" eaLnBrk="1" fontAlgn="auto" latinLnBrk="0" hangingPunct="1">
              <a:lnSpc>
                <a:spcPct val="100000"/>
              </a:lnSpc>
              <a:spcBef>
                <a:spcPts val="0"/>
              </a:spcBef>
              <a:spcAft>
                <a:spcPts val="0"/>
              </a:spcAft>
              <a:buClrTx/>
              <a:buSzTx/>
              <a:tabLst/>
              <a:defRPr/>
            </a:pPr>
            <a:r>
              <a:rPr kumimoji="0" lang="it-IT" sz="1200" b="0" i="0" u="none" strike="noStrike" kern="0" cap="none" spc="0" normalizeH="0" baseline="0" noProof="0" dirty="0" err="1">
                <a:ln>
                  <a:noFill/>
                </a:ln>
                <a:solidFill>
                  <a:prstClr val="black"/>
                </a:solidFill>
                <a:effectLst/>
                <a:uLnTx/>
                <a:uFillTx/>
                <a:latin typeface="Calibri" panose="020F0502020204030204"/>
                <a:ea typeface="+mn-ea"/>
                <a:cs typeface="+mn-cs"/>
              </a:rPr>
              <a:t>www.formazione.enea.it</a:t>
            </a:r>
            <a:endParaRPr kumimoji="0" lang="it-IT"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xmlns="" id="{0BCF159D-B74D-2C47-AC3D-8782D89A67DF}"/>
              </a:ext>
            </a:extLst>
          </p:cNvPr>
          <p:cNvSpPr txBox="1"/>
          <p:nvPr/>
        </p:nvSpPr>
        <p:spPr>
          <a:xfrm>
            <a:off x="2005126" y="84963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4</a:t>
            </a:r>
          </a:p>
        </p:txBody>
      </p:sp>
      <p:sp>
        <p:nvSpPr>
          <p:cNvPr id="19" name="CasellaDiTesto 18">
            <a:extLst>
              <a:ext uri="{FF2B5EF4-FFF2-40B4-BE49-F238E27FC236}">
                <a16:creationId xmlns:a16="http://schemas.microsoft.com/office/drawing/2014/main" xmlns="" id="{E6C85435-95DD-994C-A9DC-BFE906A6419F}"/>
              </a:ext>
            </a:extLst>
          </p:cNvPr>
          <p:cNvSpPr txBox="1"/>
          <p:nvPr/>
        </p:nvSpPr>
        <p:spPr>
          <a:xfrm>
            <a:off x="5502222" y="854957"/>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5</a:t>
            </a:r>
          </a:p>
        </p:txBody>
      </p:sp>
      <p:sp>
        <p:nvSpPr>
          <p:cNvPr id="20" name="CasellaDiTesto 19">
            <a:extLst>
              <a:ext uri="{FF2B5EF4-FFF2-40B4-BE49-F238E27FC236}">
                <a16:creationId xmlns:a16="http://schemas.microsoft.com/office/drawing/2014/main" xmlns="" id="{14AC9843-3E7C-814F-9214-B9CC063436C8}"/>
              </a:ext>
            </a:extLst>
          </p:cNvPr>
          <p:cNvSpPr txBox="1"/>
          <p:nvPr/>
        </p:nvSpPr>
        <p:spPr>
          <a:xfrm>
            <a:off x="4691185" y="3478517"/>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6</a:t>
            </a:r>
          </a:p>
        </p:txBody>
      </p:sp>
      <p:sp>
        <p:nvSpPr>
          <p:cNvPr id="21" name="CasellaDiTesto 20">
            <a:extLst>
              <a:ext uri="{FF2B5EF4-FFF2-40B4-BE49-F238E27FC236}">
                <a16:creationId xmlns:a16="http://schemas.microsoft.com/office/drawing/2014/main" xmlns="" id="{6711D9B2-158C-EB40-906C-1AF27261F8B7}"/>
              </a:ext>
            </a:extLst>
          </p:cNvPr>
          <p:cNvSpPr txBox="1"/>
          <p:nvPr/>
        </p:nvSpPr>
        <p:spPr>
          <a:xfrm>
            <a:off x="275395" y="3447060"/>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7</a:t>
            </a:r>
          </a:p>
        </p:txBody>
      </p:sp>
      <p:sp>
        <p:nvSpPr>
          <p:cNvPr id="22" name="CasellaDiTesto 21">
            <a:extLst>
              <a:ext uri="{FF2B5EF4-FFF2-40B4-BE49-F238E27FC236}">
                <a16:creationId xmlns:a16="http://schemas.microsoft.com/office/drawing/2014/main" xmlns="" id="{942B5C66-963A-9F4E-A38C-0A1FC1670C89}"/>
              </a:ext>
            </a:extLst>
          </p:cNvPr>
          <p:cNvSpPr txBox="1"/>
          <p:nvPr/>
        </p:nvSpPr>
        <p:spPr>
          <a:xfrm>
            <a:off x="2011975" y="2155965"/>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8</a:t>
            </a:r>
          </a:p>
        </p:txBody>
      </p:sp>
      <p:sp>
        <p:nvSpPr>
          <p:cNvPr id="23" name="CasellaDiTesto 22">
            <a:extLst>
              <a:ext uri="{FF2B5EF4-FFF2-40B4-BE49-F238E27FC236}">
                <a16:creationId xmlns:a16="http://schemas.microsoft.com/office/drawing/2014/main" xmlns="" id="{B0C7F244-AC63-E347-B705-69FDE0D6A212}"/>
              </a:ext>
            </a:extLst>
          </p:cNvPr>
          <p:cNvSpPr txBox="1"/>
          <p:nvPr/>
        </p:nvSpPr>
        <p:spPr>
          <a:xfrm>
            <a:off x="5502222" y="2192047"/>
            <a:ext cx="276038" cy="307777"/>
          </a:xfrm>
          <a:prstGeom prst="rect">
            <a:avLst/>
          </a:prstGeom>
          <a:noFill/>
        </p:spPr>
        <p:txBody>
          <a:bodyPr wrap="none" rtlCol="0">
            <a:spAutoFit/>
          </a:bodyPr>
          <a:lstStyle/>
          <a:p>
            <a:pPr defTabSz="914400"/>
            <a:r>
              <a:rPr lang="it-IT" sz="1400" dirty="0">
                <a:solidFill>
                  <a:prstClr val="black"/>
                </a:solidFill>
                <a:latin typeface="Calibri" panose="020F0502020204030204"/>
              </a:rPr>
              <a:t>9</a:t>
            </a:r>
          </a:p>
        </p:txBody>
      </p:sp>
      <p:sp>
        <p:nvSpPr>
          <p:cNvPr id="24"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a:xfrm>
            <a:off x="1477382" y="4767263"/>
            <a:ext cx="6600700" cy="274637"/>
          </a:xfrm>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36802151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xmlns="" id="{3F273707-F883-8741-9DEF-660AEBEC6BC2}"/>
              </a:ext>
            </a:extLst>
          </p:cNvPr>
          <p:cNvSpPr>
            <a:spLocks noGrp="1"/>
          </p:cNvSpPr>
          <p:nvPr>
            <p:ph idx="1"/>
          </p:nvPr>
        </p:nvSpPr>
        <p:spPr>
          <a:xfrm>
            <a:off x="413414" y="794113"/>
            <a:ext cx="8229600" cy="4339650"/>
          </a:xfrm>
        </p:spPr>
        <p:txBody>
          <a:bodyPr/>
          <a:lstStyle/>
          <a:p>
            <a:pPr marL="0" indent="0">
              <a:buNone/>
            </a:pPr>
            <a:r>
              <a:rPr lang="it-IT" dirty="0"/>
              <a:t>Il focus del  programma Programma deve essere sugli stakeholder.</a:t>
            </a:r>
          </a:p>
          <a:p>
            <a:pPr marL="0" indent="0">
              <a:buNone/>
            </a:pPr>
            <a:r>
              <a:rPr lang="it-IT" dirty="0"/>
              <a:t>Possibili temi:</a:t>
            </a:r>
          </a:p>
          <a:p>
            <a:r>
              <a:rPr lang="it-IT" dirty="0"/>
              <a:t>Beni culturali</a:t>
            </a:r>
          </a:p>
          <a:p>
            <a:r>
              <a:rPr lang="it-IT" dirty="0"/>
              <a:t>Edilizia </a:t>
            </a:r>
          </a:p>
          <a:p>
            <a:r>
              <a:rPr lang="it-IT" dirty="0"/>
              <a:t>Materiali </a:t>
            </a:r>
          </a:p>
          <a:p>
            <a:r>
              <a:rPr lang="it-IT" dirty="0"/>
              <a:t>Uso delle risorse naturali</a:t>
            </a:r>
          </a:p>
          <a:p>
            <a:r>
              <a:rPr lang="it-IT" dirty="0"/>
              <a:t>ICT</a:t>
            </a:r>
          </a:p>
          <a:p>
            <a:r>
              <a:rPr lang="it-IT" dirty="0"/>
              <a:t>…</a:t>
            </a:r>
          </a:p>
          <a:p>
            <a:pPr marL="0" indent="0">
              <a:buNone/>
            </a:pPr>
            <a:r>
              <a:rPr lang="it-IT" dirty="0"/>
              <a:t>Come esercizio propongo che sviluppiate dei possibili programmi nei quali inquadrare le vostre attività usando il CANVAS e il modello di MP2 sui business case.</a:t>
            </a:r>
          </a:p>
          <a:p>
            <a:endParaRPr lang="it-IT" dirty="0"/>
          </a:p>
        </p:txBody>
      </p:sp>
      <p:sp>
        <p:nvSpPr>
          <p:cNvPr id="3" name="Segnaposto numero diapositiva 2">
            <a:extLst>
              <a:ext uri="{FF2B5EF4-FFF2-40B4-BE49-F238E27FC236}">
                <a16:creationId xmlns:a16="http://schemas.microsoft.com/office/drawing/2014/main" xmlns="" id="{65CAC023-527B-6F47-B36E-6ED752412BAF}"/>
              </a:ext>
            </a:extLst>
          </p:cNvPr>
          <p:cNvSpPr>
            <a:spLocks noGrp="1"/>
          </p:cNvSpPr>
          <p:nvPr>
            <p:ph type="sldNum" sz="quarter" idx="12"/>
          </p:nvPr>
        </p:nvSpPr>
        <p:spPr/>
        <p:txBody>
          <a:bodyPr/>
          <a:lstStyle/>
          <a:p>
            <a:fld id="{30022364-CBF1-FB44-A4AE-07A465E5B79F}" type="slidenum">
              <a:rPr lang="it-IT" smtClean="0"/>
              <a:t>82</a:t>
            </a:fld>
            <a:endParaRPr lang="it-IT"/>
          </a:p>
        </p:txBody>
      </p:sp>
      <p:sp>
        <p:nvSpPr>
          <p:cNvPr id="4" name="Titolo 3">
            <a:extLst>
              <a:ext uri="{FF2B5EF4-FFF2-40B4-BE49-F238E27FC236}">
                <a16:creationId xmlns:a16="http://schemas.microsoft.com/office/drawing/2014/main" xmlns="" id="{E3305A68-F9DA-0542-A3DC-248A54236A23}"/>
              </a:ext>
            </a:extLst>
          </p:cNvPr>
          <p:cNvSpPr>
            <a:spLocks noGrp="1"/>
          </p:cNvSpPr>
          <p:nvPr>
            <p:ph type="title"/>
          </p:nvPr>
        </p:nvSpPr>
        <p:spPr/>
        <p:txBody>
          <a:bodyPr/>
          <a:lstStyle/>
          <a:p>
            <a:r>
              <a:rPr lang="it-IT" dirty="0"/>
              <a:t>Altre idee per programmi??</a:t>
            </a:r>
          </a:p>
        </p:txBody>
      </p:sp>
      <p:sp>
        <p:nvSpPr>
          <p:cNvPr id="5" name="Segnaposto piè di pagina 4">
            <a:extLst>
              <a:ext uri="{FF2B5EF4-FFF2-40B4-BE49-F238E27FC236}">
                <a16:creationId xmlns:a16="http://schemas.microsoft.com/office/drawing/2014/main" xmlns="" id="{9CE51F42-19D2-1542-9E2F-E7AE3123AC5C}"/>
              </a:ext>
            </a:extLst>
          </p:cNvPr>
          <p:cNvSpPr>
            <a:spLocks noGrp="1"/>
          </p:cNvSpPr>
          <p:nvPr>
            <p:ph type="ftr" sz="quarter" idx="3"/>
          </p:nvPr>
        </p:nvSpPr>
        <p:spPr/>
        <p:txBody>
          <a:bodyPr/>
          <a:lstStyle/>
          <a:p>
            <a:r>
              <a:rPr lang="it-IT" dirty="0"/>
              <a:t>Corso di Project Management: </a:t>
            </a:r>
            <a:r>
              <a:rPr lang="it-IT" dirty="0" smtClean="0"/>
              <a:t>seconda parte</a:t>
            </a:r>
            <a:endParaRPr lang="it-IT" dirty="0"/>
          </a:p>
        </p:txBody>
      </p:sp>
    </p:spTree>
    <p:extLst>
      <p:ext uri="{BB962C8B-B14F-4D97-AF65-F5344CB8AC3E}">
        <p14:creationId xmlns:p14="http://schemas.microsoft.com/office/powerpoint/2010/main" val="2878565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xmlns="" id="{1310925A-91D6-4846-9876-B6DE845F4110}"/>
              </a:ext>
            </a:extLst>
          </p:cNvPr>
          <p:cNvSpPr>
            <a:spLocks noGrp="1"/>
          </p:cNvSpPr>
          <p:nvPr>
            <p:ph type="sldNum" sz="quarter" idx="12"/>
          </p:nvPr>
        </p:nvSpPr>
        <p:spPr/>
        <p:txBody>
          <a:bodyPr/>
          <a:lstStyle/>
          <a:p>
            <a:fld id="{30022364-CBF1-FB44-A4AE-07A465E5B79F}" type="slidenum">
              <a:rPr lang="it-IT" smtClean="0"/>
              <a:t>9</a:t>
            </a:fld>
            <a:endParaRPr lang="it-IT"/>
          </a:p>
        </p:txBody>
      </p:sp>
      <p:sp>
        <p:nvSpPr>
          <p:cNvPr id="5" name="Titolo 4">
            <a:extLst>
              <a:ext uri="{FF2B5EF4-FFF2-40B4-BE49-F238E27FC236}">
                <a16:creationId xmlns:a16="http://schemas.microsoft.com/office/drawing/2014/main" xmlns="" id="{0618CCD6-BFBF-114C-AC5D-64EB4E2054D0}"/>
              </a:ext>
            </a:extLst>
          </p:cNvPr>
          <p:cNvSpPr>
            <a:spLocks noGrp="1"/>
          </p:cNvSpPr>
          <p:nvPr>
            <p:ph type="title"/>
          </p:nvPr>
        </p:nvSpPr>
        <p:spPr>
          <a:xfrm>
            <a:off x="413414" y="177838"/>
            <a:ext cx="8559136" cy="400110"/>
          </a:xfrm>
        </p:spPr>
        <p:txBody>
          <a:bodyPr/>
          <a:lstStyle/>
          <a:p>
            <a:r>
              <a:rPr lang="it-IT" dirty="0"/>
              <a:t>Risultati del questionario a valle della prima lezione</a:t>
            </a:r>
          </a:p>
        </p:txBody>
      </p:sp>
      <p:pic>
        <p:nvPicPr>
          <p:cNvPr id="1026" name="Picture 2" descr="Grafico delle risposte di Moduli. Titolo della domanda: Ritieni importante collocare le tua attività negli obiettivi generali dell’ENEA per aumentare il senso di appartenenza. Numero di risposte: 328 risposte.">
            <a:extLst>
              <a:ext uri="{FF2B5EF4-FFF2-40B4-BE49-F238E27FC236}">
                <a16:creationId xmlns:a16="http://schemas.microsoft.com/office/drawing/2014/main" xmlns="" id="{480D3DDE-E69C-7D4D-8EC1-F2654D05B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7521"/>
            <a:ext cx="5627914" cy="2552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fico delle risposte di Moduli. Titolo della domanda: In quale obiettivo generale pensi siano inserite le tue attività?. Numero di risposte: 328 risposte.">
            <a:extLst>
              <a:ext uri="{FF2B5EF4-FFF2-40B4-BE49-F238E27FC236}">
                <a16:creationId xmlns:a16="http://schemas.microsoft.com/office/drawing/2014/main" xmlns="" id="{48FCA8AE-8BAB-3E4D-B439-17796602E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467056"/>
            <a:ext cx="5791200" cy="243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579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ModelloTemplateENEA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0" rIns="91440" bIns="0" rtlCol="0">
        <a:spAutoFit/>
      </a:bodyPr>
      <a:lstStyle>
        <a:defPPr>
          <a:defRPr dirty="0" smtClean="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ModelloTemplateENEAita.potx</Template>
  <TotalTime>26635</TotalTime>
  <Words>7508</Words>
  <Application>Microsoft Office PowerPoint</Application>
  <PresentationFormat>Presentazione su schermo (16:9)</PresentationFormat>
  <Paragraphs>1191</Paragraphs>
  <Slides>82</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82</vt:i4>
      </vt:variant>
    </vt:vector>
  </HeadingPairs>
  <TitlesOfParts>
    <vt:vector size="89" baseType="lpstr">
      <vt:lpstr>Arial</vt:lpstr>
      <vt:lpstr>Calibri</vt:lpstr>
      <vt:lpstr>ＭＳ 明朝</vt:lpstr>
      <vt:lpstr>Roboto</vt:lpstr>
      <vt:lpstr>Times New Roman</vt:lpstr>
      <vt:lpstr>Wingdings</vt:lpstr>
      <vt:lpstr>ModelloTemplateENEAita</vt:lpstr>
      <vt:lpstr>Il Project management in ENEA</vt:lpstr>
      <vt:lpstr>Programma della seconda lezione</vt:lpstr>
      <vt:lpstr>Programma della seconda lezione</vt:lpstr>
      <vt:lpstr>La gerarchia di una organizzazione</vt:lpstr>
      <vt:lpstr>Una visione d’insieme di portafogli, programmi e progetti</vt:lpstr>
      <vt:lpstr>Inserimento del programma nell’ambito organizzativo</vt:lpstr>
      <vt:lpstr>Allineamento tra strategie e benefici</vt:lpstr>
      <vt:lpstr>Programma della seconda lezione</vt:lpstr>
      <vt:lpstr>Risultati del questionario a valle della prima lezione</vt:lpstr>
      <vt:lpstr>Il piano triennale: la missione  e gli obiettivi generali dell’ENEA </vt:lpstr>
      <vt:lpstr>Programma della seconda lezione</vt:lpstr>
      <vt:lpstr>L’innovazione tecnologica: dove siamo posizionati</vt:lpstr>
      <vt:lpstr>European score board 2019: da dove partiamo</vt:lpstr>
      <vt:lpstr>Quali gli indicatori: l’educazione universitaria</vt:lpstr>
      <vt:lpstr>Quali gli indicatori: l’educazione permanente</vt:lpstr>
      <vt:lpstr>Quali gli indicatori: le pubblicazioni scientifiche</vt:lpstr>
      <vt:lpstr>Quali gli indicatori: le pubblicazioni più rilevanti</vt:lpstr>
      <vt:lpstr>Quali gli indicatori: le spese di ricerca e sviluppo</vt:lpstr>
      <vt:lpstr>Quali gli indicatori: le PMI innovative</vt:lpstr>
      <vt:lpstr>Il data base dei progetti ENEA : progettiue.enea.it/</vt:lpstr>
      <vt:lpstr>Programma della seconda lezione</vt:lpstr>
      <vt:lpstr>Collocazione delle proprie attività all’interno degli OG</vt:lpstr>
      <vt:lpstr>La capitalizzazione dei risultati della ricerca</vt:lpstr>
      <vt:lpstr>Programma della seconda lezione</vt:lpstr>
      <vt:lpstr>CANVAS per una migliore capitalizzazione delle attività di ricerca in ENEA</vt:lpstr>
      <vt:lpstr>La procedura di avvio di progetto del PM2</vt:lpstr>
      <vt:lpstr>La procedura di avvio di progetto del PM2</vt:lpstr>
      <vt:lpstr>La procedura di avvio di progetto del PM2</vt:lpstr>
      <vt:lpstr>Programma della seconda lezione</vt:lpstr>
      <vt:lpstr>Una simulazione di avvio con modello PM2: il progetto «PISTA»</vt:lpstr>
      <vt:lpstr>Una simulazione di avvio con modello PM2: il progetto «PISTA»</vt:lpstr>
      <vt:lpstr>Una simulazione di avvio con modello PM2: il progetto «PISTA»</vt:lpstr>
      <vt:lpstr>Una simulazione di avvio con modello PM2: il progetto «PISTA»</vt:lpstr>
      <vt:lpstr>Una simulazione di avvio con modello PM2: il progetto «PISTA»</vt:lpstr>
      <vt:lpstr>Programma della seconda lezione</vt:lpstr>
      <vt:lpstr>Breve corso sul project, program &amp; portfolio management</vt:lpstr>
      <vt:lpstr>Progetti e programmi</vt:lpstr>
      <vt:lpstr>Progetti e programmi</vt:lpstr>
      <vt:lpstr>Ancora su differenza tra portfolio, programmi e progetti</vt:lpstr>
      <vt:lpstr>Ancora su differenza tra portfolio, programmi e progetti</vt:lpstr>
      <vt:lpstr>Programma della seconda lezione</vt:lpstr>
      <vt:lpstr>Gestire il Cambiamento: guida UNI</vt:lpstr>
      <vt:lpstr>… parliamo ora del cambiamento … </vt:lpstr>
      <vt:lpstr>… parliamo ora del cambiamento … </vt:lpstr>
      <vt:lpstr>Alcuni approfondimenti: www.formazione.enea.it</vt:lpstr>
      <vt:lpstr>Come cambiare noi stessi per contribuire all’obiettivo 05</vt:lpstr>
      <vt:lpstr>Influenza del management sul cambiamento</vt:lpstr>
      <vt:lpstr>Programma della seconda lezione</vt:lpstr>
      <vt:lpstr>Tipi di leadership</vt:lpstr>
      <vt:lpstr>I 4 stili della leadership situazionale www.togetherhr.com/blog/la-leadership-situazionale-blanchard-a-ogni-team-il-proprio-leader/</vt:lpstr>
      <vt:lpstr>Un nuovo modello di leadership per le esperienze della “cultura del pari” </vt:lpstr>
      <vt:lpstr>Questionario on line anonimo sul management: link</vt:lpstr>
      <vt:lpstr>Questionario anonimo sulla leadership: link</vt:lpstr>
      <vt:lpstr>Programma della seconda lezione</vt:lpstr>
      <vt:lpstr>Ritorniamo ora a programmi e portafogli: le vostre risposte</vt:lpstr>
      <vt:lpstr>Ritorniamo ora a programmi e portafogli: le vostre risposte</vt:lpstr>
      <vt:lpstr>Presentazione standard di PowerPoint</vt:lpstr>
      <vt:lpstr>Presentazione standard di PowerPoint</vt:lpstr>
      <vt:lpstr>Le maggiori differenze tra la gestione di progetti, programmi e portafogli</vt:lpstr>
      <vt:lpstr>… e ancora su portafogli, programmi e progetti</vt:lpstr>
      <vt:lpstr>Come massimizzare il ROI e la performance del portafoglio</vt:lpstr>
      <vt:lpstr>Il processo decisionale del portafoglio/programma</vt:lpstr>
      <vt:lpstr>Livello tattico: focalizzare sull’esecuzione del progetto</vt:lpstr>
      <vt:lpstr>Inserimento automatico dello stato dei progetti tempo inferiore per  raccogliere i dati e realizzare rapporti</vt:lpstr>
      <vt:lpstr>Stabilire gli investimenti, pianificare e controllare programmi e portafoglio</vt:lpstr>
      <vt:lpstr>Focalizzarsi prima sulla pianificazione annuale</vt:lpstr>
      <vt:lpstr>Processo di selezione dei progetti per il portafoglio</vt:lpstr>
      <vt:lpstr>Riallocazione dinamica del progetto nel portafoglio</vt:lpstr>
      <vt:lpstr>Benefici realizzabili</vt:lpstr>
      <vt:lpstr>Programma della seconda lezione</vt:lpstr>
      <vt:lpstr>Uno strumento di modellazione dei processi: BPMN</vt:lpstr>
      <vt:lpstr>Come si informatizza una procedura: un esempio</vt:lpstr>
      <vt:lpstr>Programma della seconda lezione</vt:lpstr>
      <vt:lpstr>Proviamo ad informatizzare la procedura di avvio di nuovo progetto</vt:lpstr>
      <vt:lpstr>Simulazione di formulazione avvio progetto on line: link</vt:lpstr>
      <vt:lpstr>Questionario on line sull’uso del BPMN: link</vt:lpstr>
      <vt:lpstr>Questionario on line: link</vt:lpstr>
      <vt:lpstr>Gli obiettivi di tutti </vt:lpstr>
      <vt:lpstr>Un esempio di possibile programma: la formazione promossa dall’ENEA</vt:lpstr>
      <vt:lpstr>Un programma di formazione ENEA: analisi SWOT</vt:lpstr>
      <vt:lpstr>CANVAS per un programma ad hoc sulla formazione esterna</vt:lpstr>
      <vt:lpstr>Altre idee per programmi??</vt:lpstr>
    </vt:vector>
  </TitlesOfParts>
  <Company>ENEA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Serena Lucibello</dc:creator>
  <cp:lastModifiedBy>Giangiacomo Ponzo</cp:lastModifiedBy>
  <cp:revision>385</cp:revision>
  <cp:lastPrinted>2017-01-17T13:52:56Z</cp:lastPrinted>
  <dcterms:created xsi:type="dcterms:W3CDTF">2017-01-03T12:35:40Z</dcterms:created>
  <dcterms:modified xsi:type="dcterms:W3CDTF">2020-04-17T13:22:22Z</dcterms:modified>
</cp:coreProperties>
</file>