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281" r:id="rId3"/>
    <p:sldId id="297" r:id="rId4"/>
    <p:sldId id="282" r:id="rId5"/>
    <p:sldId id="299" r:id="rId6"/>
    <p:sldId id="283" r:id="rId7"/>
    <p:sldId id="303" r:id="rId8"/>
    <p:sldId id="284" r:id="rId9"/>
    <p:sldId id="300" r:id="rId10"/>
    <p:sldId id="298" r:id="rId11"/>
    <p:sldId id="306" r:id="rId12"/>
    <p:sldId id="307" r:id="rId13"/>
    <p:sldId id="305" r:id="rId14"/>
    <p:sldId id="309" r:id="rId15"/>
    <p:sldId id="308" r:id="rId16"/>
    <p:sldId id="302" r:id="rId17"/>
    <p:sldId id="301" r:id="rId18"/>
    <p:sldId id="286" r:id="rId19"/>
    <p:sldId id="310" r:id="rId20"/>
    <p:sldId id="288" r:id="rId21"/>
    <p:sldId id="295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53"/>
    <a:srgbClr val="FFFFBD"/>
    <a:srgbClr val="FFFFD1"/>
    <a:srgbClr val="FFFF7D"/>
    <a:srgbClr val="FFFF01"/>
    <a:srgbClr val="FFFF00"/>
    <a:srgbClr val="FFFF29"/>
    <a:srgbClr val="FFFF57"/>
    <a:srgbClr val="FFFF9B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713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368" y="-90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pPr/>
              <a:t>04/09/2019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pPr/>
              <a:t>04/09/2019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Modulo: Titolo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Corso e-learning: 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xmlns="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xmlns="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55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xmlns="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02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xmlns="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56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xmlns="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79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xmlns="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5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xmlns="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30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/>
              <a:t>Contatti: Mail 1</a:t>
            </a:r>
          </a:p>
          <a:p>
            <a:pPr lvl="0"/>
            <a:r>
              <a:rPr lang="it-IT" dirty="0" err="1"/>
              <a:t>Conttti</a:t>
            </a:r>
            <a:r>
              <a:rPr lang="it-IT" dirty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10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xmlns="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56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xmlns="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74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xmlns="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65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xmlns="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5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xmlns="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0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xmlns="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5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xmlns="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99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xmlns="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/>
          <p:cNvSpPr txBox="1">
            <a:spLocks/>
          </p:cNvSpPr>
          <p:nvPr userDrawn="1"/>
        </p:nvSpPr>
        <p:spPr>
          <a:xfrm>
            <a:off x="6135431" y="6413592"/>
            <a:ext cx="2221765" cy="441802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Illuminazione</a:t>
            </a:r>
          </a:p>
          <a:p>
            <a:pPr algn="l"/>
            <a:r>
              <a:rPr lang="it-IT" sz="800" dirty="0" smtClean="0">
                <a:solidFill>
                  <a:srgbClr val="B2B2B2"/>
                </a:solidFill>
              </a:rPr>
              <a:t>Consumi energetici, tecnologie, parametri tipici e normativa</a:t>
            </a:r>
          </a:p>
          <a:p>
            <a:pPr algn="l"/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43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11B3029-72AC-4D5D-BFEF-5EABAF48C6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8A1F073-92B2-4D41-9F89-E17AC544C7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FF632FD4-1B68-47ED-A5FC-5913E3B2FDD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048780C-03FC-4C33-8863-881F6F37C08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xmlns="" id="{E315DAE2-92A2-4009-8BB1-D580304CC5F3}"/>
              </a:ext>
            </a:extLst>
          </p:cNvPr>
          <p:cNvSpPr txBox="1">
            <a:spLocks/>
          </p:cNvSpPr>
          <p:nvPr userDrawn="1"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xmlns="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fficienzaenergetica.enea.it/Cittadino/illuminazione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Luca La Notte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971EEA96-5007-4844-B066-0073C2B4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633" y="2281872"/>
            <a:ext cx="3408735" cy="492443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ILLUMINAZIONE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xmlns="" id="{971EEA96-5007-4844-B066-0073C2B47492}"/>
              </a:ext>
            </a:extLst>
          </p:cNvPr>
          <p:cNvSpPr txBox="1">
            <a:spLocks/>
          </p:cNvSpPr>
          <p:nvPr/>
        </p:nvSpPr>
        <p:spPr>
          <a:xfrm>
            <a:off x="169142" y="3355565"/>
            <a:ext cx="8805717" cy="369332"/>
          </a:xfrm>
          <a:prstGeom prst="rect">
            <a:avLst/>
          </a:prstGeom>
        </p:spPr>
        <p:txBody>
          <a:bodyPr vert="horz" wrap="square" lIns="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FFFFFF"/>
                </a:solidFill>
              </a:rPr>
              <a:t>Consumi energetici, tecnologie, parametri tipici e normativa</a:t>
            </a:r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0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11B78FD-DDD0-4C7B-A8A6-1EEAFDD1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250416" y="1236430"/>
            <a:ext cx="2290662" cy="369332"/>
          </a:xfrm>
        </p:spPr>
        <p:txBody>
          <a:bodyPr/>
          <a:lstStyle/>
          <a:p>
            <a:r>
              <a:rPr lang="it-IT" sz="1800" dirty="0" smtClean="0">
                <a:solidFill>
                  <a:schemeClr val="tx1"/>
                </a:solidFill>
              </a:rPr>
              <a:t>Tipo di attacco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r="34377" b="69899"/>
          <a:stretch/>
        </p:blipFill>
        <p:spPr>
          <a:xfrm>
            <a:off x="250416" y="1842628"/>
            <a:ext cx="1902849" cy="10274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9048" y="3013021"/>
            <a:ext cx="2234293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dirty="0" smtClean="0"/>
              <a:t>Attacco a vite Edison </a:t>
            </a:r>
          </a:p>
          <a:p>
            <a:pPr algn="ctr"/>
            <a:r>
              <a:rPr lang="it-IT" sz="1600" dirty="0" smtClean="0"/>
              <a:t>(larga o stretta)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65850" b="69949"/>
          <a:stretch/>
        </p:blipFill>
        <p:spPr>
          <a:xfrm>
            <a:off x="4755249" y="1840008"/>
            <a:ext cx="944203" cy="97806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70126" r="68452" b="295"/>
          <a:stretch/>
        </p:blipFill>
        <p:spPr>
          <a:xfrm>
            <a:off x="2495589" y="1842628"/>
            <a:ext cx="953500" cy="105235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t="34230" r="66852" b="35392"/>
          <a:stretch/>
        </p:blipFill>
        <p:spPr>
          <a:xfrm>
            <a:off x="7077905" y="1819763"/>
            <a:ext cx="944203" cy="101855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593594" y="3079900"/>
            <a:ext cx="1822603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dirty="0" smtClean="0"/>
              <a:t>Attacco a contatti </a:t>
            </a:r>
          </a:p>
          <a:p>
            <a:pPr algn="ctr"/>
            <a:r>
              <a:rPr lang="it-IT" sz="1600" dirty="0" smtClean="0"/>
              <a:t>incassati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/>
          <a:srcRect l="66661" t="70371" b="295"/>
          <a:stretch/>
        </p:blipFill>
        <p:spPr>
          <a:xfrm>
            <a:off x="3504723" y="1861265"/>
            <a:ext cx="980079" cy="1015082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595293" y="3088421"/>
            <a:ext cx="1696117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dirty="0" smtClean="0"/>
              <a:t>Attacco a spina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/>
          <a:srcRect l="32954" t="35008" r="34412" b="35204"/>
          <a:stretch/>
        </p:blipFill>
        <p:spPr>
          <a:xfrm>
            <a:off x="5764929" y="1840009"/>
            <a:ext cx="910280" cy="978066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319333" y="4163202"/>
            <a:ext cx="87307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it-IT" b="1" dirty="0" smtClean="0"/>
              <a:t>Durata</a:t>
            </a:r>
            <a:r>
              <a:rPr lang="it-IT" dirty="0" smtClean="0"/>
              <a:t>   -   ore</a:t>
            </a:r>
          </a:p>
          <a:p>
            <a:pPr fontAlgn="base"/>
            <a:r>
              <a:rPr lang="it-IT" dirty="0" smtClean="0"/>
              <a:t>Numero </a:t>
            </a:r>
            <a:r>
              <a:rPr lang="it-IT" dirty="0"/>
              <a:t>di ore di funzionamento dopo il quale, in un determinato lotto di lampade e in ben definite condizioni di prova, il 50% delle lampade cessa di </a:t>
            </a:r>
            <a:r>
              <a:rPr lang="it-IT" dirty="0" smtClean="0"/>
              <a:t>funzionare.</a:t>
            </a:r>
            <a:endParaRPr lang="it-IT" dirty="0"/>
          </a:p>
        </p:txBody>
      </p:sp>
      <p:sp>
        <p:nvSpPr>
          <p:cNvPr id="21" name="Titolo 5">
            <a:extLst>
              <a:ext uri="{FF2B5EF4-FFF2-40B4-BE49-F238E27FC236}">
                <a16:creationId xmlns:a16="http://schemas.microsoft.com/office/drawing/2014/main" xmlns="" id="{6F24906B-E67C-4CF6-9A83-E0C5ADDB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r>
              <a:rPr lang="it-IT" dirty="0" smtClean="0"/>
              <a:t>Parametri tipici delle sorgenti luminose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02510" y="5821214"/>
            <a:ext cx="2552302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i="1" dirty="0" smtClean="0"/>
              <a:t>Fonte</a:t>
            </a:r>
            <a:r>
              <a:rPr lang="it-IT" sz="1400" i="1" dirty="0"/>
              <a:t>: </a:t>
            </a:r>
            <a:r>
              <a:rPr lang="it-IT" sz="1400" i="1" dirty="0" err="1" smtClean="0"/>
              <a:t>European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Commission</a:t>
            </a:r>
            <a:endParaRPr lang="it-IT" sz="1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251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6F1773BE-886A-42B3-A4AF-D6D1E05E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Confronto prestazioni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206BB2-35A3-4E38-87B3-78DC3F75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709578"/>
              </p:ext>
            </p:extLst>
          </p:nvPr>
        </p:nvGraphicFramePr>
        <p:xfrm>
          <a:off x="360658" y="1786464"/>
          <a:ext cx="8335112" cy="30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0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0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5162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Incandescenza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Alogene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CFL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LED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Efficienza luminosa [lumen/Watt]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11 - 12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18 - 28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40 -75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40 - 90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Alimentazione [W] 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5 - 1.000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 - 450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5 - 35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1 - 15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Vita media [ore]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2.000 - 5.000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6.000 - 20.000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10.000 - 50.000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Indice di resa cromatica (</a:t>
                      </a:r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80 - 90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70 - 90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Temperatura di colore [K] 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2.000 - 3.000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2.400 - 3.200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2.500 - 6.000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2.500 - 6.500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23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6F1773BE-886A-42B3-A4AF-D6D1E05E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Stima del risparmio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206BB2-35A3-4E38-87B3-78DC3F75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4309036"/>
              </p:ext>
            </p:extLst>
          </p:nvPr>
        </p:nvGraphicFramePr>
        <p:xfrm>
          <a:off x="323528" y="1342197"/>
          <a:ext cx="8582608" cy="374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58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5162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Incandescenza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Alogene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CFL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LED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Potenza [Watt]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Efficienza luminosa [lumen/Watt]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Durata 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[ore]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25000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22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Costo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acquisto 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anni [€]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Costo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energia 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10 anni [€]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Costo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totale 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10 anni [€]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5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Risparmio 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economico %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4766" y="5363167"/>
            <a:ext cx="9312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N.B</a:t>
            </a:r>
            <a:r>
              <a:rPr lang="it-IT" sz="1600" dirty="0" smtClean="0"/>
              <a:t>: il calcolo è indicativo ed è stato effettuato a parità di luce emessa (</a:t>
            </a:r>
            <a:r>
              <a:rPr lang="it-IT" sz="1600" dirty="0" smtClean="0">
                <a:solidFill>
                  <a:srgbClr val="002060"/>
                </a:solidFill>
              </a:rPr>
              <a:t>740 Lumen</a:t>
            </a:r>
            <a:r>
              <a:rPr lang="it-IT" sz="1600" dirty="0" smtClean="0"/>
              <a:t>) ipotizzando:</a:t>
            </a:r>
          </a:p>
        </p:txBody>
      </p:sp>
      <p:sp>
        <p:nvSpPr>
          <p:cNvPr id="2" name="Rettangolo 1"/>
          <p:cNvSpPr/>
          <p:nvPr/>
        </p:nvSpPr>
        <p:spPr>
          <a:xfrm>
            <a:off x="413414" y="5664281"/>
            <a:ext cx="5807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costo </a:t>
            </a:r>
            <a:r>
              <a:rPr lang="it-IT" sz="1600" dirty="0"/>
              <a:t>dell'energia elettrica pari a 0,18 €/kWh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funzionamento </a:t>
            </a:r>
            <a:r>
              <a:rPr lang="it-IT" sz="1600" dirty="0"/>
              <a:t>giornaliero di 6 ore per 365 giorni</a:t>
            </a:r>
          </a:p>
        </p:txBody>
      </p:sp>
    </p:spTree>
    <p:extLst>
      <p:ext uri="{BB962C8B-B14F-4D97-AF65-F5344CB8AC3E}">
        <p14:creationId xmlns:p14="http://schemas.microsoft.com/office/powerpoint/2010/main" xmlns="" val="31746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6F1773BE-886A-42B3-A4AF-D6D1E05E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Riepilogo vantaggi e svantaggi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206BB2-35A3-4E38-87B3-78DC3F75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8101629"/>
              </p:ext>
            </p:extLst>
          </p:nvPr>
        </p:nvGraphicFramePr>
        <p:xfrm>
          <a:off x="413414" y="1422692"/>
          <a:ext cx="8383633" cy="39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4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1430"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Alogene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CFL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LED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23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Vantaggi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87313" indent="-87313" algn="l" fontAlgn="base">
                        <a:buFont typeface="Arial" pitchFamily="34" charset="0"/>
                        <a:buChar char="•"/>
                      </a:pPr>
                      <a:r>
                        <a:rPr lang="it-IT" sz="1600" b="0" i="1" dirty="0" smtClean="0"/>
                        <a:t>Ottima resa cromatica </a:t>
                      </a:r>
                      <a:endParaRPr lang="it-IT" sz="1600" b="0" dirty="0" smtClean="0"/>
                    </a:p>
                    <a:p>
                      <a:pPr marL="87313" indent="-87313" algn="l" fontAlgn="base">
                        <a:buFont typeface="Arial" pitchFamily="34" charset="0"/>
                        <a:buChar char="•"/>
                      </a:pPr>
                      <a:r>
                        <a:rPr lang="it-IT" sz="1600" b="0" i="1" dirty="0" smtClean="0"/>
                        <a:t>Accensione immediata</a:t>
                      </a:r>
                      <a:endParaRPr lang="it-IT" sz="1600" b="0" dirty="0" smtClean="0"/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Elevata efficienza</a:t>
                      </a:r>
                    </a:p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Diverse tonalità di colore</a:t>
                      </a:r>
                    </a:p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Lunga durata</a:t>
                      </a:r>
                    </a:p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Basso sviluppo di calore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Elevatissima durata</a:t>
                      </a:r>
                    </a:p>
                    <a:p>
                      <a:pPr marL="87313" indent="-87313" algn="l" fontAlgn="base">
                        <a:buFont typeface="Arial" pitchFamily="34" charset="0"/>
                        <a:buChar char="•"/>
                      </a:pPr>
                      <a:r>
                        <a:rPr lang="it-IT" sz="1600" b="0" i="1" dirty="0" smtClean="0"/>
                        <a:t>Maggiore compattezza e robustezza</a:t>
                      </a:r>
                      <a:endParaRPr lang="it-IT" sz="1600" b="0" dirty="0" smtClean="0"/>
                    </a:p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Accensione istantanea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Diverse tonalità di colore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981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Svantaggi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Bassa efficienza </a:t>
                      </a:r>
                    </a:p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Elevata </a:t>
                      </a:r>
                      <a:r>
                        <a:rPr lang="it-IT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emissione di calore</a:t>
                      </a: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Accensione non istantanea </a:t>
                      </a:r>
                    </a:p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Presenza di </a:t>
                      </a:r>
                      <a:r>
                        <a:rPr lang="it-IT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mercurio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Alto costo iniziale</a:t>
                      </a:r>
                    </a:p>
                    <a:p>
                      <a:pPr marL="87313" indent="-87313" algn="l" defTabSz="9144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it-IT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Alto contenuto</a:t>
                      </a:r>
                      <a:r>
                        <a:rPr lang="it-IT" sz="16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blu nei LED a luce fredda</a:t>
                      </a:r>
                      <a:r>
                        <a:rPr lang="it-IT" sz="16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it-IT" sz="1600" b="0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inquinamento luminoso</a:t>
                      </a:r>
                      <a:endParaRPr lang="it-IT" sz="1600" b="0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4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Smaltimento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600" b="0" i="0" dirty="0" smtClean="0"/>
                        <a:t>Rifiuti indifferenziati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RAEE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RAEE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413414" y="5762918"/>
            <a:ext cx="7028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N.B. </a:t>
            </a:r>
            <a:r>
              <a:rPr lang="it-IT" sz="1600" dirty="0" smtClean="0"/>
              <a:t>RAEE: Rifiuti </a:t>
            </a:r>
            <a:r>
              <a:rPr lang="it-IT" sz="1600" dirty="0"/>
              <a:t>da Apparecchiature Elettriche ed Elettroniche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75" y="5460900"/>
            <a:ext cx="720137" cy="8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Leggiamo la confezione di una lampada LED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5" t="9426" r="30302" b="12449"/>
          <a:stretch/>
        </p:blipFill>
        <p:spPr>
          <a:xfrm rot="5400000">
            <a:off x="2260977" y="1318608"/>
            <a:ext cx="4179679" cy="39296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19" t="33932" r="32188" b="36068"/>
          <a:stretch/>
        </p:blipFill>
        <p:spPr>
          <a:xfrm rot="5400000">
            <a:off x="-718484" y="1984160"/>
            <a:ext cx="3839443" cy="223837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948375" y="5702184"/>
            <a:ext cx="1794081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Cicli di accensione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54635" y="2546089"/>
            <a:ext cx="2460930" cy="646331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Non </a:t>
            </a:r>
            <a:r>
              <a:rPr lang="it-IT" sz="1400" b="1" dirty="0" err="1" smtClean="0">
                <a:solidFill>
                  <a:srgbClr val="002060"/>
                </a:solidFill>
              </a:rPr>
              <a:t>dimmerabile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r>
              <a:rPr lang="it-IT" sz="1400" b="1" dirty="0" smtClean="0">
                <a:solidFill>
                  <a:srgbClr val="002060"/>
                </a:solidFill>
              </a:rPr>
              <a:t>(NO possibilità di regolare </a:t>
            </a:r>
          </a:p>
          <a:p>
            <a:r>
              <a:rPr lang="it-IT" sz="1400" b="1" dirty="0" smtClean="0">
                <a:solidFill>
                  <a:srgbClr val="002060"/>
                </a:solidFill>
              </a:rPr>
              <a:t>intensità)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611869" y="3487299"/>
            <a:ext cx="1843262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Temperatura colore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754635" y="4628621"/>
            <a:ext cx="840295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Attacco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209678" y="5547984"/>
            <a:ext cx="1780744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Tempo accensione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4742" y="5213057"/>
            <a:ext cx="1705916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Classe energetica</a:t>
            </a: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1066558" y="2893765"/>
            <a:ext cx="605080" cy="224878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6221883" y="4835760"/>
            <a:ext cx="532752" cy="23461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6134894" y="4131603"/>
            <a:ext cx="521562" cy="3800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6057153" y="2007222"/>
            <a:ext cx="452908" cy="28149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6074413" y="2684549"/>
            <a:ext cx="614493" cy="8438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1" idx="1"/>
          </p:cNvCxnSpPr>
          <p:nvPr/>
        </p:nvCxnSpPr>
        <p:spPr>
          <a:xfrm flipH="1" flipV="1">
            <a:off x="6163293" y="3376990"/>
            <a:ext cx="448576" cy="2180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2594883" y="1246774"/>
            <a:ext cx="108585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MARCA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5701877" y="1321879"/>
            <a:ext cx="825344" cy="546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527221" y="1755527"/>
            <a:ext cx="2260555" cy="430887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Potenza corrispondente</a:t>
            </a:r>
          </a:p>
          <a:p>
            <a:r>
              <a:rPr lang="it-IT" sz="1400" b="1" dirty="0" smtClean="0">
                <a:solidFill>
                  <a:srgbClr val="002060"/>
                </a:solidFill>
              </a:rPr>
              <a:t>lampada incandescente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527221" y="1206834"/>
            <a:ext cx="1604927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Flusso luminoso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6685909" y="4010511"/>
            <a:ext cx="752129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Durata</a:t>
            </a:r>
          </a:p>
        </p:txBody>
      </p:sp>
      <p:cxnSp>
        <p:nvCxnSpPr>
          <p:cNvPr id="43" name="Connettore 2 42"/>
          <p:cNvCxnSpPr/>
          <p:nvPr/>
        </p:nvCxnSpPr>
        <p:spPr>
          <a:xfrm flipH="1" flipV="1">
            <a:off x="3455900" y="5260618"/>
            <a:ext cx="259820" cy="38598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V="1">
            <a:off x="2604486" y="5254388"/>
            <a:ext cx="193305" cy="28967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5489658" y="5538877"/>
            <a:ext cx="1854995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Efficienza luminosa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680733" y="4265401"/>
            <a:ext cx="1588897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Resa Cromatica </a:t>
            </a:r>
          </a:p>
        </p:txBody>
      </p:sp>
      <p:cxnSp>
        <p:nvCxnSpPr>
          <p:cNvPr id="51" name="Connettore 2 50"/>
          <p:cNvCxnSpPr>
            <a:stCxn id="49" idx="1"/>
          </p:cNvCxnSpPr>
          <p:nvPr/>
        </p:nvCxnSpPr>
        <p:spPr>
          <a:xfrm flipH="1" flipV="1">
            <a:off x="5049603" y="5300465"/>
            <a:ext cx="440055" cy="34613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4562960" y="4520094"/>
            <a:ext cx="166132" cy="55028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H="1" flipV="1">
            <a:off x="4223549" y="5300465"/>
            <a:ext cx="826054" cy="59064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033332" y="5898333"/>
            <a:ext cx="1925527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Dimensioni lampada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541067" y="2134825"/>
            <a:ext cx="870751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Potenza</a:t>
            </a:r>
          </a:p>
        </p:txBody>
      </p:sp>
      <p:cxnSp>
        <p:nvCxnSpPr>
          <p:cNvPr id="62" name="Connettore 2 61"/>
          <p:cNvCxnSpPr/>
          <p:nvPr/>
        </p:nvCxnSpPr>
        <p:spPr>
          <a:xfrm flipH="1" flipV="1">
            <a:off x="3142689" y="1758299"/>
            <a:ext cx="398378" cy="44160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egnaposto numero diapositiva 6">
            <a:extLst>
              <a:ext uri="{FF2B5EF4-FFF2-40B4-BE49-F238E27FC236}">
                <a16:creationId xmlns:a16="http://schemas.microsoft.com/office/drawing/2014/main" xmlns="" id="{954D17AA-58F1-41B2-A2E3-63AA5205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158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6F1773BE-886A-42B3-A4AF-D6D1E05E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Quadro tecnico/normativo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206BB2-35A3-4E38-87B3-78DC3F75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16004" y="1182513"/>
            <a:ext cx="94510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- </a:t>
            </a:r>
            <a:r>
              <a:rPr lang="it-IT" b="1" dirty="0"/>
              <a:t>UNI 10840</a:t>
            </a:r>
            <a:r>
              <a:rPr lang="it-IT" dirty="0"/>
              <a:t>: Luce e illuminazione - Locali scolastici - Criteri generali per l’illuminazione</a:t>
            </a:r>
          </a:p>
          <a:p>
            <a:r>
              <a:rPr lang="it-IT" dirty="0"/>
              <a:t>artificiale e naturale;</a:t>
            </a:r>
          </a:p>
          <a:p>
            <a:r>
              <a:rPr lang="it-IT" dirty="0"/>
              <a:t>- </a:t>
            </a:r>
            <a:r>
              <a:rPr lang="it-IT" b="1" dirty="0"/>
              <a:t>UNI 11095</a:t>
            </a:r>
            <a:r>
              <a:rPr lang="it-IT" dirty="0"/>
              <a:t>: Luce e illuminazione - Illuminazione delle gallerie;</a:t>
            </a:r>
          </a:p>
          <a:p>
            <a:r>
              <a:rPr lang="it-IT" dirty="0"/>
              <a:t>- </a:t>
            </a:r>
            <a:r>
              <a:rPr lang="it-IT" b="1" dirty="0"/>
              <a:t>UNI 11248</a:t>
            </a:r>
            <a:r>
              <a:rPr lang="it-IT" dirty="0"/>
              <a:t>: Illuminazione stradale - Selezione delle categorie illuminotecniche;</a:t>
            </a:r>
          </a:p>
          <a:p>
            <a:r>
              <a:rPr lang="it-IT" dirty="0"/>
              <a:t>- </a:t>
            </a:r>
            <a:r>
              <a:rPr lang="it-IT" b="1" dirty="0"/>
              <a:t>UNI 8097</a:t>
            </a:r>
            <a:r>
              <a:rPr lang="it-IT" dirty="0"/>
              <a:t>: Metropolitane - Illuminazione delle metropolitane in sotterranea ed in</a:t>
            </a:r>
          </a:p>
          <a:p>
            <a:r>
              <a:rPr lang="it-IT" dirty="0"/>
              <a:t>superficie;</a:t>
            </a:r>
          </a:p>
          <a:p>
            <a:r>
              <a:rPr lang="it-IT" dirty="0"/>
              <a:t>- </a:t>
            </a:r>
            <a:r>
              <a:rPr lang="it-IT" b="1" dirty="0"/>
              <a:t>UNI EN 12193</a:t>
            </a:r>
            <a:r>
              <a:rPr lang="it-IT" dirty="0"/>
              <a:t>: Luce e illuminazione - Illuminazione di installazioni sportive;</a:t>
            </a:r>
          </a:p>
          <a:p>
            <a:r>
              <a:rPr lang="it-IT" dirty="0"/>
              <a:t>- </a:t>
            </a:r>
            <a:r>
              <a:rPr lang="it-IT" b="1" dirty="0"/>
              <a:t>UNI EN 12464-1</a:t>
            </a:r>
            <a:r>
              <a:rPr lang="it-IT" dirty="0"/>
              <a:t>: Luce e illuminazione - Illuminazione dei posti di lavoro - Parte 1:</a:t>
            </a:r>
          </a:p>
          <a:p>
            <a:r>
              <a:rPr lang="it-IT" dirty="0"/>
              <a:t>Posti di lavoro in interni;</a:t>
            </a:r>
          </a:p>
          <a:p>
            <a:r>
              <a:rPr lang="it-IT" dirty="0"/>
              <a:t>- </a:t>
            </a:r>
            <a:r>
              <a:rPr lang="it-IT" b="1" dirty="0"/>
              <a:t>UNI EN 12464-2</a:t>
            </a:r>
            <a:r>
              <a:rPr lang="it-IT" dirty="0"/>
              <a:t>: Luce e illuminazione - Illuminazione dei posti di lavoro - Parte 2:</a:t>
            </a:r>
          </a:p>
          <a:p>
            <a:r>
              <a:rPr lang="it-IT" dirty="0"/>
              <a:t>Posti di lavoro in esterno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Illuminazione di sicurezza</a:t>
            </a:r>
          </a:p>
          <a:p>
            <a:r>
              <a:rPr lang="it-IT" dirty="0" smtClean="0"/>
              <a:t>- </a:t>
            </a:r>
            <a:r>
              <a:rPr lang="it-IT" b="1" dirty="0"/>
              <a:t>UNI EN 1838</a:t>
            </a:r>
            <a:r>
              <a:rPr lang="it-IT" dirty="0"/>
              <a:t>: Applicazione dell’illuminotecnica - Illuminazione di emergenza;</a:t>
            </a:r>
          </a:p>
          <a:p>
            <a:r>
              <a:rPr lang="it-IT" dirty="0"/>
              <a:t>- </a:t>
            </a:r>
            <a:r>
              <a:rPr lang="it-IT" b="1" dirty="0"/>
              <a:t>CEI EN 50171</a:t>
            </a:r>
            <a:r>
              <a:rPr lang="it-IT" dirty="0"/>
              <a:t>: Sistemi di alimentazione centralizzata;</a:t>
            </a:r>
          </a:p>
          <a:p>
            <a:r>
              <a:rPr lang="it-IT" dirty="0"/>
              <a:t>- </a:t>
            </a:r>
            <a:r>
              <a:rPr lang="it-IT" b="1" dirty="0"/>
              <a:t>CEI EN 50172</a:t>
            </a:r>
            <a:r>
              <a:rPr lang="it-IT" dirty="0"/>
              <a:t>: Sistemi di illuminazione di emergenza;</a:t>
            </a:r>
          </a:p>
          <a:p>
            <a:r>
              <a:rPr lang="it-IT" dirty="0"/>
              <a:t>- </a:t>
            </a:r>
            <a:r>
              <a:rPr lang="it-IT" b="1" dirty="0"/>
              <a:t>CEI UNI 11222</a:t>
            </a:r>
            <a:r>
              <a:rPr lang="it-IT" dirty="0"/>
              <a:t>: Impianti di illuminazione di sicurezza negli edifici. Procedure per la</a:t>
            </a:r>
          </a:p>
          <a:p>
            <a:r>
              <a:rPr lang="it-IT" dirty="0"/>
              <a:t>verifica periodica, la manutenzione, la revisione e il collaudo.</a:t>
            </a:r>
          </a:p>
        </p:txBody>
      </p:sp>
    </p:spTree>
    <p:extLst>
      <p:ext uri="{BB962C8B-B14F-4D97-AF65-F5344CB8AC3E}">
        <p14:creationId xmlns:p14="http://schemas.microsoft.com/office/powerpoint/2010/main" xmlns="" val="8973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63C439F4-ADE7-4ED5-A655-4D2C605C9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252" y="1188410"/>
            <a:ext cx="6046442" cy="126507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it-IT" b="1" dirty="0" smtClean="0"/>
              <a:t>UNI </a:t>
            </a:r>
            <a:r>
              <a:rPr lang="it-IT" b="1" dirty="0"/>
              <a:t>EN </a:t>
            </a:r>
            <a:r>
              <a:rPr lang="it-IT" b="1" dirty="0" smtClean="0"/>
              <a:t>12464: </a:t>
            </a:r>
          </a:p>
          <a:p>
            <a:pPr marL="0" indent="0">
              <a:buNone/>
            </a:pPr>
            <a:r>
              <a:rPr lang="it-IT" dirty="0" smtClean="0"/>
              <a:t>Luce </a:t>
            </a:r>
            <a:r>
              <a:rPr lang="it-IT" dirty="0"/>
              <a:t>e illuminazione - Illuminazione dei posti di lavoro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Parte 1: </a:t>
            </a:r>
            <a:r>
              <a:rPr lang="it-IT" i="1" dirty="0" smtClean="0"/>
              <a:t>Posti </a:t>
            </a:r>
            <a:r>
              <a:rPr lang="it-IT" i="1" dirty="0"/>
              <a:t>di lavoro in </a:t>
            </a:r>
            <a:r>
              <a:rPr lang="it-IT" i="1" dirty="0" smtClean="0"/>
              <a:t>interni</a:t>
            </a:r>
          </a:p>
          <a:p>
            <a:pPr marL="0" indent="0">
              <a:buNone/>
            </a:pPr>
            <a:r>
              <a:rPr lang="it-IT" dirty="0" smtClean="0"/>
              <a:t>Parte 2: </a:t>
            </a:r>
            <a:r>
              <a:rPr lang="it-IT" i="1" dirty="0" smtClean="0"/>
              <a:t>Posti </a:t>
            </a:r>
            <a:r>
              <a:rPr lang="it-IT" i="1" dirty="0"/>
              <a:t>di </a:t>
            </a:r>
            <a:r>
              <a:rPr lang="it-IT" i="1" dirty="0" smtClean="0"/>
              <a:t>lavoro in esterno</a:t>
            </a:r>
          </a:p>
          <a:p>
            <a:pPr marL="0" indent="0">
              <a:buNone/>
            </a:pPr>
            <a:endParaRPr lang="it-IT" i="1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6F1773BE-886A-42B3-A4AF-D6D1E05E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Normativa illuminazione edifici 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206BB2-35A3-4E38-87B3-78DC3F75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12" y="1976506"/>
            <a:ext cx="2558314" cy="2446737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2284816"/>
              </p:ext>
            </p:extLst>
          </p:nvPr>
        </p:nvGraphicFramePr>
        <p:xfrm>
          <a:off x="243054" y="2569557"/>
          <a:ext cx="4886326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488">
                  <a:extLst>
                    <a:ext uri="{9D8B030D-6E8A-4147-A177-3AD203B41FA5}">
                      <a16:colId xmlns:a16="http://schemas.microsoft.com/office/drawing/2014/main" xmlns="" val="4022790648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xmlns="" val="3271132800"/>
                    </a:ext>
                  </a:extLst>
                </a:gridCol>
                <a:gridCol w="874485">
                  <a:extLst>
                    <a:ext uri="{9D8B030D-6E8A-4147-A177-3AD203B41FA5}">
                      <a16:colId xmlns:a16="http://schemas.microsoft.com/office/drawing/2014/main" xmlns="" val="1088610051"/>
                    </a:ext>
                  </a:extLst>
                </a:gridCol>
                <a:gridCol w="597855">
                  <a:extLst>
                    <a:ext uri="{9D8B030D-6E8A-4147-A177-3AD203B41FA5}">
                      <a16:colId xmlns:a16="http://schemas.microsoft.com/office/drawing/2014/main" xmlns="" val="2539707614"/>
                    </a:ext>
                  </a:extLst>
                </a:gridCol>
                <a:gridCol w="597855">
                  <a:extLst>
                    <a:ext uri="{9D8B030D-6E8A-4147-A177-3AD203B41FA5}">
                      <a16:colId xmlns:a16="http://schemas.microsoft.com/office/drawing/2014/main" xmlns="" val="3401275464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2060"/>
                          </a:solidFill>
                        </a:rPr>
                        <a:t>Tipo di ambiente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it-IT" sz="1600" b="1" baseline="-25000" dirty="0" err="1" smtClean="0">
                          <a:solidFill>
                            <a:srgbClr val="002060"/>
                          </a:solidFill>
                        </a:rPr>
                        <a:t>medio</a:t>
                      </a:r>
                      <a:r>
                        <a:rPr lang="it-IT" sz="1600" b="1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it-IT" sz="1600" b="1" dirty="0" smtClean="0">
                          <a:solidFill>
                            <a:srgbClr val="002060"/>
                          </a:solidFill>
                        </a:rPr>
                        <a:t>lx)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rgbClr val="002060"/>
                          </a:solidFill>
                        </a:rPr>
                        <a:t>Ra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002060"/>
                          </a:solidFill>
                        </a:rPr>
                        <a:t>U</a:t>
                      </a:r>
                      <a:r>
                        <a:rPr lang="it-IT" sz="1600" b="1" baseline="-250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1972805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Corridoi e zone</a:t>
                      </a:r>
                      <a:r>
                        <a:rPr lang="it-IT" sz="1600" baseline="0" dirty="0" smtClean="0"/>
                        <a:t> di transito</a:t>
                      </a:r>
                      <a:endParaRPr lang="it-IT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252785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Scale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2073718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r>
                        <a:rPr lang="it-IT" sz="1600" dirty="0" smtClean="0"/>
                        <a:t>Sale di attesa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125265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r>
                        <a:rPr lang="it-IT" sz="1600" dirty="0" smtClean="0"/>
                        <a:t>Bagni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4142048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Uffici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Lettura, scrittura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26879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Disegno tecnico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750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241716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Sale conferenza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1193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Reception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105021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Archivi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6515160"/>
                  </a:ext>
                </a:extLst>
              </a:tr>
            </a:tbl>
          </a:graphicData>
        </a:graphic>
      </p:graphicFrame>
      <p:sp>
        <p:nvSpPr>
          <p:cNvPr id="45" name="CasellaDiTesto 44"/>
          <p:cNvSpPr txBox="1"/>
          <p:nvPr/>
        </p:nvSpPr>
        <p:spPr>
          <a:xfrm>
            <a:off x="5931385" y="1473362"/>
            <a:ext cx="3066865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600" dirty="0" smtClean="0"/>
              <a:t>Unità di misura illuminamento E</a:t>
            </a: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lux = lumen/m</a:t>
            </a:r>
            <a:r>
              <a:rPr lang="it-IT" sz="16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5931385" y="1319882"/>
            <a:ext cx="3041005" cy="31320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984450" y="4980224"/>
            <a:ext cx="2893741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 smtClean="0"/>
              <a:t>Uniformità U</a:t>
            </a:r>
            <a:r>
              <a:rPr lang="it-IT" baseline="-25000" dirty="0" smtClean="0"/>
              <a:t>0 </a:t>
            </a:r>
            <a:r>
              <a:rPr lang="it-IT" dirty="0" smtClean="0"/>
              <a:t>= </a:t>
            </a:r>
            <a:r>
              <a:rPr lang="it-IT" dirty="0" err="1" smtClean="0"/>
              <a:t>E</a:t>
            </a:r>
            <a:r>
              <a:rPr lang="it-IT" baseline="-25000" dirty="0" err="1" smtClean="0"/>
              <a:t>min</a:t>
            </a:r>
            <a:r>
              <a:rPr lang="it-IT" dirty="0" smtClean="0"/>
              <a:t>/</a:t>
            </a:r>
            <a:r>
              <a:rPr lang="it-IT" dirty="0" err="1" smtClean="0"/>
              <a:t>E</a:t>
            </a:r>
            <a:r>
              <a:rPr lang="it-IT" baseline="-25000" dirty="0" err="1" smtClean="0"/>
              <a:t>medio</a:t>
            </a:r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368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6F1773BE-886A-42B3-A4AF-D6D1E05E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 di prestazione energetica 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206BB2-35A3-4E38-87B3-78DC3F75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27596" y="1194179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 UNI/TS 11300 </a:t>
            </a:r>
            <a:r>
              <a:rPr lang="it-IT" b="1" dirty="0" smtClean="0"/>
              <a:t>– 2: </a:t>
            </a:r>
            <a:endParaRPr lang="it-IT" b="1" dirty="0"/>
          </a:p>
          <a:p>
            <a:r>
              <a:rPr lang="it-IT" dirty="0"/>
              <a:t>Prestazioni energetiche degli edifici </a:t>
            </a:r>
            <a:r>
              <a:rPr lang="it-IT" dirty="0" smtClean="0"/>
              <a:t>–</a:t>
            </a:r>
          </a:p>
          <a:p>
            <a:r>
              <a:rPr lang="it-IT" dirty="0" smtClean="0"/>
              <a:t>Determinazione </a:t>
            </a:r>
            <a:r>
              <a:rPr lang="it-IT" dirty="0"/>
              <a:t>del fabbisogno di energia primaria e dei </a:t>
            </a:r>
            <a:r>
              <a:rPr lang="it-IT" dirty="0" smtClean="0"/>
              <a:t>rendimenti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566082" y="2238444"/>
            <a:ext cx="565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</a:rPr>
              <a:t>Indice </a:t>
            </a:r>
            <a:r>
              <a:rPr lang="it-IT" b="1" dirty="0">
                <a:latin typeface="Arial" panose="020B0604020202020204" pitchFamily="34" charset="0"/>
              </a:rPr>
              <a:t>di prestazione energetica globale </a:t>
            </a:r>
            <a:r>
              <a:rPr lang="it-IT" dirty="0">
                <a:latin typeface="Arial" panose="020B0604020202020204" pitchFamily="34" charset="0"/>
              </a:rPr>
              <a:t>EP</a:t>
            </a:r>
            <a:r>
              <a:rPr lang="it-IT" sz="1200" dirty="0">
                <a:latin typeface="Arial" panose="020B0604020202020204" pitchFamily="34" charset="0"/>
              </a:rPr>
              <a:t>GL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27596" y="3417330"/>
            <a:ext cx="9764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EP</a:t>
            </a:r>
            <a:r>
              <a:rPr lang="it-IT" baseline="-25000" dirty="0" smtClean="0"/>
              <a:t>I</a:t>
            </a:r>
            <a:r>
              <a:rPr lang="it-IT" dirty="0" smtClean="0"/>
              <a:t> </a:t>
            </a:r>
            <a:r>
              <a:rPr lang="it-IT" dirty="0"/>
              <a:t>l’indice relativo alla climatizzazione </a:t>
            </a:r>
            <a:r>
              <a:rPr lang="it-IT" dirty="0" smtClean="0"/>
              <a:t>invernale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EP</a:t>
            </a:r>
            <a:r>
              <a:rPr lang="it-IT" baseline="-25000" dirty="0" smtClean="0"/>
              <a:t>ACS</a:t>
            </a:r>
            <a:r>
              <a:rPr lang="it-IT" dirty="0" smtClean="0"/>
              <a:t> l’indice per </a:t>
            </a:r>
            <a:r>
              <a:rPr lang="it-IT" dirty="0"/>
              <a:t>la produzione di acqua calda </a:t>
            </a:r>
            <a:r>
              <a:rPr lang="it-IT" dirty="0" smtClean="0"/>
              <a:t>sanitaria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EP</a:t>
            </a:r>
            <a:r>
              <a:rPr lang="it-IT" baseline="-25000" dirty="0" smtClean="0"/>
              <a:t>E</a:t>
            </a:r>
            <a:r>
              <a:rPr lang="it-IT" dirty="0" smtClean="0"/>
              <a:t> </a:t>
            </a:r>
            <a:r>
              <a:rPr lang="it-IT" dirty="0"/>
              <a:t>l’indice per la climatizzazione </a:t>
            </a:r>
            <a:r>
              <a:rPr lang="it-IT" dirty="0" smtClean="0"/>
              <a:t>estiva</a:t>
            </a:r>
            <a:endParaRPr lang="it-IT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solidFill>
                  <a:srgbClr val="C00000"/>
                </a:solidFill>
              </a:rPr>
              <a:t>EP</a:t>
            </a:r>
            <a:r>
              <a:rPr lang="it-IT" baseline="-25000" dirty="0" smtClean="0">
                <a:solidFill>
                  <a:srgbClr val="C00000"/>
                </a:solidFill>
              </a:rPr>
              <a:t>L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l’indice per l’illuminazione degli </a:t>
            </a:r>
            <a:r>
              <a:rPr lang="it-IT" dirty="0" smtClean="0">
                <a:solidFill>
                  <a:srgbClr val="C00000"/>
                </a:solidFill>
              </a:rPr>
              <a:t>ambienti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70688" y="2812498"/>
            <a:ext cx="3847785" cy="40011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000" dirty="0"/>
              <a:t>EP</a:t>
            </a:r>
            <a:r>
              <a:rPr lang="it-IT" sz="2000" baseline="-25000" dirty="0"/>
              <a:t>GL</a:t>
            </a:r>
            <a:r>
              <a:rPr lang="it-IT" sz="2000" dirty="0"/>
              <a:t> = EP</a:t>
            </a:r>
            <a:r>
              <a:rPr lang="it-IT" sz="2000" baseline="-25000" dirty="0"/>
              <a:t>I</a:t>
            </a:r>
            <a:r>
              <a:rPr lang="it-IT" sz="2000" dirty="0"/>
              <a:t> + EP</a:t>
            </a:r>
            <a:r>
              <a:rPr lang="it-IT" sz="2000" baseline="-25000" dirty="0"/>
              <a:t>ACS</a:t>
            </a:r>
            <a:r>
              <a:rPr lang="it-IT" sz="2000" dirty="0"/>
              <a:t> + EP</a:t>
            </a:r>
            <a:r>
              <a:rPr lang="it-IT" sz="2000" baseline="-25000" dirty="0"/>
              <a:t>E </a:t>
            </a:r>
            <a:r>
              <a:rPr lang="it-IT" sz="2000" dirty="0"/>
              <a:t>+ EP</a:t>
            </a:r>
            <a:r>
              <a:rPr lang="it-IT" sz="2000" baseline="-25000" dirty="0"/>
              <a:t>L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27596" y="4948434"/>
            <a:ext cx="86206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Indice </a:t>
            </a:r>
            <a:r>
              <a:rPr lang="it-IT" dirty="0"/>
              <a:t>prestazionale </a:t>
            </a:r>
            <a:r>
              <a:rPr lang="it-IT" b="1" dirty="0"/>
              <a:t>LENI</a:t>
            </a:r>
            <a:r>
              <a:rPr lang="it-IT" dirty="0"/>
              <a:t> (</a:t>
            </a:r>
            <a:r>
              <a:rPr lang="it-IT" dirty="0" err="1"/>
              <a:t>Lighting</a:t>
            </a:r>
            <a:r>
              <a:rPr lang="it-IT" dirty="0"/>
              <a:t> Energy </a:t>
            </a:r>
            <a:r>
              <a:rPr lang="it-IT" dirty="0" err="1"/>
              <a:t>Numeric</a:t>
            </a:r>
            <a:r>
              <a:rPr lang="it-IT" dirty="0"/>
              <a:t> </a:t>
            </a:r>
            <a:r>
              <a:rPr lang="it-IT" dirty="0" err="1"/>
              <a:t>Indicator</a:t>
            </a:r>
            <a:r>
              <a:rPr lang="it-IT" dirty="0" smtClean="0"/>
              <a:t>) </a:t>
            </a:r>
          </a:p>
          <a:p>
            <a:pPr algn="ctr"/>
            <a:endParaRPr lang="it-IT" sz="900" dirty="0" smtClean="0"/>
          </a:p>
          <a:p>
            <a:r>
              <a:rPr lang="it-IT" dirty="0" smtClean="0"/>
              <a:t>È il fabbisogno </a:t>
            </a:r>
            <a:r>
              <a:rPr lang="it-IT" dirty="0"/>
              <a:t>di energia per illuminazione </a:t>
            </a:r>
            <a:r>
              <a:rPr lang="it-IT" dirty="0" smtClean="0"/>
              <a:t>in funzione della superficie </a:t>
            </a:r>
            <a:r>
              <a:rPr lang="it-IT" dirty="0"/>
              <a:t>utile </a:t>
            </a:r>
            <a:endParaRPr lang="it-IT" dirty="0" smtClean="0"/>
          </a:p>
          <a:p>
            <a:r>
              <a:rPr lang="it-IT" dirty="0" smtClean="0"/>
              <a:t>dell’edificio in esame. Si </a:t>
            </a:r>
            <a:r>
              <a:rPr lang="it-IT" dirty="0"/>
              <a:t>esprime </a:t>
            </a:r>
            <a:r>
              <a:rPr lang="it-IT" dirty="0" smtClean="0"/>
              <a:t>in kWh/m</a:t>
            </a:r>
            <a:r>
              <a:rPr lang="it-IT" baseline="30000" dirty="0" smtClean="0"/>
              <a:t>2</a:t>
            </a:r>
            <a:r>
              <a:rPr lang="it-IT" dirty="0" smtClean="0"/>
              <a:t>anno.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155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51749F29-C698-4241-9D36-4A57851E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è possibile ridurre i consumi?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7272E81-8768-4579-858D-60D8E203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9647" y="1415648"/>
            <a:ext cx="88743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consumi </a:t>
            </a:r>
            <a:r>
              <a:rPr lang="it-IT" dirty="0"/>
              <a:t>possono essere </a:t>
            </a:r>
            <a:r>
              <a:rPr lang="it-IT" dirty="0" smtClean="0"/>
              <a:t>ridotti, anche </a:t>
            </a:r>
            <a:r>
              <a:rPr lang="it-IT" dirty="0"/>
              <a:t>più del 50%, con </a:t>
            </a:r>
            <a:r>
              <a:rPr lang="it-IT" dirty="0" smtClean="0"/>
              <a:t>interventi che: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mirino </a:t>
            </a:r>
            <a:r>
              <a:rPr lang="it-IT" dirty="0"/>
              <a:t>a sfruttare al massimo la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luce naturale </a:t>
            </a:r>
            <a:r>
              <a:rPr lang="it-IT" dirty="0"/>
              <a:t>proveniente </a:t>
            </a:r>
            <a:r>
              <a:rPr lang="it-IT" dirty="0" smtClean="0"/>
              <a:t>dalle finestre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prevedano l’installazione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di </a:t>
            </a:r>
            <a:r>
              <a:rPr lang="it-IT" dirty="0"/>
              <a:t>lampade a basso consumo, come i </a:t>
            </a:r>
            <a:r>
              <a:rPr lang="it-IT" dirty="0" smtClean="0"/>
              <a:t>moderni LED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di </a:t>
            </a:r>
            <a:r>
              <a:rPr lang="it-IT" dirty="0"/>
              <a:t>sistemi di controllo del flusso luminoso </a:t>
            </a:r>
            <a:r>
              <a:rPr lang="it-IT" dirty="0" smtClean="0"/>
              <a:t>artificiale</a:t>
            </a:r>
            <a:endParaRPr lang="it-IT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dei </a:t>
            </a:r>
            <a:r>
              <a:rPr lang="it-IT" dirty="0"/>
              <a:t>rilevatori </a:t>
            </a:r>
            <a:r>
              <a:rPr lang="it-IT" dirty="0" smtClean="0"/>
              <a:t>di presenza</a:t>
            </a:r>
            <a:r>
              <a:rPr lang="it-IT" dirty="0"/>
              <a:t>, che accendono e spengono la luce automaticamente </a:t>
            </a:r>
            <a:r>
              <a:rPr lang="it-IT"/>
              <a:t>al </a:t>
            </a:r>
            <a:r>
              <a:rPr lang="it-IT" smtClean="0"/>
              <a:t>bisogno</a:t>
            </a:r>
            <a:endParaRPr lang="it-IT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e</a:t>
            </a:r>
            <a:r>
              <a:rPr lang="it-IT" dirty="0" smtClean="0"/>
              <a:t>seguano un corretto </a:t>
            </a:r>
            <a:r>
              <a:rPr lang="it-IT" dirty="0"/>
              <a:t>posizionamento dei punti </a:t>
            </a:r>
            <a:r>
              <a:rPr lang="it-IT" dirty="0" smtClean="0"/>
              <a:t>luce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regola: </a:t>
            </a:r>
            <a:r>
              <a:rPr lang="it-IT" b="1" dirty="0">
                <a:solidFill>
                  <a:srgbClr val="C00000"/>
                </a:solidFill>
              </a:rPr>
              <a:t>la luce giusta dove serve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smtClean="0"/>
              <a:t>evitare zone d’ombra, abbagliamenti e riflessi</a:t>
            </a:r>
          </a:p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 rot="20373912">
            <a:off x="5049674" y="5017538"/>
            <a:ext cx="2176878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0" rIns="91440" bIns="0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COMFORT VISIVO</a:t>
            </a:r>
          </a:p>
        </p:txBody>
      </p:sp>
    </p:spTree>
    <p:extLst>
      <p:ext uri="{BB962C8B-B14F-4D97-AF65-F5344CB8AC3E}">
        <p14:creationId xmlns:p14="http://schemas.microsoft.com/office/powerpoint/2010/main" xmlns="" val="34116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51749F29-C698-4241-9D36-4A57851E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è possibile ridurre i consumi?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7272E81-8768-4579-858D-60D8E203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13414" y="1487606"/>
            <a:ext cx="2393604" cy="307777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2000" b="1" dirty="0" smtClean="0"/>
              <a:t>Le buone pratiche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3414" y="2116120"/>
            <a:ext cx="812199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Valorizziamo </a:t>
            </a:r>
            <a:r>
              <a:rPr lang="it-IT" dirty="0"/>
              <a:t>il più possibile la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luce naturale</a:t>
            </a:r>
            <a:r>
              <a:rPr lang="it-IT" dirty="0"/>
              <a:t>: </a:t>
            </a:r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posizionare </a:t>
            </a:r>
            <a:r>
              <a:rPr lang="it-IT" dirty="0"/>
              <a:t>bene scrivanie e PC rispetto alle </a:t>
            </a:r>
            <a:r>
              <a:rPr lang="it-IT" dirty="0" smtClean="0"/>
              <a:t>finestre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non schermare </a:t>
            </a:r>
            <a:r>
              <a:rPr lang="it-IT" dirty="0"/>
              <a:t>le finestre con tendaggi troppo scuri, né troppo </a:t>
            </a:r>
            <a:r>
              <a:rPr lang="it-IT" dirty="0" smtClean="0"/>
              <a:t>chiari</a:t>
            </a:r>
            <a:endParaRPr lang="it-IT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dirty="0"/>
              <a:t>Ricordiamo di spegnere le luci quando usciamo dall’ufficio e dagli ambienti comuni, come bagni, corridoi, scale, sale riunioni, ecc. </a:t>
            </a:r>
            <a:endParaRPr lang="it-IT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dirty="0" smtClean="0"/>
              <a:t>E</a:t>
            </a:r>
            <a:r>
              <a:rPr lang="it-IT" dirty="0"/>
              <a:t>’ importante calibrare l’illuminazione in base alle reali necessità: spesso è sufficiente utilizzare il 50% delle luci disponibili, specialmente nelle giornate di sole. 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Preferire </a:t>
            </a:r>
            <a:r>
              <a:rPr lang="it-IT" dirty="0"/>
              <a:t>una lampada da tavolo per l'illuminazione della scrivania.</a:t>
            </a:r>
          </a:p>
        </p:txBody>
      </p:sp>
    </p:spTree>
    <p:extLst>
      <p:ext uri="{BB962C8B-B14F-4D97-AF65-F5344CB8AC3E}">
        <p14:creationId xmlns:p14="http://schemas.microsoft.com/office/powerpoint/2010/main" xmlns="" val="293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301" y="303802"/>
            <a:ext cx="5869399" cy="400110"/>
          </a:xfrm>
        </p:spPr>
        <p:txBody>
          <a:bodyPr/>
          <a:lstStyle/>
          <a:p>
            <a:r>
              <a:rPr lang="it-IT" dirty="0" smtClean="0"/>
              <a:t>I consumi elettrici per illuminazione 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288417" y="2687371"/>
            <a:ext cx="4763728" cy="76944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L’illuminazione incide tra il 15 e il 19% </a:t>
            </a:r>
          </a:p>
          <a:p>
            <a:pPr marL="0" indent="0">
              <a:buNone/>
            </a:pPr>
            <a:r>
              <a:rPr lang="it-IT" dirty="0" smtClean="0"/>
              <a:t>dei consumi globali di energia elettrica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2510" y="5821214"/>
            <a:ext cx="3954929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i="1" dirty="0" smtClean="0"/>
              <a:t>Fonte</a:t>
            </a:r>
            <a:r>
              <a:rPr lang="it-IT" sz="1400" i="1" dirty="0"/>
              <a:t>: </a:t>
            </a:r>
            <a:r>
              <a:rPr lang="it-IT" sz="1400" i="1" dirty="0" err="1"/>
              <a:t>United</a:t>
            </a:r>
            <a:r>
              <a:rPr lang="it-IT" sz="1400" i="1" dirty="0"/>
              <a:t> Nations Environment </a:t>
            </a:r>
            <a:r>
              <a:rPr lang="it-IT" sz="1400" i="1" dirty="0" err="1" smtClean="0"/>
              <a:t>Programme</a:t>
            </a:r>
            <a:endParaRPr lang="it-IT" sz="1400" i="1" dirty="0" smtClean="0"/>
          </a:p>
        </p:txBody>
      </p:sp>
      <p:sp>
        <p:nvSpPr>
          <p:cNvPr id="8" name="Freccia in giù 7"/>
          <p:cNvSpPr/>
          <p:nvPr/>
        </p:nvSpPr>
        <p:spPr>
          <a:xfrm>
            <a:off x="4086732" y="3635977"/>
            <a:ext cx="970536" cy="6330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079974" y="4484979"/>
            <a:ext cx="5314275" cy="307777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2000" dirty="0" smtClean="0"/>
              <a:t>Oltre 5% delle emissioni globali da gas serra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777635" y="2507725"/>
            <a:ext cx="5918952" cy="2501003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45BFDCAB-F805-4A09-BF01-9BFAA241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47" y="303802"/>
            <a:ext cx="6761906" cy="400110"/>
          </a:xfrm>
        </p:spPr>
        <p:txBody>
          <a:bodyPr/>
          <a:lstStyle/>
          <a:p>
            <a:r>
              <a:rPr lang="it-IT" dirty="0" smtClean="0"/>
              <a:t>Per saperne di più: la guida sul sito ENEA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22F0D335-84A5-4B9F-9715-E64B9A9A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33514" y="1259933"/>
            <a:ext cx="74769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hlinkClick r:id="rId2"/>
              </a:rPr>
              <a:t>http://www.efficienzaenergetica.enea.it/Cittadino/illuminazione</a:t>
            </a:r>
            <a:endParaRPr lang="it-IT" sz="20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54" y="1847819"/>
            <a:ext cx="7231520" cy="4362942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294968" y="3583858"/>
            <a:ext cx="538546" cy="20647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550F7342-9A3D-46EB-A10A-DEBAE052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000" y="2884430"/>
            <a:ext cx="4212000" cy="400110"/>
          </a:xfrm>
        </p:spPr>
        <p:txBody>
          <a:bodyPr/>
          <a:lstStyle/>
          <a:p>
            <a:r>
              <a:rPr lang="it-IT" dirty="0" smtClean="0"/>
              <a:t>Luca La Notte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606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7898"/>
            <a:ext cx="9144000" cy="51816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301" y="303802"/>
            <a:ext cx="5869399" cy="400110"/>
          </a:xfrm>
        </p:spPr>
        <p:txBody>
          <a:bodyPr/>
          <a:lstStyle/>
          <a:p>
            <a:r>
              <a:rPr lang="it-IT" dirty="0" smtClean="0"/>
              <a:t>Illuminazione: il contesto italiano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2510" y="5821214"/>
            <a:ext cx="1159292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</a:rPr>
              <a:t>Fonte</a:t>
            </a:r>
            <a:r>
              <a:rPr lang="it-IT" sz="1400" i="1" dirty="0">
                <a:solidFill>
                  <a:schemeClr val="bg1"/>
                </a:solidFill>
              </a:rPr>
              <a:t>: </a:t>
            </a:r>
            <a:r>
              <a:rPr lang="it-IT" sz="1400" i="1" dirty="0" smtClean="0">
                <a:solidFill>
                  <a:schemeClr val="bg1"/>
                </a:solidFill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xmlns="" val="41021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0E2DC8D-B90C-4DE0-93D6-A70B9CBC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8" y="1254471"/>
            <a:ext cx="8733373" cy="400110"/>
          </a:xfrm>
        </p:spPr>
        <p:txBody>
          <a:bodyPr/>
          <a:lstStyle/>
          <a:p>
            <a:pPr algn="ctr"/>
            <a:r>
              <a:rPr lang="it-IT" b="1" dirty="0" smtClean="0"/>
              <a:t>Consumi energetici per illuminazione ripartiti nei diversi settori</a:t>
            </a:r>
            <a:endParaRPr lang="it-IT" b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" y="2178104"/>
            <a:ext cx="4618573" cy="3746347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43F30679-B9EB-42A9-9075-FDD9D5095B22}"/>
              </a:ext>
            </a:extLst>
          </p:cNvPr>
          <p:cNvSpPr txBox="1">
            <a:spLocks/>
          </p:cNvSpPr>
          <p:nvPr/>
        </p:nvSpPr>
        <p:spPr>
          <a:xfrm>
            <a:off x="1637301" y="303802"/>
            <a:ext cx="5869399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Illuminazione: il contesto italiano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391" y="2843922"/>
            <a:ext cx="4207561" cy="2953612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A0E2DC8D-B90C-4DE0-93D6-A70B9CBC64AC}"/>
              </a:ext>
            </a:extLst>
          </p:cNvPr>
          <p:cNvSpPr txBox="1">
            <a:spLocks/>
          </p:cNvSpPr>
          <p:nvPr/>
        </p:nvSpPr>
        <p:spPr>
          <a:xfrm>
            <a:off x="4572000" y="2068582"/>
            <a:ext cx="4749319" cy="7017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smtClean="0">
                <a:solidFill>
                  <a:srgbClr val="FFC000"/>
                </a:solidFill>
              </a:rPr>
              <a:t>Spesa annua pro capite per </a:t>
            </a:r>
          </a:p>
          <a:p>
            <a:pPr algn="ctr"/>
            <a:r>
              <a:rPr lang="it-IT" sz="1800" b="1" dirty="0" smtClean="0">
                <a:solidFill>
                  <a:srgbClr val="FFC000"/>
                </a:solidFill>
              </a:rPr>
              <a:t>illuminazione pubblica</a:t>
            </a:r>
            <a:endParaRPr lang="it-IT" sz="1800" b="1" dirty="0">
              <a:solidFill>
                <a:srgbClr val="FFC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2510" y="5944046"/>
            <a:ext cx="1231427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i="1" dirty="0" smtClean="0"/>
              <a:t>Fonte</a:t>
            </a:r>
            <a:r>
              <a:rPr lang="it-IT" sz="1400" i="1" dirty="0"/>
              <a:t>: </a:t>
            </a:r>
            <a:r>
              <a:rPr lang="it-IT" sz="1400" i="1" dirty="0" smtClean="0"/>
              <a:t>ENEA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763391" y="5958247"/>
            <a:ext cx="3469219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i="1" dirty="0" smtClean="0"/>
              <a:t>Fonte</a:t>
            </a:r>
            <a:r>
              <a:rPr lang="it-IT" sz="1400" i="1" dirty="0"/>
              <a:t>: </a:t>
            </a:r>
            <a:r>
              <a:rPr lang="it-IT" sz="1400" i="1" dirty="0" smtClean="0"/>
              <a:t>Osservatorio Conti Pubblici Italiani</a:t>
            </a:r>
          </a:p>
        </p:txBody>
      </p:sp>
    </p:spTree>
    <p:extLst>
      <p:ext uri="{BB962C8B-B14F-4D97-AF65-F5344CB8AC3E}">
        <p14:creationId xmlns:p14="http://schemas.microsoft.com/office/powerpoint/2010/main" xmlns="" val="6732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11B78FD-DDD0-4C7B-A8A6-1EEAFDD1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5924" t="10855" r="24821" b="7637"/>
          <a:stretch/>
        </p:blipFill>
        <p:spPr>
          <a:xfrm>
            <a:off x="3948490" y="2688609"/>
            <a:ext cx="5079828" cy="2707521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A0E2DC8D-B90C-4DE0-93D6-A70B9CBC64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4231" y="1556630"/>
            <a:ext cx="2038824" cy="40011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Terziario</a:t>
            </a:r>
            <a:endParaRPr lang="it-IT" b="1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43F30679-B9EB-42A9-9075-FDD9D5095B22}"/>
              </a:ext>
            </a:extLst>
          </p:cNvPr>
          <p:cNvSpPr txBox="1">
            <a:spLocks/>
          </p:cNvSpPr>
          <p:nvPr/>
        </p:nvSpPr>
        <p:spPr>
          <a:xfrm>
            <a:off x="1637301" y="303802"/>
            <a:ext cx="5869399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Illuminazione: il contesto italiano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90999" y="4057180"/>
            <a:ext cx="1439818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Climatizzazione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87279" y="3360183"/>
            <a:ext cx="2771913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 smtClean="0">
                <a:solidFill>
                  <a:srgbClr val="FFC000"/>
                </a:solidFill>
              </a:rPr>
              <a:t>Illuminazione/apparecchi elettrici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387279" y="3051158"/>
            <a:ext cx="2632452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50000"/>
                  </a:schemeClr>
                </a:solidFill>
              </a:rPr>
              <a:t>Cucina e acqua calda sanitaria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9354"/>
            <a:ext cx="3819502" cy="3643166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xmlns="" id="{A0E2DC8D-B90C-4DE0-93D6-A70B9CBC64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1496" y="1556630"/>
            <a:ext cx="2038824" cy="40011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Residenziale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19502" y="5964964"/>
            <a:ext cx="1231427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i="1" dirty="0" smtClean="0"/>
              <a:t>Fonte</a:t>
            </a:r>
            <a:r>
              <a:rPr lang="it-IT" sz="1400" i="1" dirty="0"/>
              <a:t>: </a:t>
            </a:r>
            <a:r>
              <a:rPr lang="it-IT" sz="1400" i="1" dirty="0" smtClean="0"/>
              <a:t>ENEA</a:t>
            </a:r>
          </a:p>
        </p:txBody>
      </p:sp>
    </p:spTree>
    <p:extLst>
      <p:ext uri="{BB962C8B-B14F-4D97-AF65-F5344CB8AC3E}">
        <p14:creationId xmlns:p14="http://schemas.microsoft.com/office/powerpoint/2010/main" xmlns="" val="6452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245C72C-91DC-4B46-90F1-71BE01E2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Tecnologie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18BDE19-D0DE-47AD-BF08-8819DE7C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13414" y="3651322"/>
            <a:ext cx="584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</a:rPr>
              <a:t>Alogene </a:t>
            </a:r>
            <a:r>
              <a:rPr lang="it-IT" dirty="0" smtClean="0">
                <a:solidFill>
                  <a:srgbClr val="C00000"/>
                </a:solidFill>
              </a:rPr>
              <a:t>(parzialmente bandite dal 1 settembre 2018)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13414" y="1266012"/>
            <a:ext cx="584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</a:rPr>
              <a:t>Ad incandescenza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(bandite dal 1 settembre 2012)</a:t>
            </a:r>
          </a:p>
        </p:txBody>
      </p:sp>
      <p:sp>
        <p:nvSpPr>
          <p:cNvPr id="8" name="Rettangolo 7"/>
          <p:cNvSpPr/>
          <p:nvPr/>
        </p:nvSpPr>
        <p:spPr>
          <a:xfrm>
            <a:off x="277561" y="1659779"/>
            <a:ext cx="6272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La luce è prodotta da un </a:t>
            </a:r>
            <a:r>
              <a:rPr lang="it-IT" i="1" dirty="0">
                <a:solidFill>
                  <a:prstClr val="black"/>
                </a:solidFill>
              </a:rPr>
              <a:t>filamento di tungsteno</a:t>
            </a:r>
            <a:r>
              <a:rPr lang="it-IT" dirty="0">
                <a:solidFill>
                  <a:prstClr val="black"/>
                </a:solidFill>
              </a:rPr>
              <a:t> posto dentro il bulbo di vetro contenente gas inerte e alimentato da corrente </a:t>
            </a:r>
            <a:r>
              <a:rPr lang="it-IT" dirty="0" smtClean="0">
                <a:solidFill>
                  <a:prstClr val="black"/>
                </a:solidFill>
              </a:rPr>
              <a:t>elettrica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Il tungsteno tende ad evaporare e a depositarsi sulle pareti del bulbo, riducendo la luce </a:t>
            </a:r>
            <a:r>
              <a:rPr lang="it-IT" dirty="0" smtClean="0">
                <a:solidFill>
                  <a:prstClr val="black"/>
                </a:solidFill>
              </a:rPr>
              <a:t>emessa. Il </a:t>
            </a:r>
            <a:r>
              <a:rPr lang="it-IT" dirty="0">
                <a:solidFill>
                  <a:prstClr val="black"/>
                </a:solidFill>
              </a:rPr>
              <a:t>filamento diventa sempre più sottile e </a:t>
            </a:r>
            <a:r>
              <a:rPr lang="it-IT" dirty="0" smtClean="0">
                <a:solidFill>
                  <a:prstClr val="black"/>
                </a:solidFill>
              </a:rPr>
              <a:t>si </a:t>
            </a:r>
            <a:r>
              <a:rPr lang="it-IT" dirty="0">
                <a:solidFill>
                  <a:prstClr val="black"/>
                </a:solidFill>
              </a:rPr>
              <a:t>spezza</a:t>
            </a:r>
            <a:r>
              <a:rPr lang="it-IT" dirty="0" smtClean="0">
                <a:solidFill>
                  <a:prstClr val="black"/>
                </a:solidFill>
              </a:rPr>
              <a:t>.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50269" y="4111760"/>
            <a:ext cx="6754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Lampade ad incandescenza più evolute in cui all’interno </a:t>
            </a:r>
            <a:endParaRPr lang="it-IT" dirty="0" smtClean="0"/>
          </a:p>
          <a:p>
            <a:r>
              <a:rPr lang="it-IT" dirty="0" smtClean="0"/>
              <a:t>    del </a:t>
            </a:r>
            <a:r>
              <a:rPr lang="it-IT" dirty="0"/>
              <a:t>bulbo viene immesso un </a:t>
            </a:r>
            <a:r>
              <a:rPr lang="it-IT" i="1" dirty="0" smtClean="0"/>
              <a:t>gas alogeno</a:t>
            </a:r>
            <a:r>
              <a:rPr lang="it-IT" dirty="0" smtClean="0"/>
              <a:t> in </a:t>
            </a:r>
            <a:r>
              <a:rPr lang="it-IT" dirty="0"/>
              <a:t>grado di </a:t>
            </a:r>
            <a:r>
              <a:rPr lang="it-IT" dirty="0" smtClean="0"/>
              <a:t>  </a:t>
            </a:r>
          </a:p>
          <a:p>
            <a:r>
              <a:rPr lang="it-IT" dirty="0"/>
              <a:t> </a:t>
            </a:r>
            <a:r>
              <a:rPr lang="it-IT" dirty="0" smtClean="0"/>
              <a:t>   combinarsi con </a:t>
            </a:r>
            <a:r>
              <a:rPr lang="it-IT" dirty="0"/>
              <a:t>il tungsteno </a:t>
            </a:r>
            <a:r>
              <a:rPr lang="it-IT" dirty="0" smtClean="0"/>
              <a:t>evaporato e </a:t>
            </a:r>
            <a:r>
              <a:rPr lang="it-IT" dirty="0" err="1"/>
              <a:t>ridepositarlo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sul </a:t>
            </a:r>
            <a:r>
              <a:rPr lang="it-IT" dirty="0"/>
              <a:t>filamento.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Tale </a:t>
            </a:r>
            <a:r>
              <a:rPr lang="it-IT" dirty="0"/>
              <a:t>ciclo </a:t>
            </a:r>
            <a:r>
              <a:rPr lang="it-IT" dirty="0" smtClean="0"/>
              <a:t>rigenerativo evita </a:t>
            </a:r>
            <a:r>
              <a:rPr lang="it-IT" dirty="0"/>
              <a:t>l’annerimento dell’ampolla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e </a:t>
            </a:r>
            <a:r>
              <a:rPr lang="it-IT" dirty="0"/>
              <a:t>allunga la vita </a:t>
            </a:r>
            <a:r>
              <a:rPr lang="it-IT" dirty="0" smtClean="0"/>
              <a:t>del filamento.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2"/>
          <a:srcRect l="56059" b="2752"/>
          <a:stretch/>
        </p:blipFill>
        <p:spPr>
          <a:xfrm>
            <a:off x="7158454" y="3699596"/>
            <a:ext cx="1533319" cy="250381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/>
          <a:srcRect r="53210" b="5689"/>
          <a:stretch/>
        </p:blipFill>
        <p:spPr>
          <a:xfrm>
            <a:off x="7104628" y="1227613"/>
            <a:ext cx="1587145" cy="23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9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245C72C-91DC-4B46-90F1-71BE01E2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Tecnologie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18BDE19-D0DE-47AD-BF08-8819DE7C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82569" y="1306665"/>
            <a:ext cx="7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</a:rPr>
              <a:t>Fluorescenti compatte CFL </a:t>
            </a:r>
            <a:r>
              <a:rPr lang="it-IT" dirty="0" smtClean="0">
                <a:solidFill>
                  <a:prstClr val="black"/>
                </a:solidFill>
              </a:rPr>
              <a:t>(dette "a risparmio energetico")</a:t>
            </a:r>
            <a:endParaRPr lang="it-IT" b="1" dirty="0" smtClean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3155" y="3853144"/>
            <a:ext cx="562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</a:rPr>
              <a:t>LED </a:t>
            </a:r>
            <a:r>
              <a:rPr lang="it-IT" dirty="0" smtClean="0">
                <a:solidFill>
                  <a:prstClr val="black"/>
                </a:solidFill>
              </a:rPr>
              <a:t>(</a:t>
            </a:r>
            <a:r>
              <a:rPr lang="it-IT" b="1" dirty="0" smtClean="0">
                <a:solidFill>
                  <a:prstClr val="black"/>
                </a:solidFill>
              </a:rPr>
              <a:t>L</a:t>
            </a:r>
            <a:r>
              <a:rPr lang="it-IT" dirty="0" smtClean="0">
                <a:solidFill>
                  <a:prstClr val="black"/>
                </a:solidFill>
              </a:rPr>
              <a:t>ight </a:t>
            </a:r>
            <a:r>
              <a:rPr lang="it-IT" b="1" dirty="0" err="1" smtClean="0">
                <a:solidFill>
                  <a:prstClr val="black"/>
                </a:solidFill>
              </a:rPr>
              <a:t>E</a:t>
            </a:r>
            <a:r>
              <a:rPr lang="it-IT" dirty="0" err="1" smtClean="0">
                <a:solidFill>
                  <a:prstClr val="black"/>
                </a:solidFill>
              </a:rPr>
              <a:t>mitting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err="1" smtClean="0">
                <a:solidFill>
                  <a:prstClr val="black"/>
                </a:solidFill>
              </a:rPr>
              <a:t>D</a:t>
            </a:r>
            <a:r>
              <a:rPr lang="it-IT" dirty="0" err="1" smtClean="0">
                <a:solidFill>
                  <a:prstClr val="black"/>
                </a:solidFill>
              </a:rPr>
              <a:t>iode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9031"/>
          <a:stretch/>
        </p:blipFill>
        <p:spPr>
          <a:xfrm>
            <a:off x="7042245" y="1301399"/>
            <a:ext cx="1613787" cy="242199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2569" y="1692065"/>
            <a:ext cx="6627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</a:t>
            </a:r>
            <a:r>
              <a:rPr lang="it-IT" dirty="0">
                <a:solidFill>
                  <a:prstClr val="black"/>
                </a:solidFill>
              </a:rPr>
              <a:t>luce </a:t>
            </a:r>
            <a:r>
              <a:rPr lang="it-IT" dirty="0" smtClean="0">
                <a:solidFill>
                  <a:prstClr val="black"/>
                </a:solidFill>
              </a:rPr>
              <a:t>viene prodotta da una </a:t>
            </a:r>
            <a:r>
              <a:rPr lang="it-IT" i="1" dirty="0" smtClean="0">
                <a:solidFill>
                  <a:prstClr val="black"/>
                </a:solidFill>
              </a:rPr>
              <a:t>scarica</a:t>
            </a:r>
            <a:r>
              <a:rPr lang="it-IT" dirty="0" smtClean="0">
                <a:solidFill>
                  <a:prstClr val="black"/>
                </a:solidFill>
              </a:rPr>
              <a:t> tra due elettrodi, </a:t>
            </a:r>
            <a:r>
              <a:rPr lang="it-IT" dirty="0">
                <a:solidFill>
                  <a:prstClr val="black"/>
                </a:solidFill>
              </a:rPr>
              <a:t>collocati all’interno di </a:t>
            </a:r>
            <a:r>
              <a:rPr lang="it-IT" dirty="0" smtClean="0">
                <a:solidFill>
                  <a:prstClr val="black"/>
                </a:solidFill>
              </a:rPr>
              <a:t>un tubo </a:t>
            </a:r>
            <a:r>
              <a:rPr lang="it-IT" dirty="0">
                <a:solidFill>
                  <a:prstClr val="black"/>
                </a:solidFill>
              </a:rPr>
              <a:t>contenente mercurio e gas a bassa pressione. </a:t>
            </a:r>
            <a:endParaRPr lang="it-IT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scarica </a:t>
            </a:r>
            <a:r>
              <a:rPr lang="it-IT" dirty="0">
                <a:solidFill>
                  <a:prstClr val="black"/>
                </a:solidFill>
              </a:rPr>
              <a:t>eccita gli atomi di </a:t>
            </a:r>
            <a:r>
              <a:rPr lang="it-IT" dirty="0" smtClean="0">
                <a:solidFill>
                  <a:prstClr val="black"/>
                </a:solidFill>
              </a:rPr>
              <a:t>mercurio che </a:t>
            </a:r>
            <a:r>
              <a:rPr lang="it-IT" dirty="0">
                <a:solidFill>
                  <a:prstClr val="black"/>
                </a:solidFill>
              </a:rPr>
              <a:t>generano </a:t>
            </a:r>
            <a:r>
              <a:rPr lang="it-IT" dirty="0" smtClean="0">
                <a:solidFill>
                  <a:prstClr val="black"/>
                </a:solidFill>
              </a:rPr>
              <a:t>radiazione ultravioletta.</a:t>
            </a:r>
            <a:endParaRPr lang="it-IT" dirty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</a:t>
            </a:r>
            <a:r>
              <a:rPr lang="it-IT" dirty="0">
                <a:solidFill>
                  <a:prstClr val="black"/>
                </a:solidFill>
              </a:rPr>
              <a:t>fosforo del rivestimento interno del </a:t>
            </a:r>
            <a:r>
              <a:rPr lang="it-IT" dirty="0" smtClean="0">
                <a:solidFill>
                  <a:prstClr val="black"/>
                </a:solidFill>
              </a:rPr>
              <a:t>tubo converte </a:t>
            </a:r>
            <a:r>
              <a:rPr lang="it-IT" dirty="0">
                <a:solidFill>
                  <a:prstClr val="black"/>
                </a:solidFill>
              </a:rPr>
              <a:t>la radiazione ultravioletta in luce </a:t>
            </a:r>
            <a:r>
              <a:rPr lang="it-IT" dirty="0" smtClean="0">
                <a:solidFill>
                  <a:prstClr val="black"/>
                </a:solidFill>
              </a:rPr>
              <a:t>visibile.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3020" b="18666"/>
          <a:stretch/>
        </p:blipFill>
        <p:spPr>
          <a:xfrm>
            <a:off x="7042245" y="4078754"/>
            <a:ext cx="1575448" cy="21518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82569" y="4254613"/>
            <a:ext cx="6859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Dispositivi formati </a:t>
            </a:r>
            <a:r>
              <a:rPr lang="it-IT" dirty="0"/>
              <a:t>da </a:t>
            </a:r>
            <a:r>
              <a:rPr lang="it-IT" dirty="0" smtClean="0"/>
              <a:t>una </a:t>
            </a:r>
            <a:r>
              <a:rPr lang="it-IT" i="1" dirty="0" smtClean="0"/>
              <a:t>giunzione di materiali semiconduttori</a:t>
            </a:r>
            <a:r>
              <a:rPr lang="it-IT" dirty="0" smtClean="0"/>
              <a:t> in grado di emettere luce a fronte dell’applicazione di una tensione diretta.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dirty="0"/>
              <a:t>scelta dei semiconduttori </a:t>
            </a:r>
            <a:r>
              <a:rPr lang="it-IT" dirty="0" smtClean="0"/>
              <a:t>determina la tipologia di luce emessa e l’efficienza </a:t>
            </a:r>
            <a:r>
              <a:rPr lang="it-IT" dirty="0"/>
              <a:t>nella </a:t>
            </a:r>
            <a:r>
              <a:rPr lang="it-IT" dirty="0" smtClean="0"/>
              <a:t>conversione elettro-ottica e, quindi, </a:t>
            </a:r>
            <a:r>
              <a:rPr lang="it-IT" dirty="0"/>
              <a:t>l’intensità luminosa in </a:t>
            </a:r>
            <a:r>
              <a:rPr lang="it-IT" dirty="0" smtClean="0"/>
              <a:t>uscita.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033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ccia a destra 21"/>
          <p:cNvSpPr/>
          <p:nvPr/>
        </p:nvSpPr>
        <p:spPr>
          <a:xfrm>
            <a:off x="7619329" y="4696563"/>
            <a:ext cx="1132283" cy="1392646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lm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xmlns="" id="{6F24906B-E67C-4CF6-9A83-E0C5ADDB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Parametri tipici delle sorgenti luminose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54D17AA-58F1-41B2-A2E3-63AA5205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8</a:t>
            </a:fld>
            <a:endParaRPr lang="it-IT" dirty="0"/>
          </a:p>
        </p:txBody>
      </p:sp>
      <p:cxnSp>
        <p:nvCxnSpPr>
          <p:cNvPr id="4" name="Connettore diritto 3"/>
          <p:cNvCxnSpPr/>
          <p:nvPr/>
        </p:nvCxnSpPr>
        <p:spPr>
          <a:xfrm>
            <a:off x="363014" y="4216496"/>
            <a:ext cx="8280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363014" y="2588820"/>
            <a:ext cx="8280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93824" y="1347526"/>
            <a:ext cx="802212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it-IT" b="1" dirty="0"/>
              <a:t>Potenza</a:t>
            </a:r>
            <a:r>
              <a:rPr lang="it-IT" dirty="0"/>
              <a:t>   -   Watt (W</a:t>
            </a:r>
            <a:r>
              <a:rPr lang="it-IT" dirty="0" smtClean="0"/>
              <a:t>) </a:t>
            </a:r>
          </a:p>
          <a:p>
            <a:pPr fontAlgn="base"/>
            <a:r>
              <a:rPr lang="it-IT" dirty="0" smtClean="0"/>
              <a:t>Quantità </a:t>
            </a:r>
            <a:r>
              <a:rPr lang="it-IT" dirty="0"/>
              <a:t>di </a:t>
            </a:r>
            <a:r>
              <a:rPr lang="it-IT" i="1" dirty="0"/>
              <a:t>energia elettrica consumata</a:t>
            </a:r>
            <a:r>
              <a:rPr lang="it-IT" dirty="0"/>
              <a:t> dalla lampada nell’unità di </a:t>
            </a:r>
            <a:r>
              <a:rPr lang="it-IT" dirty="0" smtClean="0"/>
              <a:t>tempo.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93824" y="2982264"/>
            <a:ext cx="852925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it-IT" b="1" dirty="0"/>
              <a:t>Flusso luminoso</a:t>
            </a:r>
            <a:r>
              <a:rPr lang="it-IT" dirty="0"/>
              <a:t>   -   Lumen (lm</a:t>
            </a:r>
            <a:r>
              <a:rPr lang="it-IT" dirty="0" smtClean="0"/>
              <a:t>)</a:t>
            </a:r>
            <a:endParaRPr lang="it-IT" dirty="0"/>
          </a:p>
          <a:p>
            <a:pPr fontAlgn="base"/>
            <a:r>
              <a:rPr lang="it-IT" dirty="0"/>
              <a:t>Quantità di </a:t>
            </a:r>
            <a:r>
              <a:rPr lang="it-IT" i="1" dirty="0"/>
              <a:t>radiazione luminosa (luce) emessa</a:t>
            </a:r>
            <a:r>
              <a:rPr lang="it-IT" dirty="0"/>
              <a:t> dalla lampada nell’unità di </a:t>
            </a:r>
            <a:r>
              <a:rPr lang="it-IT" dirty="0" smtClean="0"/>
              <a:t>tempo.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34826" y="4640802"/>
            <a:ext cx="505869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/>
              <a:t>Efficienza energetica   -   </a:t>
            </a:r>
            <a:r>
              <a:rPr lang="it-IT" dirty="0"/>
              <a:t>Lumen/Watt (lm/W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Rapporto </a:t>
            </a:r>
            <a:r>
              <a:rPr lang="it-IT" dirty="0" smtClean="0"/>
              <a:t>tra </a:t>
            </a:r>
            <a:r>
              <a:rPr lang="it-IT" dirty="0"/>
              <a:t>il flusso luminoso emesso e la potenza elettrica impiegata per generarlo.</a:t>
            </a:r>
          </a:p>
        </p:txBody>
      </p:sp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6137157" y="4530896"/>
            <a:ext cx="1683009" cy="1716355"/>
            <a:chOff x="6230260" y="1347526"/>
            <a:chExt cx="2520856" cy="2570802"/>
          </a:xfrm>
        </p:grpSpPr>
        <p:pic>
          <p:nvPicPr>
            <p:cNvPr id="1028" name="Picture 4" descr="Risultati immagini per lampadina stilizz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30260" y="1403073"/>
              <a:ext cx="2471130" cy="247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6976445" y="1439225"/>
              <a:ext cx="480428" cy="5906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682707" y="1347526"/>
              <a:ext cx="480428" cy="5906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76445" y="3251945"/>
              <a:ext cx="480428" cy="5906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7609273" y="3327724"/>
              <a:ext cx="480428" cy="5906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8270688" y="3231458"/>
              <a:ext cx="480428" cy="5906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8270688" y="1455213"/>
              <a:ext cx="480428" cy="5906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Freccia a destra 19"/>
          <p:cNvSpPr/>
          <p:nvPr/>
        </p:nvSpPr>
        <p:spPr>
          <a:xfrm>
            <a:off x="5507587" y="5106203"/>
            <a:ext cx="746498" cy="565741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W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0010" y="1357367"/>
            <a:ext cx="33505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 smtClean="0"/>
              <a:t>Temperatura </a:t>
            </a:r>
            <a:r>
              <a:rPr lang="it-IT" b="1" dirty="0"/>
              <a:t>di </a:t>
            </a:r>
            <a:r>
              <a:rPr lang="it-IT" b="1" dirty="0" smtClean="0"/>
              <a:t>colore</a:t>
            </a:r>
            <a:r>
              <a:rPr lang="it-IT" dirty="0"/>
              <a:t> </a:t>
            </a:r>
            <a:r>
              <a:rPr lang="it-IT" dirty="0" smtClean="0"/>
              <a:t>  </a:t>
            </a:r>
          </a:p>
          <a:p>
            <a:pPr fontAlgn="base">
              <a:spcAft>
                <a:spcPts val="1200"/>
              </a:spcAft>
            </a:pPr>
            <a:r>
              <a:rPr lang="it-IT" dirty="0" smtClean="0"/>
              <a:t>Kelvin (K)</a:t>
            </a:r>
            <a:endParaRPr lang="it-IT" dirty="0"/>
          </a:p>
          <a:p>
            <a:pPr fontAlgn="base"/>
            <a:r>
              <a:rPr lang="it-IT" dirty="0"/>
              <a:t>Indica la tonalità della luce </a:t>
            </a:r>
            <a:r>
              <a:rPr lang="it-IT" dirty="0" smtClean="0"/>
              <a:t>emessa [calda, neutra, fredda].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dirty="0" smtClean="0"/>
              <a:t>.</a:t>
            </a:r>
          </a:p>
          <a:p>
            <a:pPr fontAlgn="base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31916" y="4399073"/>
            <a:ext cx="46948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it-IT" b="1" dirty="0"/>
              <a:t>Indice di resa cromatica (</a:t>
            </a:r>
            <a:r>
              <a:rPr lang="it-IT" b="1" dirty="0" err="1" smtClean="0"/>
              <a:t>Ra</a:t>
            </a:r>
            <a:r>
              <a:rPr lang="it-IT" b="1" dirty="0" smtClean="0"/>
              <a:t> o CRI)</a:t>
            </a:r>
            <a:r>
              <a:rPr lang="it-IT" dirty="0" smtClean="0"/>
              <a:t> </a:t>
            </a:r>
            <a:endParaRPr lang="it-IT" dirty="0"/>
          </a:p>
          <a:p>
            <a:pPr fontAlgn="base"/>
            <a:r>
              <a:rPr lang="it-IT" dirty="0"/>
              <a:t>Capacità di una sorgente luminosa a riprodurre i colori naturali degli oggetti illuminati. Varia tra 0 a 100. 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4345529" y="4492366"/>
            <a:ext cx="4187774" cy="1621832"/>
            <a:chOff x="4926730" y="4734231"/>
            <a:chExt cx="4187774" cy="162183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l="73684" t="6532" b="3680"/>
            <a:stretch/>
          </p:blipFill>
          <p:spPr>
            <a:xfrm>
              <a:off x="7764298" y="4734233"/>
              <a:ext cx="1350206" cy="162183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/>
            <a:srcRect t="6393" r="71663" b="4577"/>
            <a:stretch/>
          </p:blipFill>
          <p:spPr>
            <a:xfrm>
              <a:off x="4926730" y="4734232"/>
              <a:ext cx="1404611" cy="155359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2"/>
            <a:srcRect l="37266" t="6198" r="35948" b="4452"/>
            <a:stretch/>
          </p:blipFill>
          <p:spPr>
            <a:xfrm>
              <a:off x="6344141" y="4734231"/>
              <a:ext cx="1369433" cy="1608183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3580573" y="1580854"/>
            <a:ext cx="5245166" cy="2439725"/>
            <a:chOff x="3633025" y="2093281"/>
            <a:chExt cx="5245166" cy="243972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/>
            <a:srcRect t="5025" b="85279"/>
            <a:stretch/>
          </p:blipFill>
          <p:spPr>
            <a:xfrm>
              <a:off x="3633025" y="2093281"/>
              <a:ext cx="5245166" cy="369703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/>
            <a:srcRect t="27442" b="18025"/>
            <a:stretch/>
          </p:blipFill>
          <p:spPr>
            <a:xfrm>
              <a:off x="3633025" y="2462984"/>
              <a:ext cx="5222300" cy="2070022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3665978" y="1325163"/>
            <a:ext cx="712054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/>
              <a:t>2000K</a:t>
            </a:r>
          </a:p>
        </p:txBody>
      </p:sp>
      <p:cxnSp>
        <p:nvCxnSpPr>
          <p:cNvPr id="19" name="Connettore diritto 18"/>
          <p:cNvCxnSpPr/>
          <p:nvPr/>
        </p:nvCxnSpPr>
        <p:spPr>
          <a:xfrm>
            <a:off x="4453373" y="1426685"/>
            <a:ext cx="562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983452" y="1325163"/>
            <a:ext cx="712054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/>
              <a:t>6500K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463044" y="1325163"/>
            <a:ext cx="712054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/>
              <a:t>4200K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098012" y="1325163"/>
            <a:ext cx="712054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/>
              <a:t>3200K</a:t>
            </a:r>
          </a:p>
        </p:txBody>
      </p:sp>
      <p:cxnSp>
        <p:nvCxnSpPr>
          <p:cNvPr id="24" name="Connettore diritto 23"/>
          <p:cNvCxnSpPr/>
          <p:nvPr/>
        </p:nvCxnSpPr>
        <p:spPr>
          <a:xfrm>
            <a:off x="5935721" y="1426685"/>
            <a:ext cx="562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>
            <a:off x="7287006" y="1426685"/>
            <a:ext cx="562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4453373" y="1418552"/>
            <a:ext cx="562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73861" y="5953990"/>
            <a:ext cx="5855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/>
              <a:t>Fonte: Associazione </a:t>
            </a:r>
            <a:r>
              <a:rPr lang="it-IT" sz="1400" i="1" dirty="0"/>
              <a:t>Nazionale Produttori Illuminazione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713131" y="4256165"/>
            <a:ext cx="740908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/>
              <a:t>90-100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153423" y="4256165"/>
            <a:ext cx="641522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/>
              <a:t>80-89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568421" y="4256165"/>
            <a:ext cx="641522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b="1" dirty="0" smtClean="0"/>
              <a:t>70-79</a:t>
            </a:r>
          </a:p>
        </p:txBody>
      </p:sp>
      <p:sp>
        <p:nvSpPr>
          <p:cNvPr id="32" name="Titolo 5">
            <a:extLst>
              <a:ext uri="{FF2B5EF4-FFF2-40B4-BE49-F238E27FC236}">
                <a16:creationId xmlns:a16="http://schemas.microsoft.com/office/drawing/2014/main" xmlns="" id="{6F24906B-E67C-4CF6-9A83-E0C5ADDB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r>
              <a:rPr lang="it-IT" dirty="0" smtClean="0"/>
              <a:t>Parametri tipici delle sorgenti luminose</a:t>
            </a:r>
            <a:endParaRPr lang="it-IT" dirty="0"/>
          </a:p>
        </p:txBody>
      </p:sp>
      <p:sp>
        <p:nvSpPr>
          <p:cNvPr id="33" name="Segnaposto numero diapositiva 6">
            <a:extLst>
              <a:ext uri="{FF2B5EF4-FFF2-40B4-BE49-F238E27FC236}">
                <a16:creationId xmlns:a16="http://schemas.microsoft.com/office/drawing/2014/main" xmlns="" id="{954D17AA-58F1-41B2-A2E3-63AA5205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80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4364</TotalTime>
  <Words>1451</Words>
  <Application>Microsoft Office PowerPoint</Application>
  <PresentationFormat>Presentazione su schermo (4:3)</PresentationFormat>
  <Paragraphs>322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ModelloTemplateENEAita</vt:lpstr>
      <vt:lpstr>ILLUMINAZIONE</vt:lpstr>
      <vt:lpstr>I consumi elettrici per illuminazione </vt:lpstr>
      <vt:lpstr>Illuminazione: il contesto italiano</vt:lpstr>
      <vt:lpstr>Diapositiva 4</vt:lpstr>
      <vt:lpstr>Diapositiva 5</vt:lpstr>
      <vt:lpstr>Tecnologie </vt:lpstr>
      <vt:lpstr>Tecnologie </vt:lpstr>
      <vt:lpstr>Parametri tipici delle sorgenti luminose</vt:lpstr>
      <vt:lpstr>Parametri tipici delle sorgenti luminose</vt:lpstr>
      <vt:lpstr>Parametri tipici delle sorgenti luminose</vt:lpstr>
      <vt:lpstr>Confronto prestazioni</vt:lpstr>
      <vt:lpstr>Stima del risparmio</vt:lpstr>
      <vt:lpstr>Riepilogo vantaggi e svantaggi</vt:lpstr>
      <vt:lpstr>Leggiamo la confezione di una lampada LED</vt:lpstr>
      <vt:lpstr>Quadro tecnico/normativo</vt:lpstr>
      <vt:lpstr>Normativa illuminazione edifici </vt:lpstr>
      <vt:lpstr>Indice di prestazione energetica </vt:lpstr>
      <vt:lpstr>Come è possibile ridurre i consumi?</vt:lpstr>
      <vt:lpstr>Come è possibile ridurre i consumi?</vt:lpstr>
      <vt:lpstr>Per saperne di più: la guida sul sito ENEA</vt:lpstr>
      <vt:lpstr>Diapositiva 21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work_for_fun</cp:lastModifiedBy>
  <cp:revision>272</cp:revision>
  <cp:lastPrinted>2017-01-17T13:52:56Z</cp:lastPrinted>
  <dcterms:created xsi:type="dcterms:W3CDTF">2017-01-03T12:35:40Z</dcterms:created>
  <dcterms:modified xsi:type="dcterms:W3CDTF">2019-09-04T09:15:35Z</dcterms:modified>
</cp:coreProperties>
</file>