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4" r:id="rId3"/>
    <p:sldId id="272" r:id="rId4"/>
    <p:sldId id="273" r:id="rId5"/>
    <p:sldId id="274" r:id="rId6"/>
    <p:sldId id="275" r:id="rId7"/>
    <p:sldId id="277" r:id="rId8"/>
    <p:sldId id="276" r:id="rId9"/>
    <p:sldId id="279" r:id="rId10"/>
    <p:sldId id="265" r:id="rId11"/>
    <p:sldId id="266" r:id="rId12"/>
    <p:sldId id="260" r:id="rId13"/>
    <p:sldId id="263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EA7"/>
    <a:srgbClr val="26516B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3" autoAdjust="0"/>
  </p:normalViewPr>
  <p:slideViewPr>
    <p:cSldViewPr>
      <p:cViewPr>
        <p:scale>
          <a:sx n="77" d="100"/>
          <a:sy n="77" d="100"/>
        </p:scale>
        <p:origin x="-116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ABBC33F-6855-4998-B606-468E83D464EF}" type="datetimeFigureOut">
              <a:rPr lang="it-IT"/>
              <a:pPr>
                <a:defRPr/>
              </a:pPr>
              <a:t>29/01/2014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A68883-249E-4BA9-BCB3-0586D71F757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868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7B45F4A-3FBB-4A72-9E3F-3C490602F0FB}" type="datetimeFigureOut">
              <a:rPr lang="it-IT"/>
              <a:pPr>
                <a:defRPr/>
              </a:pPr>
              <a:t>29/01/2014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en-US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E7017E-EB2D-4666-A8E6-3950CF1675F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49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 userDrawn="1"/>
        </p:nvSpPr>
        <p:spPr bwMode="auto">
          <a:xfrm>
            <a:off x="1500188" y="4786313"/>
            <a:ext cx="640080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sz="2400" i="1">
              <a:solidFill>
                <a:schemeClr val="bg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16099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728" y="3429000"/>
            <a:ext cx="6400800" cy="15716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2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5804" y="121442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57456"/>
            <a:ext cx="8258204" cy="347187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88083-B6B4-4811-AD7B-451FB7AA1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Fare clic per inserire il Titolo della presentazione</a:t>
            </a:r>
          </a:p>
        </p:txBody>
      </p:sp>
    </p:spTree>
    <p:extLst>
      <p:ext uri="{BB962C8B-B14F-4D97-AF65-F5344CB8AC3E}">
        <p14:creationId xmlns:p14="http://schemas.microsoft.com/office/powerpoint/2010/main" val="294312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8429625" y="6072188"/>
            <a:ext cx="642938" cy="428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60538-96B1-4366-8B4A-CD8E90BFF6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Fare clic per inserire il Titolo della presentazione</a:t>
            </a:r>
          </a:p>
        </p:txBody>
      </p:sp>
    </p:spTree>
    <p:extLst>
      <p:ext uri="{BB962C8B-B14F-4D97-AF65-F5344CB8AC3E}">
        <p14:creationId xmlns:p14="http://schemas.microsoft.com/office/powerpoint/2010/main" val="350557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31490-FD8E-419F-97BB-18E4FB4AA9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Fare clic per inserire il Titolo della presentazione</a:t>
            </a:r>
          </a:p>
        </p:txBody>
      </p:sp>
    </p:spTree>
    <p:extLst>
      <p:ext uri="{BB962C8B-B14F-4D97-AF65-F5344CB8AC3E}">
        <p14:creationId xmlns:p14="http://schemas.microsoft.com/office/powerpoint/2010/main" val="1920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51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223000"/>
            <a:ext cx="9151938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448675" y="6099175"/>
            <a:ext cx="642938" cy="428625"/>
          </a:xfrm>
          <a:prstGeom prst="rect">
            <a:avLst/>
          </a:prstGeom>
          <a:solidFill>
            <a:srgbClr val="5C8EA7"/>
          </a:solidFill>
          <a:ln w="158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0C430E8-70EF-4AC4-91CE-58025F007B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1214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0" y="6500813"/>
            <a:ext cx="4714875" cy="2857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 b="1">
                <a:solidFill>
                  <a:srgbClr val="00336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Fare clic per inserire il Titolo della presentazione</a:t>
            </a:r>
          </a:p>
        </p:txBody>
      </p:sp>
      <p:sp>
        <p:nvSpPr>
          <p:cNvPr id="1030" name="Segnaposto testo 9"/>
          <p:cNvSpPr>
            <a:spLocks noGrp="1"/>
          </p:cNvSpPr>
          <p:nvPr>
            <p:ph type="body" idx="1"/>
          </p:nvPr>
        </p:nvSpPr>
        <p:spPr bwMode="auto">
          <a:xfrm>
            <a:off x="457200" y="2457450"/>
            <a:ext cx="82296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pic>
        <p:nvPicPr>
          <p:cNvPr id="1031" name="Picture 11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26988"/>
            <a:ext cx="9145588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1" r:id="rId2"/>
    <p:sldLayoutId id="2147483704" r:id="rId3"/>
    <p:sldLayoutId id="2147483702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dirty="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it-IT" sz="2800" dirty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it-IT" sz="2800" dirty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it-IT" sz="2800" dirty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it-IT" sz="2800" dirty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en-US" sz="2800" dirty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Identificazione dei database interni alle applicazioni software</a:t>
            </a:r>
          </a:p>
        </p:txBody>
      </p:sp>
      <p:sp>
        <p:nvSpPr>
          <p:cNvPr id="6148" name="Segnaposto piè di pagina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sz="1100" dirty="0" smtClean="0">
                <a:solidFill>
                  <a:srgbClr val="003366"/>
                </a:solidFill>
              </a:rPr>
              <a:t>Napoli 30 gennaio 2014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179388" y="4894263"/>
            <a:ext cx="460057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2800" kern="0" dirty="0" smtClean="0">
                <a:solidFill>
                  <a:srgbClr val="FFC000"/>
                </a:solidFill>
                <a:latin typeface="+mn-lt"/>
              </a:rPr>
              <a:t>Ing. Gennaro Di Giaimo</a:t>
            </a:r>
          </a:p>
          <a:p>
            <a:pPr>
              <a:spcBef>
                <a:spcPct val="20000"/>
              </a:spcBef>
              <a:defRPr/>
            </a:pPr>
            <a:r>
              <a:rPr lang="it-IT" sz="2000" kern="0" dirty="0" smtClean="0">
                <a:solidFill>
                  <a:schemeClr val="bg1"/>
                </a:solidFill>
                <a:latin typeface="+mn-lt"/>
              </a:rPr>
              <a:t>Presidente del </a:t>
            </a:r>
            <a:r>
              <a:rPr lang="it-IT" sz="2000" kern="0" dirty="0" err="1" smtClean="0">
                <a:solidFill>
                  <a:schemeClr val="bg1"/>
                </a:solidFill>
                <a:latin typeface="+mn-lt"/>
              </a:rPr>
              <a:t>CdA</a:t>
            </a:r>
            <a:endParaRPr lang="it-IT" sz="2000" kern="0" dirty="0" smtClean="0">
              <a:solidFill>
                <a:schemeClr val="bg1"/>
              </a:solidFill>
              <a:latin typeface="+mn-lt"/>
            </a:endParaRPr>
          </a:p>
          <a:p>
            <a:pPr>
              <a:spcBef>
                <a:spcPct val="20000"/>
              </a:spcBef>
              <a:defRPr/>
            </a:pPr>
            <a:r>
              <a:rPr lang="it-IT" sz="2000" kern="0" dirty="0" smtClean="0">
                <a:solidFill>
                  <a:schemeClr val="bg1"/>
                </a:solidFill>
                <a:latin typeface="+mn-lt"/>
              </a:rPr>
              <a:t>Mediamobile Italia S.p.A.</a:t>
            </a:r>
            <a:endParaRPr lang="it-IT" sz="2000" kern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00" b="36350"/>
          <a:stretch/>
        </p:blipFill>
        <p:spPr>
          <a:xfrm>
            <a:off x="323527" y="3769312"/>
            <a:ext cx="2384187" cy="955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Riassumendo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Quasi sempre nelle Aziende:</a:t>
            </a:r>
          </a:p>
          <a:p>
            <a:pPr lvl="1"/>
            <a:r>
              <a:rPr lang="it-IT" dirty="0" smtClean="0"/>
              <a:t>non esiste uno standard interno per la redazione, la nomenclatura, la catalogazione, la conservazione, il backup della documentazione prodotta</a:t>
            </a:r>
          </a:p>
          <a:p>
            <a:pPr lvl="2"/>
            <a:r>
              <a:rPr lang="it-IT" dirty="0" smtClean="0"/>
              <a:t>spesso neanche per documenti </a:t>
            </a:r>
            <a:r>
              <a:rPr lang="it-IT" dirty="0" smtClean="0">
                <a:solidFill>
                  <a:srgbClr val="FFC000"/>
                </a:solidFill>
              </a:rPr>
              <a:t>critici</a:t>
            </a:r>
          </a:p>
          <a:p>
            <a:pPr lvl="1"/>
            <a:r>
              <a:rPr lang="it-IT" dirty="0"/>
              <a:t>si gestiscono tutte le informazioni aziendali (dati tecnici dei prodotti, distinte materiali, disegni, ordini, </a:t>
            </a:r>
            <a:r>
              <a:rPr lang="it-IT" dirty="0" smtClean="0"/>
              <a:t>ecc</a:t>
            </a:r>
            <a:r>
              <a:rPr lang="it-IT" dirty="0"/>
              <a:t>.) attraverso </a:t>
            </a:r>
            <a:r>
              <a:rPr lang="it-IT" dirty="0" smtClean="0"/>
              <a:t>computer, </a:t>
            </a:r>
            <a:r>
              <a:rPr lang="it-IT" dirty="0" err="1" smtClean="0"/>
              <a:t>tablets</a:t>
            </a:r>
            <a:r>
              <a:rPr lang="it-IT" dirty="0" smtClean="0"/>
              <a:t>, </a:t>
            </a:r>
            <a:r>
              <a:rPr lang="it-IT" dirty="0" err="1" smtClean="0"/>
              <a:t>smartphones</a:t>
            </a:r>
            <a:r>
              <a:rPr lang="it-IT" dirty="0" smtClean="0"/>
              <a:t> </a:t>
            </a:r>
            <a:r>
              <a:rPr lang="it-IT" dirty="0"/>
              <a:t>e software </a:t>
            </a:r>
            <a:r>
              <a:rPr lang="it-IT" dirty="0" smtClean="0"/>
              <a:t>quasi “personalizzati” (spreadsheet, database Access, ..) creando vere e proprie isole di automazione autonome</a:t>
            </a:r>
            <a:endParaRPr lang="it-IT" dirty="0"/>
          </a:p>
          <a:p>
            <a:pPr lvl="1"/>
            <a:r>
              <a:rPr lang="it-IT" dirty="0" smtClean="0"/>
              <a:t>non esiste una scelta centralizzata dei prodotti software da utilizzare </a:t>
            </a:r>
          </a:p>
          <a:p>
            <a:pPr lvl="2"/>
            <a:r>
              <a:rPr lang="it-IT" dirty="0" smtClean="0"/>
              <a:t>interoperabilità dei formati dei documenti</a:t>
            </a:r>
          </a:p>
          <a:p>
            <a:pPr lvl="2"/>
            <a:r>
              <a:rPr lang="it-IT" dirty="0" smtClean="0"/>
              <a:t>necessità continua di conversioni, aggiustamenti e </a:t>
            </a:r>
            <a:r>
              <a:rPr lang="it-IT" dirty="0" err="1" smtClean="0"/>
              <a:t>ri</a:t>
            </a:r>
            <a:r>
              <a:rPr lang="it-IT" dirty="0" smtClean="0"/>
              <a:t>-formattazioni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</p:spTree>
    <p:extLst>
      <p:ext uri="{BB962C8B-B14F-4D97-AF65-F5344CB8AC3E}">
        <p14:creationId xmlns:p14="http://schemas.microsoft.com/office/powerpoint/2010/main" val="35977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Conseguenze 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mtClean="0"/>
              <a:t>elevato </a:t>
            </a:r>
            <a:r>
              <a:rPr lang="it-IT" smtClean="0"/>
              <a:t>costo </a:t>
            </a:r>
            <a:r>
              <a:rPr lang="it-IT" dirty="0" smtClean="0"/>
              <a:t>di gestione delle informazioni</a:t>
            </a:r>
          </a:p>
          <a:p>
            <a:r>
              <a:rPr lang="it-IT" dirty="0" smtClean="0"/>
              <a:t>incapacità di risalire con sicurezza all’ultima copia di un documento </a:t>
            </a:r>
          </a:p>
          <a:p>
            <a:r>
              <a:rPr lang="it-IT" dirty="0" smtClean="0"/>
              <a:t>replicazione spontanea e non controllata di uno stesso dato in </a:t>
            </a:r>
            <a:r>
              <a:rPr lang="it-IT" i="1" dirty="0" smtClean="0">
                <a:solidFill>
                  <a:srgbClr val="FFC000"/>
                </a:solidFill>
              </a:rPr>
              <a:t>n</a:t>
            </a:r>
            <a:r>
              <a:rPr lang="it-IT" dirty="0" smtClean="0"/>
              <a:t> database </a:t>
            </a:r>
          </a:p>
          <a:p>
            <a:r>
              <a:rPr lang="it-IT" dirty="0" smtClean="0"/>
              <a:t>impossibilità di valutare l’impatto del cambiamento di un dato o di un documento</a:t>
            </a:r>
          </a:p>
          <a:p>
            <a:r>
              <a:rPr lang="it-IT" dirty="0" smtClean="0"/>
              <a:t>difficoltà a </a:t>
            </a:r>
            <a:r>
              <a:rPr lang="it-IT" dirty="0" err="1" smtClean="0"/>
              <a:t>riaccedere</a:t>
            </a:r>
            <a:r>
              <a:rPr lang="it-IT" dirty="0" smtClean="0"/>
              <a:t> ai </a:t>
            </a:r>
            <a:r>
              <a:rPr lang="it-IT" dirty="0"/>
              <a:t>dati </a:t>
            </a:r>
            <a:r>
              <a:rPr lang="it-IT" dirty="0" smtClean="0"/>
              <a:t>per </a:t>
            </a:r>
            <a:r>
              <a:rPr lang="it-IT" dirty="0"/>
              <a:t>il continuo aggiornamento dei sistemi hardware e software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</p:spTree>
    <p:extLst>
      <p:ext uri="{BB962C8B-B14F-4D97-AF65-F5344CB8AC3E}">
        <p14:creationId xmlns:p14="http://schemas.microsoft.com/office/powerpoint/2010/main" val="17072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Comunicazione interna</a:t>
            </a:r>
            <a:endParaRPr lang="it-IT" dirty="0"/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5363952" y="2457456"/>
            <a:ext cx="3351452" cy="3471874"/>
          </a:xfrm>
        </p:spPr>
        <p:txBody>
          <a:bodyPr/>
          <a:lstStyle/>
          <a:p>
            <a:r>
              <a:rPr lang="it-IT" dirty="0" smtClean="0"/>
              <a:t>Time </a:t>
            </a:r>
            <a:r>
              <a:rPr lang="it-IT" dirty="0" err="1" smtClean="0"/>
              <a:t>consuming</a:t>
            </a:r>
            <a:endParaRPr lang="it-IT" dirty="0" smtClean="0"/>
          </a:p>
          <a:p>
            <a:r>
              <a:rPr lang="it-IT" dirty="0" smtClean="0"/>
              <a:t>Caotica</a:t>
            </a:r>
          </a:p>
          <a:p>
            <a:r>
              <a:rPr lang="it-IT" dirty="0" smtClean="0"/>
              <a:t>Stressante</a:t>
            </a:r>
          </a:p>
          <a:p>
            <a:r>
              <a:rPr lang="it-IT" dirty="0" err="1" smtClean="0"/>
              <a:t>Error</a:t>
            </a:r>
            <a:r>
              <a:rPr lang="it-IT" dirty="0" smtClean="0"/>
              <a:t>-prone</a:t>
            </a:r>
          </a:p>
          <a:p>
            <a:r>
              <a:rPr lang="it-IT" dirty="0" smtClean="0"/>
              <a:t>Costosa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Identificazione dei database interni alle applicazioni software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750373" y="2852936"/>
            <a:ext cx="3964502" cy="2167828"/>
            <a:chOff x="971600" y="2251463"/>
            <a:chExt cx="6988838" cy="3561389"/>
          </a:xfrm>
        </p:grpSpPr>
        <p:sp>
          <p:nvSpPr>
            <p:cNvPr id="6" name="Rettangolo 5"/>
            <p:cNvSpPr/>
            <p:nvPr/>
          </p:nvSpPr>
          <p:spPr>
            <a:xfrm rot="20194413">
              <a:off x="971600" y="2636912"/>
              <a:ext cx="1584176" cy="792088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700" dirty="0" smtClean="0">
                  <a:solidFill>
                    <a:schemeClr val="tx1"/>
                  </a:solidFill>
                </a:rPr>
                <a:t>Amministrazione Finanza e Controllo</a:t>
              </a:r>
              <a:endParaRPr lang="it-IT" sz="700" dirty="0">
                <a:solidFill>
                  <a:schemeClr val="tx1"/>
                </a:solidFill>
              </a:endParaRPr>
            </a:p>
          </p:txBody>
        </p:sp>
        <p:sp>
          <p:nvSpPr>
            <p:cNvPr id="7" name="Rettangolo 6"/>
            <p:cNvSpPr/>
            <p:nvPr/>
          </p:nvSpPr>
          <p:spPr>
            <a:xfrm rot="2122544">
              <a:off x="3724423" y="2733166"/>
              <a:ext cx="1584176" cy="792088"/>
            </a:xfrm>
            <a:prstGeom prst="rect">
              <a:avLst/>
            </a:prstGeom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700" dirty="0" smtClean="0">
                  <a:solidFill>
                    <a:schemeClr val="tx1"/>
                  </a:solidFill>
                </a:rPr>
                <a:t>Gestione</a:t>
              </a:r>
              <a:br>
                <a:rPr lang="it-IT" sz="700" dirty="0" smtClean="0">
                  <a:solidFill>
                    <a:schemeClr val="tx1"/>
                  </a:solidFill>
                </a:rPr>
              </a:br>
              <a:r>
                <a:rPr lang="it-IT" sz="700" dirty="0" smtClean="0">
                  <a:solidFill>
                    <a:schemeClr val="tx1"/>
                  </a:solidFill>
                </a:rPr>
                <a:t>Progetti</a:t>
              </a:r>
              <a:endParaRPr lang="it-IT" sz="700" dirty="0">
                <a:solidFill>
                  <a:schemeClr val="tx1"/>
                </a:solidFill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 rot="20332303">
              <a:off x="5669622" y="2251463"/>
              <a:ext cx="1584176" cy="792088"/>
            </a:xfrm>
            <a:prstGeom prst="rect">
              <a:avLst/>
            </a:pr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700" dirty="0" smtClean="0">
                  <a:solidFill>
                    <a:schemeClr val="tx1"/>
                  </a:solidFill>
                </a:rPr>
                <a:t>Gestione Catena Logistica</a:t>
              </a:r>
              <a:endParaRPr lang="it-IT" sz="700" dirty="0">
                <a:solidFill>
                  <a:schemeClr val="tx1"/>
                </a:solidFill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 rot="3578406">
              <a:off x="6772306" y="4348644"/>
              <a:ext cx="1584176" cy="792088"/>
            </a:xfrm>
            <a:prstGeom prst="rect">
              <a:avLst/>
            </a:prstGeom>
            <a:solidFill>
              <a:srgbClr val="00206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700" dirty="0" smtClean="0">
                  <a:solidFill>
                    <a:schemeClr val="bg1"/>
                  </a:solidFill>
                </a:rPr>
                <a:t>Produzione</a:t>
              </a:r>
              <a:endParaRPr lang="it-IT" sz="700" dirty="0">
                <a:solidFill>
                  <a:schemeClr val="bg1"/>
                </a:solidFill>
              </a:endParaRPr>
            </a:p>
          </p:txBody>
        </p:sp>
        <p:sp>
          <p:nvSpPr>
            <p:cNvPr id="10" name="Rettangolo 9"/>
            <p:cNvSpPr/>
            <p:nvPr/>
          </p:nvSpPr>
          <p:spPr>
            <a:xfrm rot="20575329">
              <a:off x="1746235" y="4247007"/>
              <a:ext cx="1584176" cy="7920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700" dirty="0" smtClean="0">
                  <a:solidFill>
                    <a:schemeClr val="bg1"/>
                  </a:solidFill>
                </a:rPr>
                <a:t>Marketing</a:t>
              </a:r>
              <a:endParaRPr lang="it-IT" sz="700" dirty="0">
                <a:solidFill>
                  <a:schemeClr val="bg1"/>
                </a:solidFill>
              </a:endParaRPr>
            </a:p>
          </p:txBody>
        </p:sp>
        <p:sp>
          <p:nvSpPr>
            <p:cNvPr id="11" name="Rettangolo 10"/>
            <p:cNvSpPr/>
            <p:nvPr/>
          </p:nvSpPr>
          <p:spPr>
            <a:xfrm rot="2469428">
              <a:off x="4355976" y="4874722"/>
              <a:ext cx="1584176" cy="792088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700" dirty="0" smtClean="0">
                  <a:solidFill>
                    <a:schemeClr val="bg1"/>
                  </a:solidFill>
                </a:rPr>
                <a:t>Risorse Umane</a:t>
              </a:r>
              <a:endParaRPr lang="it-IT" sz="700" dirty="0">
                <a:solidFill>
                  <a:schemeClr val="bg1"/>
                </a:solidFill>
              </a:endParaRPr>
            </a:p>
          </p:txBody>
        </p:sp>
        <p:cxnSp>
          <p:nvCxnSpPr>
            <p:cNvPr id="16" name="Connettore 2 15"/>
            <p:cNvCxnSpPr>
              <a:endCxn id="11" idx="1"/>
            </p:cNvCxnSpPr>
            <p:nvPr/>
          </p:nvCxnSpPr>
          <p:spPr>
            <a:xfrm>
              <a:off x="4353342" y="3547117"/>
              <a:ext cx="198353" cy="120235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2 17"/>
            <p:cNvCxnSpPr>
              <a:endCxn id="8" idx="1"/>
            </p:cNvCxnSpPr>
            <p:nvPr/>
          </p:nvCxnSpPr>
          <p:spPr>
            <a:xfrm>
              <a:off x="4842464" y="2898007"/>
              <a:ext cx="880406" cy="3501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2 19"/>
            <p:cNvCxnSpPr>
              <a:stCxn id="7" idx="3"/>
              <a:endCxn id="9" idx="1"/>
            </p:cNvCxnSpPr>
            <p:nvPr/>
          </p:nvCxnSpPr>
          <p:spPr>
            <a:xfrm>
              <a:off x="5162358" y="3587778"/>
              <a:ext cx="2001691" cy="47344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2 21"/>
            <p:cNvCxnSpPr>
              <a:stCxn id="6" idx="3"/>
              <a:endCxn id="7" idx="1"/>
            </p:cNvCxnSpPr>
            <p:nvPr/>
          </p:nvCxnSpPr>
          <p:spPr>
            <a:xfrm flipV="1">
              <a:off x="2490485" y="2670642"/>
              <a:ext cx="1380179" cy="4740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2 23"/>
            <p:cNvCxnSpPr>
              <a:endCxn id="10" idx="0"/>
            </p:cNvCxnSpPr>
            <p:nvPr/>
          </p:nvCxnSpPr>
          <p:spPr>
            <a:xfrm>
              <a:off x="1979712" y="3384872"/>
              <a:ext cx="442304" cy="87959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2 25"/>
            <p:cNvCxnSpPr>
              <a:endCxn id="11" idx="2"/>
            </p:cNvCxnSpPr>
            <p:nvPr/>
          </p:nvCxnSpPr>
          <p:spPr>
            <a:xfrm>
              <a:off x="2647941" y="5025079"/>
              <a:ext cx="2239476" cy="54387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/>
            <p:cNvCxnSpPr>
              <a:stCxn id="8" idx="2"/>
              <a:endCxn id="11" idx="0"/>
            </p:cNvCxnSpPr>
            <p:nvPr/>
          </p:nvCxnSpPr>
          <p:spPr>
            <a:xfrm flipH="1">
              <a:off x="5408711" y="3016927"/>
              <a:ext cx="1195756" cy="195565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/>
            <p:cNvCxnSpPr>
              <a:endCxn id="9" idx="2"/>
            </p:cNvCxnSpPr>
            <p:nvPr/>
          </p:nvCxnSpPr>
          <p:spPr>
            <a:xfrm>
              <a:off x="1979712" y="3423556"/>
              <a:ext cx="5242948" cy="152130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2 31"/>
            <p:cNvCxnSpPr>
              <a:endCxn id="9" idx="2"/>
            </p:cNvCxnSpPr>
            <p:nvPr/>
          </p:nvCxnSpPr>
          <p:spPr>
            <a:xfrm flipV="1">
              <a:off x="5722870" y="4944861"/>
              <a:ext cx="1499790" cy="86799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>
              <a:stCxn id="10" idx="3"/>
            </p:cNvCxnSpPr>
            <p:nvPr/>
          </p:nvCxnSpPr>
          <p:spPr>
            <a:xfrm flipV="1">
              <a:off x="3295485" y="3501008"/>
              <a:ext cx="1093946" cy="90943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2 37"/>
            <p:cNvCxnSpPr>
              <a:endCxn id="9" idx="1"/>
            </p:cNvCxnSpPr>
            <p:nvPr/>
          </p:nvCxnSpPr>
          <p:spPr>
            <a:xfrm>
              <a:off x="6604467" y="3032956"/>
              <a:ext cx="559582" cy="102826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179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Comunicare con il mondo esterno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57456"/>
            <a:ext cx="5482952" cy="347187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impossibilità di trasferire facilmente dati </a:t>
            </a:r>
            <a:r>
              <a:rPr lang="it-IT" dirty="0"/>
              <a:t>da </a:t>
            </a:r>
            <a:r>
              <a:rPr lang="it-IT" dirty="0" smtClean="0"/>
              <a:t>un’Azienda </a:t>
            </a:r>
            <a:r>
              <a:rPr lang="it-IT" dirty="0"/>
              <a:t>ad un’altra senza l’intervento </a:t>
            </a:r>
            <a:r>
              <a:rPr lang="it-IT" dirty="0" smtClean="0"/>
              <a:t>umano</a:t>
            </a:r>
          </a:p>
          <a:p>
            <a:r>
              <a:rPr lang="it-IT" dirty="0" smtClean="0"/>
              <a:t>alta probabilità di perdita </a:t>
            </a:r>
            <a:r>
              <a:rPr lang="it-IT" dirty="0"/>
              <a:t>di dati, di tempo e quindi </a:t>
            </a:r>
            <a:r>
              <a:rPr lang="it-IT" dirty="0" smtClean="0"/>
              <a:t>di danaro</a:t>
            </a:r>
          </a:p>
          <a:p>
            <a:r>
              <a:rPr lang="it-IT" dirty="0" smtClean="0"/>
              <a:t>aumento </a:t>
            </a:r>
            <a:r>
              <a:rPr lang="it-IT" dirty="0"/>
              <a:t>della possibilità di </a:t>
            </a:r>
            <a:r>
              <a:rPr lang="it-IT" dirty="0" smtClean="0"/>
              <a:t>errori </a:t>
            </a:r>
            <a:r>
              <a:rPr lang="it-IT" dirty="0"/>
              <a:t>a volte anche </a:t>
            </a:r>
            <a:r>
              <a:rPr lang="it-IT" dirty="0" smtClean="0"/>
              <a:t>disastrosi</a:t>
            </a:r>
          </a:p>
          <a:p>
            <a:pPr lvl="1"/>
            <a:r>
              <a:rPr lang="it-IT" dirty="0" smtClean="0"/>
              <a:t>perdita di immagine</a:t>
            </a:r>
          </a:p>
          <a:p>
            <a:pPr lvl="1"/>
            <a:r>
              <a:rPr lang="it-IT" dirty="0" smtClean="0"/>
              <a:t>perdita di opportunità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475" y="2457456"/>
            <a:ext cx="2118735" cy="297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6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fare (al minimo)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prima, riorganizzarsi in casa</a:t>
            </a:r>
          </a:p>
          <a:p>
            <a:pPr lvl="1"/>
            <a:r>
              <a:rPr lang="it-IT" dirty="0" smtClean="0"/>
              <a:t>migliorare i processi interni</a:t>
            </a:r>
          </a:p>
          <a:p>
            <a:pPr lvl="1"/>
            <a:r>
              <a:rPr lang="it-IT" dirty="0" smtClean="0"/>
              <a:t>adottare un ERP</a:t>
            </a:r>
          </a:p>
          <a:p>
            <a:r>
              <a:rPr lang="it-IT" dirty="0" smtClean="0"/>
              <a:t>Poi, condividere con il mondo esterno un </a:t>
            </a:r>
            <a:r>
              <a:rPr lang="it-IT" dirty="0" smtClean="0">
                <a:solidFill>
                  <a:srgbClr val="FFC000"/>
                </a:solidFill>
              </a:rPr>
              <a:t>linguaggio comune </a:t>
            </a:r>
            <a:r>
              <a:rPr lang="it-IT" dirty="0" smtClean="0"/>
              <a:t>ed utilizzarlo</a:t>
            </a:r>
          </a:p>
          <a:p>
            <a:pPr lvl="1"/>
            <a:r>
              <a:rPr lang="it-IT" dirty="0" smtClean="0"/>
              <a:t>ricorso a standard de </a:t>
            </a:r>
            <a:r>
              <a:rPr lang="it-IT" dirty="0" err="1" smtClean="0"/>
              <a:t>jure</a:t>
            </a:r>
            <a:r>
              <a:rPr lang="it-IT" dirty="0" smtClean="0"/>
              <a:t> e de facto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</p:spTree>
    <p:extLst>
      <p:ext uri="{BB962C8B-B14F-4D97-AF65-F5344CB8AC3E}">
        <p14:creationId xmlns:p14="http://schemas.microsoft.com/office/powerpoint/2010/main" val="25315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subito dopo 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417301"/>
            <a:ext cx="2818656" cy="2534414"/>
          </a:xfrm>
        </p:spPr>
        <p:txBody>
          <a:bodyPr>
            <a:noAutofit/>
          </a:bodyPr>
          <a:lstStyle/>
          <a:p>
            <a:r>
              <a:rPr lang="it-IT" sz="2600" dirty="0" smtClean="0"/>
              <a:t>Far colloquiare </a:t>
            </a:r>
            <a:r>
              <a:rPr lang="it-IT" sz="2600" dirty="0" smtClean="0">
                <a:solidFill>
                  <a:srgbClr val="FFC000"/>
                </a:solidFill>
              </a:rPr>
              <a:t>direttamente</a:t>
            </a:r>
            <a:r>
              <a:rPr lang="it-IT" sz="2600" dirty="0" smtClean="0"/>
              <a:t> i sistemi informativi</a:t>
            </a:r>
          </a:p>
          <a:p>
            <a:pPr lvl="1"/>
            <a:r>
              <a:rPr lang="it-IT" dirty="0" smtClean="0"/>
              <a:t>Architetture Service </a:t>
            </a:r>
            <a:r>
              <a:rPr lang="it-IT" dirty="0" err="1" smtClean="0"/>
              <a:t>Oriented</a:t>
            </a:r>
            <a:r>
              <a:rPr lang="it-IT" dirty="0" smtClean="0"/>
              <a:t> (SOA)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437" y="3068960"/>
            <a:ext cx="2115751" cy="1777974"/>
          </a:xfrm>
          <a:prstGeom prst="rect">
            <a:avLst/>
          </a:prstGeom>
        </p:spPr>
      </p:pic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6369691" y="2492361"/>
            <a:ext cx="2721922" cy="347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lang="it-IT" sz="2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lang="it-IT" sz="26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lang="it-IT"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lang="it-IT"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lang="en-US" sz="1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kern="0" dirty="0"/>
              <a:t>Migliorare la collaborazione inter-aziendale</a:t>
            </a:r>
          </a:p>
          <a:p>
            <a:r>
              <a:rPr lang="it-IT" kern="0" dirty="0"/>
              <a:t>Cogliere nuove opportunità di mercato</a:t>
            </a:r>
          </a:p>
          <a:p>
            <a:r>
              <a:rPr lang="it-IT" kern="0" dirty="0" smtClean="0"/>
              <a:t>Condividere le risorse elaborative</a:t>
            </a:r>
          </a:p>
        </p:txBody>
      </p:sp>
      <p:sp>
        <p:nvSpPr>
          <p:cNvPr id="8" name="Freccia a destra 7"/>
          <p:cNvSpPr/>
          <p:nvPr/>
        </p:nvSpPr>
        <p:spPr>
          <a:xfrm>
            <a:off x="2843808" y="3717032"/>
            <a:ext cx="576064" cy="511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5793626" y="3702314"/>
            <a:ext cx="576064" cy="511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2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916832"/>
            <a:ext cx="2880320" cy="2880320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843808" y="4823051"/>
            <a:ext cx="35397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b="1" dirty="0" smtClean="0">
                <a:solidFill>
                  <a:srgbClr val="FFC000"/>
                </a:solidFill>
              </a:rPr>
              <a:t>Domande ?</a:t>
            </a:r>
            <a:endParaRPr lang="it-IT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4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Caccia ai database interni all’Azienda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tantissime Aziende, esiste una dispersione incontrollata di dati, documenti ed informazioni aziendali</a:t>
            </a:r>
          </a:p>
          <a:p>
            <a:pPr lvl="1"/>
            <a:r>
              <a:rPr lang="it-IT" sz="2400" dirty="0" smtClean="0">
                <a:solidFill>
                  <a:srgbClr val="FFC000"/>
                </a:solidFill>
              </a:rPr>
              <a:t>applicazioni aziendali su server (contabilità, gestione documentale, …)</a:t>
            </a:r>
          </a:p>
          <a:p>
            <a:pPr lvl="1"/>
            <a:endParaRPr lang="it-IT" sz="2400" dirty="0" smtClean="0"/>
          </a:p>
          <a:p>
            <a:pPr marL="914400" lvl="2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</p:spTree>
    <p:extLst>
      <p:ext uri="{BB962C8B-B14F-4D97-AF65-F5344CB8AC3E}">
        <p14:creationId xmlns:p14="http://schemas.microsoft.com/office/powerpoint/2010/main" val="99125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Applicazioni aziendali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57456"/>
            <a:ext cx="4978896" cy="3471874"/>
          </a:xfrm>
        </p:spPr>
        <p:txBody>
          <a:bodyPr/>
          <a:lstStyle/>
          <a:p>
            <a:r>
              <a:rPr lang="it-IT" dirty="0" smtClean="0"/>
              <a:t>Database replicati</a:t>
            </a:r>
          </a:p>
          <a:p>
            <a:r>
              <a:rPr lang="it-IT" dirty="0" smtClean="0"/>
              <a:t>Inserimento plurimo delle stesse informazioni</a:t>
            </a:r>
          </a:p>
          <a:p>
            <a:r>
              <a:rPr lang="it-IT" dirty="0" smtClean="0"/>
              <a:t>Scambio di dati tra le applicazioni non automatico</a:t>
            </a:r>
          </a:p>
          <a:p>
            <a:pPr lvl="1"/>
            <a:r>
              <a:rPr lang="it-IT" dirty="0" smtClean="0"/>
              <a:t>Fornitori differenti</a:t>
            </a:r>
          </a:p>
          <a:p>
            <a:pPr lvl="1"/>
            <a:r>
              <a:rPr lang="it-IT" dirty="0" smtClean="0"/>
              <a:t>Tecnologie diverse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Fare clic per inserire il Titolo della presentazione</a:t>
            </a:r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904" y="2924944"/>
            <a:ext cx="285750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Caccia ai database interni all’Azienda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tantissime Aziende, esiste una dispersione incontrollata di dati, documenti ed informazioni aziendali</a:t>
            </a:r>
          </a:p>
          <a:p>
            <a:pPr lvl="1"/>
            <a:r>
              <a:rPr lang="it-IT" sz="2000" dirty="0" smtClean="0"/>
              <a:t>applicazioni aziendali su server (contabilità, gestione documentale, …)</a:t>
            </a:r>
          </a:p>
          <a:p>
            <a:pPr lvl="1"/>
            <a:r>
              <a:rPr lang="it-IT" sz="2000" dirty="0" smtClean="0">
                <a:solidFill>
                  <a:srgbClr val="FFC000"/>
                </a:solidFill>
              </a:rPr>
              <a:t>applicazioni personali sui PC (mail, Access, …)</a:t>
            </a:r>
          </a:p>
          <a:p>
            <a:pPr lvl="1"/>
            <a:endParaRPr lang="it-IT" sz="2000" dirty="0" smtClean="0"/>
          </a:p>
          <a:p>
            <a:pPr marL="914400" lvl="2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</p:spTree>
    <p:extLst>
      <p:ext uri="{BB962C8B-B14F-4D97-AF65-F5344CB8AC3E}">
        <p14:creationId xmlns:p14="http://schemas.microsoft.com/office/powerpoint/2010/main" val="16179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Applicazioni personali su PC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57456"/>
            <a:ext cx="6563072" cy="3471874"/>
          </a:xfrm>
        </p:spPr>
        <p:txBody>
          <a:bodyPr>
            <a:normAutofit/>
          </a:bodyPr>
          <a:lstStyle/>
          <a:p>
            <a:r>
              <a:rPr lang="it-IT" dirty="0" smtClean="0"/>
              <a:t>la </a:t>
            </a:r>
            <a:r>
              <a:rPr lang="it-IT" dirty="0"/>
              <a:t>semplicità e potenza </a:t>
            </a:r>
            <a:r>
              <a:rPr lang="it-IT" dirty="0" smtClean="0"/>
              <a:t>di </a:t>
            </a:r>
            <a:r>
              <a:rPr lang="it-IT" dirty="0"/>
              <a:t>applicazioni </a:t>
            </a:r>
            <a:r>
              <a:rPr lang="it-IT" dirty="0" smtClean="0"/>
              <a:t>Office come Excel, Access, rendono agevole la creazione di piccole applicazioni fai-da-tè</a:t>
            </a:r>
          </a:p>
          <a:p>
            <a:pPr lvl="1"/>
            <a:r>
              <a:rPr lang="it-IT" dirty="0" smtClean="0"/>
              <a:t>non integrate nel S.I. aziendale</a:t>
            </a:r>
          </a:p>
          <a:p>
            <a:pPr lvl="1"/>
            <a:r>
              <a:rPr lang="it-IT" dirty="0" smtClean="0"/>
              <a:t>non manutenute</a:t>
            </a:r>
          </a:p>
          <a:p>
            <a:pPr lvl="1"/>
            <a:r>
              <a:rPr lang="it-IT" dirty="0" smtClean="0"/>
              <a:t>non realizzate professionalmente</a:t>
            </a:r>
          </a:p>
          <a:p>
            <a:pPr lvl="1"/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00" y="3766979"/>
            <a:ext cx="1179621" cy="117962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514" y="2476446"/>
            <a:ext cx="1147192" cy="114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Caccia ai database interni all’Azienda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tantissime Aziende, esiste una dispersione incontrollata di dati, documenti ed informazioni aziendali</a:t>
            </a:r>
          </a:p>
          <a:p>
            <a:pPr lvl="1"/>
            <a:r>
              <a:rPr lang="it-IT" sz="2000" dirty="0" smtClean="0"/>
              <a:t>applicazioni aziendali su server (contabilità, gestione documentale, …)</a:t>
            </a:r>
          </a:p>
          <a:p>
            <a:pPr lvl="1"/>
            <a:r>
              <a:rPr lang="it-IT" sz="2000" dirty="0" smtClean="0"/>
              <a:t>applicazioni personali sui PC (mail, Access, …)</a:t>
            </a:r>
          </a:p>
          <a:p>
            <a:pPr lvl="1"/>
            <a:r>
              <a:rPr lang="it-IT" sz="2000" dirty="0" err="1" smtClean="0">
                <a:solidFill>
                  <a:srgbClr val="FFC000"/>
                </a:solidFill>
              </a:rPr>
              <a:t>APPs</a:t>
            </a:r>
            <a:r>
              <a:rPr lang="it-IT" sz="2000" dirty="0" smtClean="0">
                <a:solidFill>
                  <a:srgbClr val="FFC000"/>
                </a:solidFill>
              </a:rPr>
              <a:t> su mobile </a:t>
            </a:r>
            <a:r>
              <a:rPr lang="it-IT" sz="2000" dirty="0" err="1" smtClean="0">
                <a:solidFill>
                  <a:srgbClr val="FFC000"/>
                </a:solidFill>
              </a:rPr>
              <a:t>devices</a:t>
            </a:r>
            <a:endParaRPr lang="it-IT" sz="2000" dirty="0" smtClean="0">
              <a:solidFill>
                <a:srgbClr val="FFC000"/>
              </a:solidFill>
            </a:endParaRPr>
          </a:p>
          <a:p>
            <a:pPr lvl="1"/>
            <a:endParaRPr lang="it-IT" dirty="0" smtClean="0"/>
          </a:p>
          <a:p>
            <a:pPr marL="914400" lvl="2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</p:spTree>
    <p:extLst>
      <p:ext uri="{BB962C8B-B14F-4D97-AF65-F5344CB8AC3E}">
        <p14:creationId xmlns:p14="http://schemas.microsoft.com/office/powerpoint/2010/main" val="1545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it-IT" dirty="0" err="1"/>
              <a:t>APPs</a:t>
            </a:r>
            <a:r>
              <a:rPr lang="it-IT" dirty="0"/>
              <a:t> su mobile </a:t>
            </a:r>
            <a:r>
              <a:rPr lang="it-IT" dirty="0" err="1" smtClean="0"/>
              <a:t>devices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57456"/>
            <a:ext cx="6347048" cy="347187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crescente potenza di calcolo e capacità di memorizzazione di </a:t>
            </a:r>
            <a:r>
              <a:rPr lang="it-IT" dirty="0" err="1" smtClean="0"/>
              <a:t>tablets</a:t>
            </a:r>
            <a:r>
              <a:rPr lang="it-IT" dirty="0" smtClean="0"/>
              <a:t>, </a:t>
            </a:r>
            <a:r>
              <a:rPr lang="it-IT" dirty="0" err="1" smtClean="0"/>
              <a:t>smartphones</a:t>
            </a:r>
            <a:r>
              <a:rPr lang="it-IT" dirty="0" smtClean="0"/>
              <a:t> e </a:t>
            </a:r>
            <a:r>
              <a:rPr lang="it-IT" dirty="0" err="1" smtClean="0"/>
              <a:t>phablet</a:t>
            </a:r>
            <a:endParaRPr lang="it-IT" dirty="0" smtClean="0"/>
          </a:p>
          <a:p>
            <a:pPr lvl="1"/>
            <a:r>
              <a:rPr lang="it-IT" dirty="0" smtClean="0"/>
              <a:t>sempre più informazioni aziendali sono memorizzate su personal </a:t>
            </a:r>
            <a:r>
              <a:rPr lang="it-IT" dirty="0" err="1" smtClean="0"/>
              <a:t>devices</a:t>
            </a:r>
            <a:endParaRPr lang="it-IT" dirty="0" smtClean="0"/>
          </a:p>
          <a:p>
            <a:pPr lvl="2"/>
            <a:r>
              <a:rPr lang="it-IT" dirty="0" smtClean="0"/>
              <a:t>es. rubrica clienti</a:t>
            </a:r>
          </a:p>
          <a:p>
            <a:pPr lvl="1"/>
            <a:r>
              <a:rPr lang="it-IT" dirty="0" smtClean="0"/>
              <a:t>commistione materiale aziendale e personale</a:t>
            </a:r>
          </a:p>
          <a:p>
            <a:pPr lvl="1"/>
            <a:r>
              <a:rPr lang="it-IT" dirty="0" smtClean="0"/>
              <a:t>sicurezza dei dati in caso di smarrimento  o furto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008" y="2780928"/>
            <a:ext cx="1828571" cy="18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3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Caccia ai database interni all’Azienda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tantissime Aziende, esiste una dispersione incontrollata di dati, documenti ed informazioni aziendali</a:t>
            </a:r>
          </a:p>
          <a:p>
            <a:pPr lvl="1"/>
            <a:r>
              <a:rPr lang="it-IT" sz="2000" dirty="0" smtClean="0"/>
              <a:t>applicazioni aziendali su server (contabilità, gestione documentale, …)</a:t>
            </a:r>
          </a:p>
          <a:p>
            <a:pPr lvl="1"/>
            <a:r>
              <a:rPr lang="it-IT" sz="2000" dirty="0" smtClean="0"/>
              <a:t>applicazioni personali sui PC (mail, Access, …)</a:t>
            </a:r>
          </a:p>
          <a:p>
            <a:pPr lvl="1"/>
            <a:r>
              <a:rPr lang="it-IT" sz="2000" dirty="0" err="1" smtClean="0"/>
              <a:t>APPs</a:t>
            </a:r>
            <a:r>
              <a:rPr lang="it-IT" sz="2000" dirty="0" smtClean="0"/>
              <a:t> su mobile </a:t>
            </a:r>
            <a:r>
              <a:rPr lang="it-IT" sz="2000" dirty="0" err="1" smtClean="0"/>
              <a:t>devices</a:t>
            </a:r>
            <a:endParaRPr lang="it-IT" sz="2000" dirty="0" smtClean="0"/>
          </a:p>
          <a:p>
            <a:pPr lvl="1"/>
            <a:r>
              <a:rPr lang="it-IT" sz="2000" dirty="0" smtClean="0">
                <a:solidFill>
                  <a:srgbClr val="FFC000"/>
                </a:solidFill>
              </a:rPr>
              <a:t>documentazione cartacea</a:t>
            </a:r>
          </a:p>
          <a:p>
            <a:pPr lvl="1"/>
            <a:endParaRPr lang="it-IT" dirty="0" smtClean="0"/>
          </a:p>
          <a:p>
            <a:pPr marL="914400" lvl="2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88083-B6B4-4811-AD7B-451FB7AA1621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Identificazione dei database interni alle applicazioni software</a:t>
            </a:r>
          </a:p>
        </p:txBody>
      </p:sp>
    </p:spTree>
    <p:extLst>
      <p:ext uri="{BB962C8B-B14F-4D97-AF65-F5344CB8AC3E}">
        <p14:creationId xmlns:p14="http://schemas.microsoft.com/office/powerpoint/2010/main" val="21925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Documentazione cartacea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88083-B6B4-4811-AD7B-451FB7AA1621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Fare clic per inserire il Titolo della presentazione</a:t>
            </a:r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idx="1"/>
          </p:nvPr>
        </p:nvSpPr>
        <p:spPr>
          <a:xfrm>
            <a:off x="457200" y="2457456"/>
            <a:ext cx="5482952" cy="3471874"/>
          </a:xfrm>
        </p:spPr>
        <p:txBody>
          <a:bodyPr/>
          <a:lstStyle/>
          <a:p>
            <a:r>
              <a:rPr lang="it-IT" dirty="0" smtClean="0"/>
              <a:t>gran parte delle informazioni aziendali è disponibile solo in forma cartacea</a:t>
            </a:r>
          </a:p>
          <a:p>
            <a:pPr lvl="1"/>
            <a:r>
              <a:rPr lang="it-IT" dirty="0" smtClean="0"/>
              <a:t>nessun sistema di gestione documentale elettronico</a:t>
            </a:r>
          </a:p>
          <a:p>
            <a:pPr lvl="1"/>
            <a:r>
              <a:rPr lang="it-IT" dirty="0" smtClean="0"/>
              <a:t>difficolta di reperimento e gestione delle informazioni</a:t>
            </a:r>
            <a:endParaRPr lang="it-IT" dirty="0"/>
          </a:p>
        </p:txBody>
      </p:sp>
      <p:pic>
        <p:nvPicPr>
          <p:cNvPr id="12" name="Segnaposto contenut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2287611"/>
            <a:ext cx="2751513" cy="346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732</Words>
  <Application>Microsoft Office PowerPoint</Application>
  <PresentationFormat>Presentazione su schermo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Struttura predefinita</vt:lpstr>
      <vt:lpstr>Identificazione dei database interni alle applicazioni software</vt:lpstr>
      <vt:lpstr>Caccia ai database interni all’Azienda</vt:lpstr>
      <vt:lpstr>Applicazioni aziendali</vt:lpstr>
      <vt:lpstr>Caccia ai database interni all’Azienda</vt:lpstr>
      <vt:lpstr>Applicazioni personali su PC</vt:lpstr>
      <vt:lpstr>Caccia ai database interni all’Azienda</vt:lpstr>
      <vt:lpstr>APPs su mobile devices</vt:lpstr>
      <vt:lpstr>Caccia ai database interni all’Azienda</vt:lpstr>
      <vt:lpstr>Documentazione cartacea</vt:lpstr>
      <vt:lpstr>Riassumendo</vt:lpstr>
      <vt:lpstr>Conseguenze ?</vt:lpstr>
      <vt:lpstr>Comunicazione interna</vt:lpstr>
      <vt:lpstr>Comunicare con il mondo esterno</vt:lpstr>
      <vt:lpstr>Cosa fare (al minimo)</vt:lpstr>
      <vt:lpstr>E subito dopo ?</vt:lpstr>
      <vt:lpstr>Presentazione standard di PowerPoint</vt:lpstr>
    </vt:vector>
  </TitlesOfParts>
  <Company>enea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sergio grande</dc:creator>
  <cp:lastModifiedBy>Z930-10F</cp:lastModifiedBy>
  <cp:revision>83</cp:revision>
  <dcterms:created xsi:type="dcterms:W3CDTF">2009-07-28T09:16:40Z</dcterms:created>
  <dcterms:modified xsi:type="dcterms:W3CDTF">2014-01-29T16:13:11Z</dcterms:modified>
</cp:coreProperties>
</file>