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69" r:id="rId4"/>
    <p:sldId id="270" r:id="rId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25">
          <p15:clr>
            <a:srgbClr val="A4A3A4"/>
          </p15:clr>
        </p15:guide>
        <p15:guide id="2" pos="11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00"/>
    <a:srgbClr val="003A69"/>
    <a:srgbClr val="003A00"/>
    <a:srgbClr val="E4E4E4"/>
    <a:srgbClr val="004884"/>
    <a:srgbClr val="2D79AA"/>
    <a:srgbClr val="003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94713" autoAdjust="0"/>
  </p:normalViewPr>
  <p:slideViewPr>
    <p:cSldViewPr snapToGrid="0" snapToObjects="1" showGuides="1">
      <p:cViewPr>
        <p:scale>
          <a:sx n="73" d="100"/>
          <a:sy n="73" d="100"/>
        </p:scale>
        <p:origin x="-1206" y="48"/>
      </p:cViewPr>
      <p:guideLst>
        <p:guide orient="horz" pos="4225"/>
        <p:guide pos="11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328BB-3E7D-1545-8629-739FE7FE78CD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625A-8487-0243-9438-3D7ABEA720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667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52F6F-5890-184D-BFAC-2DB3B24676C1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67DBE-D3BB-F74E-84C1-4CEDFE403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745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inizi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872" y="1730108"/>
            <a:ext cx="9165896" cy="374555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 userDrawn="1"/>
        </p:nvSpPr>
        <p:spPr>
          <a:xfrm>
            <a:off x="0" y="6572392"/>
            <a:ext cx="9165896" cy="305011"/>
          </a:xfrm>
          <a:prstGeom prst="rect">
            <a:avLst/>
          </a:prstGeom>
          <a:solidFill>
            <a:srgbClr val="2D79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 userDrawn="1"/>
        </p:nvSpPr>
        <p:spPr>
          <a:xfrm>
            <a:off x="872" y="5054747"/>
            <a:ext cx="9165896" cy="957692"/>
          </a:xfrm>
          <a:prstGeom prst="rect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1740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4335" y="3152003"/>
            <a:ext cx="8440819" cy="430887"/>
          </a:xfr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2800" b="0" i="0" baseline="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Sottotitolo della presentazione – </a:t>
            </a:r>
            <a:r>
              <a:rPr lang="it-IT" dirty="0" err="1" smtClean="0"/>
              <a:t>Arial</a:t>
            </a:r>
            <a:r>
              <a:rPr lang="it-IT" dirty="0" smtClean="0"/>
              <a:t> 30pt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4334" y="5149831"/>
            <a:ext cx="8440818" cy="369332"/>
          </a:xfrm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3pPr>
            <a:lvl4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4pPr>
            <a:lvl5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it-IT" dirty="0" smtClean="0"/>
              <a:t>Autore Dipartimento/Unità – </a:t>
            </a:r>
            <a:r>
              <a:rPr lang="it-IT" dirty="0" err="1" smtClean="0"/>
              <a:t>Arial</a:t>
            </a:r>
            <a:r>
              <a:rPr lang="it-IT" dirty="0" smtClean="0"/>
              <a:t> 18 </a:t>
            </a:r>
            <a:r>
              <a:rPr lang="it-IT" dirty="0" err="1" smtClean="0"/>
              <a:t>pt</a:t>
            </a:r>
            <a:endParaRPr lang="it-IT" dirty="0" smtClean="0"/>
          </a:p>
        </p:txBody>
      </p:sp>
      <p:sp>
        <p:nvSpPr>
          <p:cNvPr id="9" name="Titolo 8"/>
          <p:cNvSpPr>
            <a:spLocks noGrp="1"/>
          </p:cNvSpPr>
          <p:nvPr userDrawn="1">
            <p:ph type="title" hasCustomPrompt="1"/>
          </p:nvPr>
        </p:nvSpPr>
        <p:spPr>
          <a:xfrm>
            <a:off x="514335" y="2228409"/>
            <a:ext cx="8440819" cy="492443"/>
          </a:xfrm>
        </p:spPr>
        <p:txBody>
          <a:bodyPr lIns="0"/>
          <a:lstStyle>
            <a:lvl1pPr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Titolo della presentazione – </a:t>
            </a:r>
            <a:r>
              <a:rPr lang="it-IT" dirty="0" err="1" smtClean="0"/>
              <a:t>Arial</a:t>
            </a:r>
            <a:r>
              <a:rPr lang="it-IT" dirty="0" smtClean="0"/>
              <a:t> 30pt</a:t>
            </a:r>
            <a:endParaRPr lang="it-IT" dirty="0"/>
          </a:p>
        </p:txBody>
      </p:sp>
      <p:pic>
        <p:nvPicPr>
          <p:cNvPr id="2" name="Immagine 1" descr="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2439"/>
            <a:ext cx="9144000" cy="574536"/>
          </a:xfrm>
          <a:prstGeom prst="rect">
            <a:avLst/>
          </a:prstGeom>
        </p:spPr>
      </p:pic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" y="4214797"/>
            <a:ext cx="8440738" cy="400110"/>
          </a:xfrm>
        </p:spPr>
        <p:txBody>
          <a:bodyPr lIns="0" anchor="t" anchorCtr="0">
            <a:spAutoFit/>
          </a:bodyPr>
          <a:lstStyle>
            <a:lvl1pPr marL="0" indent="0">
              <a:buNone/>
              <a:defRPr sz="2000" i="1" baseline="0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 smtClean="0"/>
              <a:t>Luogo e data – </a:t>
            </a:r>
            <a:r>
              <a:rPr lang="it-IT" dirty="0" err="1" smtClean="0"/>
              <a:t>Arial</a:t>
            </a:r>
            <a:r>
              <a:rPr lang="it-IT" dirty="0" smtClean="0"/>
              <a:t> 20pt </a:t>
            </a:r>
            <a:endParaRPr lang="it-IT" dirty="0"/>
          </a:p>
        </p:txBody>
      </p:sp>
      <p:pic>
        <p:nvPicPr>
          <p:cNvPr id="4" name="Picture 3" descr="LogoENEAcompletoIT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327924"/>
            <a:ext cx="249936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7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13414" y="1071248"/>
            <a:ext cx="8228898" cy="1877437"/>
          </a:xfrm>
        </p:spPr>
        <p:txBody>
          <a:bodyPr/>
          <a:lstStyle/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sic </a:t>
            </a:r>
            <a:r>
              <a:rPr lang="it-IT" dirty="0" err="1" smtClean="0"/>
              <a:t>amet</a:t>
            </a:r>
            <a:endParaRPr lang="it-IT" dirty="0" smtClean="0"/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 smtClean="0"/>
              <a:t>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061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Titolo della slide – </a:t>
            </a:r>
            <a:r>
              <a:rPr lang="it-IT" dirty="0" err="1" smtClean="0"/>
              <a:t>Arial</a:t>
            </a:r>
            <a:r>
              <a:rPr lang="it-IT" dirty="0" smtClean="0"/>
              <a:t> 26pt </a:t>
            </a:r>
            <a:endParaRPr lang="it-IT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 smtClean="0"/>
              <a:t>Titolo di secondo livello 20pt </a:t>
            </a: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4" y="201739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 smtClean="0"/>
              <a:t>Corpo del testo 20pt </a:t>
            </a:r>
            <a:r>
              <a:rPr lang="it-IT" dirty="0" err="1" smtClean="0"/>
              <a:t>Arial</a:t>
            </a:r>
            <a:r>
              <a:rPr lang="it-IT" dirty="0" smtClean="0"/>
              <a:t> regular</a:t>
            </a:r>
          </a:p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sic </a:t>
            </a:r>
            <a:r>
              <a:rPr lang="it-IT" dirty="0" err="1" smtClean="0"/>
              <a:t>amet</a:t>
            </a:r>
            <a:endParaRPr lang="it-IT" dirty="0" smtClean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4" y="3409088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 smtClean="0"/>
              <a:t>Lista 16pt </a:t>
            </a:r>
            <a:r>
              <a:rPr lang="it-IT" dirty="0" err="1" smtClean="0"/>
              <a:t>Arial</a:t>
            </a:r>
            <a:r>
              <a:rPr lang="it-IT" dirty="0" smtClean="0"/>
              <a:t> regular</a:t>
            </a:r>
          </a:p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endParaRPr lang="it-IT" dirty="0" smtClean="0"/>
          </a:p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7272" y="6356352"/>
            <a:ext cx="489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956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Titolo della slide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it-IT" dirty="0" smtClean="0"/>
              <a:t>Testo</a:t>
            </a:r>
            <a:endParaRPr lang="it-IT" dirty="0"/>
          </a:p>
        </p:txBody>
      </p:sp>
      <p:sp>
        <p:nvSpPr>
          <p:cNvPr id="5" name="Segnaposto tabella 4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2495552"/>
            <a:ext cx="8185150" cy="3255433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it-IT" dirty="0" smtClean="0"/>
              <a:t>Cliccare sull’icona per inserire la tabella</a:t>
            </a:r>
            <a:endParaRPr lang="it-IT" dirty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7272" y="6356352"/>
            <a:ext cx="489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74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246084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Titolo della slide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3"/>
          </a:xfrm>
          <a:solidFill>
            <a:srgbClr val="004884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9" y="1535113"/>
            <a:ext cx="4041775" cy="639763"/>
          </a:xfrm>
          <a:solidFill>
            <a:srgbClr val="004884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8197272" y="6356352"/>
            <a:ext cx="489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754189" y="6356350"/>
            <a:ext cx="631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Titolo della presentazione - luogo - data (piè pagina - vedi istruzioni per visualizzazione in tutta la presentazione)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365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olo a sinistra testo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457204" y="273051"/>
            <a:ext cx="3008313" cy="5853112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4" y="1127325"/>
            <a:ext cx="3008313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Titolo della slide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73053"/>
            <a:ext cx="5111750" cy="58531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4" y="1435103"/>
            <a:ext cx="3008313" cy="338554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Testo descrittivo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7272" y="6356352"/>
            <a:ext cx="489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1754189" y="6356350"/>
            <a:ext cx="631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Titolo della presentazione - luogo - data (piè pagina - vedi istruzioni per visualizzazione in tutta la presentazione)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856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7"/>
          <p:cNvSpPr/>
          <p:nvPr userDrawn="1"/>
        </p:nvSpPr>
        <p:spPr>
          <a:xfrm>
            <a:off x="0" y="2"/>
            <a:ext cx="9144000" cy="6273612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3" hasCustomPrompt="1"/>
          </p:nvPr>
        </p:nvSpPr>
        <p:spPr>
          <a:xfrm>
            <a:off x="457202" y="226977"/>
            <a:ext cx="3008313" cy="5853113"/>
          </a:xfrm>
          <a:ln w="127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Cliccare sull’icona per inserire l’immagine (non utilizzare copia/incolla)</a:t>
            </a:r>
            <a:br>
              <a:rPr lang="it-IT" dirty="0" smtClean="0"/>
            </a:br>
            <a:r>
              <a:rPr lang="it-IT" dirty="0" smtClean="0"/>
              <a:t>Dimensioni immagine: </a:t>
            </a:r>
            <a:br>
              <a:rPr lang="it-IT" dirty="0" smtClean="0"/>
            </a:br>
            <a:r>
              <a:rPr lang="it-IT" dirty="0" smtClean="0"/>
              <a:t>Risoluzione a 160dpi</a:t>
            </a:r>
            <a:br>
              <a:rPr lang="it-IT" dirty="0" smtClean="0"/>
            </a:br>
            <a:r>
              <a:rPr lang="it-IT" dirty="0" smtClean="0"/>
              <a:t>8,57 cm (540px) per 14,29cm (900px)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1072976"/>
            <a:ext cx="5111750" cy="1877437"/>
          </a:xfrm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1" name="Titolo 10"/>
          <p:cNvSpPr>
            <a:spLocks noGrp="1"/>
          </p:cNvSpPr>
          <p:nvPr>
            <p:ph type="title" hasCustomPrompt="1"/>
          </p:nvPr>
        </p:nvSpPr>
        <p:spPr>
          <a:xfrm>
            <a:off x="3575050" y="281904"/>
            <a:ext cx="5067964" cy="40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Titolo della slide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7272" y="6356352"/>
            <a:ext cx="489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1754189" y="6356350"/>
            <a:ext cx="631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Titolo della presentazione - luogo - data (piè pagina - vedi istruzioni per visualizzazione in tutta la presentazione)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579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2"/>
            <a:ext cx="9144000" cy="6273612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5059564"/>
            <a:ext cx="5486400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260354"/>
          </a:xfrm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Cliccare sull’icona per inserire l’immagine (non utilizzare copia/incolla)</a:t>
            </a:r>
            <a:br>
              <a:rPr lang="it-IT" dirty="0" smtClean="0"/>
            </a:br>
            <a:r>
              <a:rPr lang="it-IT" dirty="0" smtClean="0"/>
              <a:t>Dimensioni immagine: </a:t>
            </a:r>
            <a:br>
              <a:rPr lang="it-IT" dirty="0" smtClean="0"/>
            </a:br>
            <a:r>
              <a:rPr lang="it-IT" dirty="0" smtClean="0"/>
              <a:t>Risoluzione a 160dpi</a:t>
            </a:r>
            <a:br>
              <a:rPr lang="it-IT" dirty="0" smtClean="0"/>
            </a:br>
            <a:r>
              <a:rPr lang="it-IT" dirty="0" smtClean="0"/>
              <a:t>25,4 cm (1600px) per 14,29cm (900px)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40"/>
            <a:ext cx="5486400" cy="307777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Testo descrittivo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7272" y="6356352"/>
            <a:ext cx="489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1754189" y="6356350"/>
            <a:ext cx="631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Titolo della presentazione - luogo - data (piè pagina - vedi istruzioni per visualizzazione in tutta la presentazione)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45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testo sfondo 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2049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it-IT" dirty="0" smtClean="0"/>
              <a:t>Immagine a tutto schermo con box per testo bianco su sfondo scuro</a:t>
            </a:r>
            <a:br>
              <a:rPr lang="it-IT" dirty="0" smtClean="0"/>
            </a:br>
            <a:r>
              <a:rPr lang="it-IT" dirty="0" smtClean="0"/>
              <a:t>Cliccare sull’icona per inserire l’immagine (non utilizzare copia/incolla)</a:t>
            </a:r>
            <a:br>
              <a:rPr lang="it-IT" dirty="0" smtClean="0"/>
            </a:br>
            <a:r>
              <a:rPr lang="it-IT" dirty="0" smtClean="0"/>
              <a:t>Dimensioni immagine: </a:t>
            </a:r>
            <a:br>
              <a:rPr lang="it-IT" dirty="0" smtClean="0"/>
            </a:br>
            <a:r>
              <a:rPr lang="it-IT" dirty="0" smtClean="0"/>
              <a:t>Risoluzione a 160dpi</a:t>
            </a:r>
            <a:br>
              <a:rPr lang="it-IT" dirty="0" smtClean="0"/>
            </a:br>
            <a:r>
              <a:rPr lang="it-IT" dirty="0" smtClean="0"/>
              <a:t>25,4 cm (1600px) per 14,29cm (900px)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66800" y="4360058"/>
            <a:ext cx="7242444" cy="804863"/>
          </a:xfrm>
          <a:solidFill>
            <a:srgbClr val="003A69">
              <a:alpha val="86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Testo descrittivo su sfondo scuro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7272" y="6356352"/>
            <a:ext cx="489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1754189" y="6356350"/>
            <a:ext cx="631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Titolo della presentazione - luogo - data (piè pagina - vedi istruzioni per visualizzazione in tutta la presentazione)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530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 userDrawn="1"/>
        </p:nvSpPr>
        <p:spPr>
          <a:xfrm>
            <a:off x="3087476" y="1538329"/>
            <a:ext cx="3240000" cy="3240000"/>
          </a:xfrm>
          <a:prstGeom prst="ellipse">
            <a:avLst/>
          </a:prstGeom>
          <a:solidFill>
            <a:srgbClr val="0048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0" y="3295534"/>
            <a:ext cx="9144000" cy="75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2857328" y="1775802"/>
            <a:ext cx="3700296" cy="1508738"/>
          </a:xfrm>
          <a:ln>
            <a:noFill/>
          </a:ln>
        </p:spPr>
        <p:txBody>
          <a:bodyPr anchor="b" anchorCtr="1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 smtClean="0"/>
              <a:t>Autore e </a:t>
            </a:r>
          </a:p>
          <a:p>
            <a:pPr lvl="0"/>
            <a:r>
              <a:rPr lang="it-IT" dirty="0" smtClean="0"/>
              <a:t>contatti</a:t>
            </a:r>
            <a:endParaRPr lang="it-IT" dirty="0"/>
          </a:p>
        </p:txBody>
      </p:sp>
      <p:pic>
        <p:nvPicPr>
          <p:cNvPr id="3" name="Immagine 2" descr="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901"/>
            <a:ext cx="9144000" cy="572030"/>
          </a:xfrm>
          <a:prstGeom prst="rect">
            <a:avLst/>
          </a:prstGeom>
        </p:spPr>
      </p:pic>
      <p:sp>
        <p:nvSpPr>
          <p:cNvPr id="9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1754189" y="6356350"/>
            <a:ext cx="631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Titolo della presentazione - luogo - data (piè pagina - vedi istruzioni per visualizzazione in tutta la presentazione)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110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13414" y="446138"/>
            <a:ext cx="8229600" cy="400110"/>
          </a:xfrm>
          <a:prstGeom prst="rect">
            <a:avLst/>
          </a:prstGeom>
        </p:spPr>
        <p:txBody>
          <a:bodyPr vert="horz" lIns="91440" tIns="0" rIns="91440" bIns="0" rtlCol="0" anchor="ctr" anchorCtr="0">
            <a:spAutoFit/>
          </a:bodyPr>
          <a:lstStyle/>
          <a:p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13414" y="1058818"/>
            <a:ext cx="8229600" cy="187743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7272" y="6356352"/>
            <a:ext cx="489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pic>
        <p:nvPicPr>
          <p:cNvPr id="5" name="Picture 4" descr="LOGOENEA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4" y="6366706"/>
            <a:ext cx="1166298" cy="34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3" r:id="rId4"/>
    <p:sldLayoutId id="2147483656" r:id="rId5"/>
    <p:sldLayoutId id="2147483660" r:id="rId6"/>
    <p:sldLayoutId id="2147483657" r:id="rId7"/>
    <p:sldLayoutId id="2147483658" r:id="rId8"/>
    <p:sldLayoutId id="2147483661" r:id="rId9"/>
    <p:sldLayoutId id="2147483663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ordwall.net/play/1485/731/84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“Reazioni </a:t>
            </a:r>
            <a:r>
              <a:rPr lang="it-IT" dirty="0" smtClean="0"/>
              <a:t>di ossidoriduzione”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514334" y="5149831"/>
            <a:ext cx="8440818" cy="707886"/>
          </a:xfrm>
        </p:spPr>
        <p:txBody>
          <a:bodyPr/>
          <a:lstStyle/>
          <a:p>
            <a:r>
              <a:rPr lang="it-IT" sz="2000" dirty="0"/>
              <a:t>Florinda Artuso,  Rosaria D'Amato, Isabella Giardina, Valentina Pinto, </a:t>
            </a:r>
            <a:r>
              <a:rPr lang="it-IT" sz="2000" dirty="0" smtClean="0"/>
              <a:t>Flaminia </a:t>
            </a:r>
            <a:r>
              <a:rPr lang="it-IT" sz="2000" dirty="0"/>
              <a:t>Rondino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Magic blue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Durata: </a:t>
            </a:r>
            <a:r>
              <a:rPr lang="it-IT" dirty="0" smtClean="0"/>
              <a:t>3 </a:t>
            </a:r>
            <a:r>
              <a:rPr lang="it-IT" dirty="0"/>
              <a:t>minuti 	</a:t>
            </a:r>
            <a:r>
              <a:rPr lang="it-IT" dirty="0" smtClean="0"/>
              <a:t>Difficoltà: </a:t>
            </a:r>
            <a:r>
              <a:rPr lang="it-IT" dirty="0"/>
              <a:t>facile    </a:t>
            </a:r>
            <a:r>
              <a:rPr lang="it-IT" dirty="0" smtClean="0"/>
              <a:t>    Target</a:t>
            </a:r>
            <a:r>
              <a:rPr lang="it-IT" dirty="0"/>
              <a:t>: scuola </a:t>
            </a:r>
            <a:r>
              <a:rPr lang="it-IT" dirty="0" smtClean="0"/>
              <a:t>elementare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23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103748"/>
            <a:ext cx="8229600" cy="800219"/>
          </a:xfrm>
        </p:spPr>
        <p:txBody>
          <a:bodyPr/>
          <a:lstStyle/>
          <a:p>
            <a:r>
              <a:rPr lang="it-IT" dirty="0" smtClean="0"/>
              <a:t>Cerchiamo di capire meglio: la struttura dell’atomo e gli elettroni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2C7C199-0D0D-7840-A88D-785280B31CF7}" type="slidenum">
              <a:rPr lang="it-IT" smtClean="0"/>
              <a:t>2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83399" y="1069105"/>
            <a:ext cx="5117363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Arial Rounded MT Bold" panose="020F0704030504030204" pitchFamily="34" charset="0"/>
              </a:rPr>
              <a:t>L’</a:t>
            </a:r>
            <a:r>
              <a:rPr lang="it-IT" dirty="0">
                <a:solidFill>
                  <a:srgbClr val="FF9900"/>
                </a:solidFill>
                <a:latin typeface="Arial Rounded MT Bold" panose="020F0704030504030204" pitchFamily="34" charset="0"/>
              </a:rPr>
              <a:t>atomo</a:t>
            </a:r>
            <a:r>
              <a:rPr lang="it-IT" dirty="0">
                <a:latin typeface="Arial Rounded MT Bold" panose="020F0704030504030204" pitchFamily="34" charset="0"/>
              </a:rPr>
              <a:t> è la più piccola parte della materia, 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Arial Rounded MT Bold" panose="020F0704030504030204" pitchFamily="34" charset="0"/>
              </a:rPr>
              <a:t>è costituito da particelle più piccole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Arial Rounded MT Bold" panose="020F0704030504030204" pitchFamily="34" charset="0"/>
              </a:rPr>
              <a:t>gli </a:t>
            </a:r>
            <a:r>
              <a:rPr lang="it-IT" dirty="0">
                <a:solidFill>
                  <a:srgbClr val="00B0F0"/>
                </a:solidFill>
                <a:latin typeface="Arial Rounded MT Bold" panose="020F0704030504030204" pitchFamily="34" charset="0"/>
              </a:rPr>
              <a:t>elettroni</a:t>
            </a:r>
            <a:r>
              <a:rPr lang="it-IT" dirty="0">
                <a:latin typeface="Arial Rounded MT Bold" panose="020F0704030504030204" pitchFamily="34" charset="0"/>
              </a:rPr>
              <a:t>, i </a:t>
            </a:r>
            <a:r>
              <a:rPr lang="it-IT" dirty="0">
                <a:solidFill>
                  <a:srgbClr val="CC0066"/>
                </a:solidFill>
                <a:latin typeface="Arial Rounded MT Bold" panose="020F0704030504030204" pitchFamily="34" charset="0"/>
              </a:rPr>
              <a:t>protoni</a:t>
            </a:r>
            <a:r>
              <a:rPr lang="it-IT" dirty="0">
                <a:latin typeface="Arial Rounded MT Bold" panose="020F0704030504030204" pitchFamily="34" charset="0"/>
              </a:rPr>
              <a:t> e i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neutroni</a:t>
            </a:r>
            <a:r>
              <a:rPr lang="it-IT" dirty="0">
                <a:latin typeface="Arial Rounded MT Bold" panose="020F07040305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CC0066"/>
                </a:solidFill>
                <a:latin typeface="Arial Rounded MT Bold" panose="020F0704030504030204" pitchFamily="34" charset="0"/>
              </a:rPr>
              <a:t>Protoni</a:t>
            </a:r>
            <a:r>
              <a:rPr lang="it-IT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>
                <a:latin typeface="Arial Rounded MT Bold" panose="020F0704030504030204" pitchFamily="34" charset="0"/>
              </a:rPr>
              <a:t>e</a:t>
            </a:r>
            <a:r>
              <a:rPr lang="it-IT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neutroni</a:t>
            </a:r>
            <a:r>
              <a:rPr lang="it-IT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>
                <a:latin typeface="Arial Rounded MT Bold" panose="020F0704030504030204" pitchFamily="34" charset="0"/>
              </a:rPr>
              <a:t>costituiscono il nucleo, 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Arial Rounded MT Bold" panose="020F0704030504030204" pitchFamily="34" charset="0"/>
              </a:rPr>
              <a:t>mentre gli </a:t>
            </a:r>
            <a:r>
              <a:rPr lang="it-IT" dirty="0">
                <a:solidFill>
                  <a:srgbClr val="00B0F0"/>
                </a:solidFill>
                <a:latin typeface="Arial Rounded MT Bold" panose="020F0704030504030204" pitchFamily="34" charset="0"/>
              </a:rPr>
              <a:t>elettroni</a:t>
            </a:r>
            <a:r>
              <a:rPr lang="it-IT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>
                <a:latin typeface="Arial Rounded MT Bold" panose="020F0704030504030204" pitchFamily="34" charset="0"/>
              </a:rPr>
              <a:t>girano intorno al nucleo.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5597005" y="1217275"/>
            <a:ext cx="3453471" cy="2325446"/>
            <a:chOff x="7490809" y="705118"/>
            <a:chExt cx="4604628" cy="3100595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4594" y="705118"/>
              <a:ext cx="2770884" cy="3100595"/>
            </a:xfrm>
            <a:prstGeom prst="rect">
              <a:avLst/>
            </a:prstGeom>
          </p:spPr>
        </p:pic>
        <p:sp>
          <p:nvSpPr>
            <p:cNvPr id="11" name="CasellaDiTesto 10"/>
            <p:cNvSpPr txBox="1"/>
            <p:nvPr/>
          </p:nvSpPr>
          <p:spPr>
            <a:xfrm>
              <a:off x="10813804" y="2635997"/>
              <a:ext cx="128163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500" dirty="0">
                  <a:solidFill>
                    <a:srgbClr val="00B0F0"/>
                  </a:solidFill>
                  <a:latin typeface="Arial Rounded MT Bold" panose="020F0704030504030204" pitchFamily="34" charset="0"/>
                </a:rPr>
                <a:t>elettroni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10398376" y="1025511"/>
              <a:ext cx="11320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500" dirty="0">
                  <a:solidFill>
                    <a:srgbClr val="CC0066"/>
                  </a:solidFill>
                  <a:latin typeface="Arial Rounded MT Bold" panose="020F0704030504030204" pitchFamily="34" charset="0"/>
                </a:rPr>
                <a:t>protoni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7490809" y="3151506"/>
              <a:ext cx="12773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500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neutroni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7913738" y="777047"/>
              <a:ext cx="107208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500" dirty="0">
                  <a:latin typeface="Arial Rounded MT Bold" panose="020F0704030504030204" pitchFamily="34" charset="0"/>
                </a:rPr>
                <a:t>nucleo</a:t>
              </a:r>
            </a:p>
          </p:txBody>
        </p:sp>
        <p:cxnSp>
          <p:nvCxnSpPr>
            <p:cNvPr id="15" name="Connettore diritto 14"/>
            <p:cNvCxnSpPr/>
            <p:nvPr/>
          </p:nvCxnSpPr>
          <p:spPr>
            <a:xfrm flipH="1">
              <a:off x="9712677" y="1425621"/>
              <a:ext cx="685698" cy="489718"/>
            </a:xfrm>
            <a:prstGeom prst="line">
              <a:avLst/>
            </a:prstGeom>
            <a:ln w="28575">
              <a:solidFill>
                <a:srgbClr val="CC00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Connettore diritto 15"/>
            <p:cNvCxnSpPr/>
            <p:nvPr/>
          </p:nvCxnSpPr>
          <p:spPr>
            <a:xfrm flipV="1">
              <a:off x="10467650" y="2965243"/>
              <a:ext cx="467827" cy="357231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/>
            <p:cNvCxnSpPr/>
            <p:nvPr/>
          </p:nvCxnSpPr>
          <p:spPr>
            <a:xfrm>
              <a:off x="8592484" y="2893751"/>
              <a:ext cx="2240386" cy="1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>
              <a:endCxn id="13" idx="3"/>
            </p:cNvCxnSpPr>
            <p:nvPr/>
          </p:nvCxnSpPr>
          <p:spPr>
            <a:xfrm flipH="1">
              <a:off x="8712490" y="2594432"/>
              <a:ext cx="673785" cy="757129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/>
            <p:cNvCxnSpPr/>
            <p:nvPr/>
          </p:nvCxnSpPr>
          <p:spPr>
            <a:xfrm>
              <a:off x="8550919" y="1227398"/>
              <a:ext cx="676847" cy="7295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/>
            <p:cNvCxnSpPr/>
            <p:nvPr/>
          </p:nvCxnSpPr>
          <p:spPr>
            <a:xfrm flipH="1">
              <a:off x="9134009" y="1915340"/>
              <a:ext cx="93757" cy="2270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/>
            <p:cNvCxnSpPr/>
            <p:nvPr/>
          </p:nvCxnSpPr>
          <p:spPr>
            <a:xfrm flipV="1">
              <a:off x="9227766" y="1879136"/>
              <a:ext cx="427890" cy="642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ttangolo 23"/>
          <p:cNvSpPr/>
          <p:nvPr/>
        </p:nvSpPr>
        <p:spPr>
          <a:xfrm>
            <a:off x="2930652" y="5907024"/>
            <a:ext cx="818388" cy="128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4510964" y="4485087"/>
            <a:ext cx="37622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 smtClean="0">
                <a:latin typeface="Arial Rounded MT Bold" panose="020F0704030504030204" pitchFamily="34" charset="0"/>
              </a:rPr>
              <a:t>Gli atomi si legano fra di loro </a:t>
            </a:r>
            <a:endParaRPr lang="it-IT" sz="2000" dirty="0"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000" dirty="0" smtClean="0">
                <a:latin typeface="Arial Rounded MT Bold" panose="020F0704030504030204" pitchFamily="34" charset="0"/>
              </a:rPr>
              <a:t>mediante </a:t>
            </a:r>
            <a:r>
              <a:rPr lang="it-IT" sz="20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legami chimici</a:t>
            </a:r>
          </a:p>
          <a:p>
            <a:pPr>
              <a:lnSpc>
                <a:spcPct val="150000"/>
              </a:lnSpc>
            </a:pPr>
            <a:r>
              <a:rPr lang="it-IT" sz="2000" dirty="0" smtClean="0">
                <a:latin typeface="Arial Rounded MT Bold" panose="020F0704030504030204" pitchFamily="34" charset="0"/>
              </a:rPr>
              <a:t>e formano le </a:t>
            </a:r>
            <a:r>
              <a:rPr lang="it-IT" sz="2000" dirty="0" smtClean="0">
                <a:solidFill>
                  <a:srgbClr val="008000"/>
                </a:solidFill>
                <a:latin typeface="Arial Rounded MT Bold" panose="020F0704030504030204" pitchFamily="34" charset="0"/>
              </a:rPr>
              <a:t>molecole</a:t>
            </a:r>
          </a:p>
        </p:txBody>
      </p:sp>
      <p:grpSp>
        <p:nvGrpSpPr>
          <p:cNvPr id="26" name="Gruppo 25"/>
          <p:cNvGrpSpPr>
            <a:grpSpLocks noChangeAspect="1"/>
          </p:cNvGrpSpPr>
          <p:nvPr/>
        </p:nvGrpSpPr>
        <p:grpSpPr>
          <a:xfrm>
            <a:off x="1397814" y="3831689"/>
            <a:ext cx="2572325" cy="2520000"/>
            <a:chOff x="1525645" y="3263294"/>
            <a:chExt cx="3305435" cy="3238200"/>
          </a:xfrm>
        </p:grpSpPr>
        <p:pic>
          <p:nvPicPr>
            <p:cNvPr id="27" name="Immagine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41" t="11757" r="13928" b="7148"/>
            <a:stretch/>
          </p:blipFill>
          <p:spPr>
            <a:xfrm>
              <a:off x="1525645" y="3263294"/>
              <a:ext cx="2848316" cy="3238200"/>
            </a:xfrm>
            <a:prstGeom prst="rect">
              <a:avLst/>
            </a:prstGeom>
          </p:spPr>
        </p:pic>
        <p:sp>
          <p:nvSpPr>
            <p:cNvPr id="28" name="CasellaDiTesto 27"/>
            <p:cNvSpPr txBox="1"/>
            <p:nvPr/>
          </p:nvSpPr>
          <p:spPr>
            <a:xfrm>
              <a:off x="2133600" y="4174508"/>
              <a:ext cx="5902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dirty="0" smtClean="0">
                  <a:latin typeface="Arial Rounded MT Bold" panose="020F0704030504030204" pitchFamily="34" charset="0"/>
                </a:rPr>
                <a:t>O</a:t>
              </a:r>
              <a:endParaRPr lang="it-IT" sz="4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3420733" y="3497102"/>
              <a:ext cx="5741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dirty="0">
                  <a:latin typeface="Arial Rounded MT Bold" panose="020F0704030504030204" pitchFamily="34" charset="0"/>
                </a:rPr>
                <a:t>H</a:t>
              </a: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2413473" y="5481423"/>
              <a:ext cx="5741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dirty="0">
                  <a:latin typeface="Arial Rounded MT Bold" panose="020F0704030504030204" pitchFamily="34" charset="0"/>
                </a:rPr>
                <a:t>H</a:t>
              </a:r>
            </a:p>
          </p:txBody>
        </p:sp>
        <p:cxnSp>
          <p:nvCxnSpPr>
            <p:cNvPr id="31" name="Connettore diritto 30"/>
            <p:cNvCxnSpPr/>
            <p:nvPr/>
          </p:nvCxnSpPr>
          <p:spPr>
            <a:xfrm flipH="1" flipV="1">
              <a:off x="3288740" y="4367885"/>
              <a:ext cx="581186" cy="4618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sellaDiTesto 31"/>
            <p:cNvSpPr txBox="1"/>
            <p:nvPr/>
          </p:nvSpPr>
          <p:spPr>
            <a:xfrm>
              <a:off x="3542653" y="4857362"/>
              <a:ext cx="1288427" cy="7514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>
                <a:defRPr sz="2000">
                  <a:latin typeface="Arial Rounded MT Bold" panose="020F0704030504030204" pitchFamily="34" charset="0"/>
                </a:defRPr>
              </a:lvl1pPr>
            </a:lstStyle>
            <a:p>
              <a:r>
                <a:rPr lang="it-IT" sz="1600" dirty="0">
                  <a:solidFill>
                    <a:srgbClr val="00B0F0"/>
                  </a:solidFill>
                </a:rPr>
                <a:t>Legame </a:t>
              </a:r>
              <a:r>
                <a:rPr lang="it-IT" sz="1600" dirty="0" smtClean="0">
                  <a:solidFill>
                    <a:srgbClr val="00B0F0"/>
                  </a:solidFill>
                </a:rPr>
                <a:t>chimico</a:t>
              </a:r>
            </a:p>
          </p:txBody>
        </p:sp>
        <p:cxnSp>
          <p:nvCxnSpPr>
            <p:cNvPr id="33" name="Connettore diritto 32"/>
            <p:cNvCxnSpPr/>
            <p:nvPr/>
          </p:nvCxnSpPr>
          <p:spPr>
            <a:xfrm flipV="1">
              <a:off x="2723826" y="5196840"/>
              <a:ext cx="818827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CasellaDiTesto 33"/>
          <p:cNvSpPr txBox="1"/>
          <p:nvPr/>
        </p:nvSpPr>
        <p:spPr>
          <a:xfrm rot="19785216">
            <a:off x="301657" y="3813585"/>
            <a:ext cx="2670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Molecola dell’acqua</a:t>
            </a:r>
            <a:endParaRPr lang="it-IT" sz="20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2C7C199-0D0D-7840-A88D-785280B31CF7}" type="slidenum">
              <a:rPr lang="it-IT" smtClean="0"/>
              <a:t>3</a:t>
            </a:fld>
            <a:endParaRPr lang="it-IT" dirty="0"/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413414" y="103748"/>
            <a:ext cx="8229600" cy="800219"/>
          </a:xfrm>
        </p:spPr>
        <p:txBody>
          <a:bodyPr/>
          <a:lstStyle/>
          <a:p>
            <a:r>
              <a:rPr lang="it-IT" dirty="0" smtClean="0"/>
              <a:t>Cerchiamo di capire meglio: le reazioni di ossidoriduzione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13414" y="998082"/>
            <a:ext cx="8602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 smtClean="0">
                <a:latin typeface="Arial Rounded MT Bold" panose="020F0704030504030204" pitchFamily="34" charset="0"/>
              </a:rPr>
              <a:t>Una </a:t>
            </a:r>
            <a:r>
              <a:rPr lang="it-IT" sz="20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reazione chimica</a:t>
            </a:r>
            <a:r>
              <a:rPr lang="it-IT" sz="2000" dirty="0" smtClean="0">
                <a:latin typeface="Arial Rounded MT Bold" panose="020F0704030504030204" pitchFamily="34" charset="0"/>
              </a:rPr>
              <a:t> è un processo in cui alcune molecole, dette </a:t>
            </a:r>
            <a:r>
              <a:rPr lang="it-IT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reagenti</a:t>
            </a:r>
            <a:r>
              <a:rPr lang="it-IT" sz="2000" dirty="0" smtClean="0">
                <a:latin typeface="Arial Rounded MT Bold" panose="020F0704030504030204" pitchFamily="34" charset="0"/>
              </a:rPr>
              <a:t>, si trasformano in nuove molecole, dette </a:t>
            </a:r>
            <a:r>
              <a:rPr lang="it-IT" sz="2000" dirty="0" smtClean="0">
                <a:solidFill>
                  <a:srgbClr val="008000"/>
                </a:solidFill>
                <a:latin typeface="Arial Rounded MT Bold" panose="020F0704030504030204" pitchFamily="34" charset="0"/>
              </a:rPr>
              <a:t>prodotti</a:t>
            </a:r>
            <a:r>
              <a:rPr lang="it-IT" sz="2000" dirty="0" smtClean="0">
                <a:latin typeface="Arial Rounded MT Bold" panose="020F0704030504030204" pitchFamily="34" charset="0"/>
              </a:rPr>
              <a:t>.</a:t>
            </a:r>
          </a:p>
        </p:txBody>
      </p:sp>
      <p:grpSp>
        <p:nvGrpSpPr>
          <p:cNvPr id="23" name="Gruppo 22"/>
          <p:cNvGrpSpPr/>
          <p:nvPr/>
        </p:nvGrpSpPr>
        <p:grpSpPr>
          <a:xfrm>
            <a:off x="3336713" y="3545698"/>
            <a:ext cx="5635231" cy="2700000"/>
            <a:chOff x="5654041" y="3528627"/>
            <a:chExt cx="5635231" cy="2700000"/>
          </a:xfrm>
        </p:grpSpPr>
        <p:pic>
          <p:nvPicPr>
            <p:cNvPr id="15" name="Immagin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0" t="38667" r="1848" b="2666"/>
            <a:stretch/>
          </p:blipFill>
          <p:spPr>
            <a:xfrm>
              <a:off x="5654041" y="3528627"/>
              <a:ext cx="5635231" cy="2700000"/>
            </a:xfrm>
            <a:prstGeom prst="rect">
              <a:avLst/>
            </a:prstGeom>
          </p:spPr>
        </p:pic>
        <p:sp>
          <p:nvSpPr>
            <p:cNvPr id="16" name="CasellaDiTesto 15"/>
            <p:cNvSpPr txBox="1"/>
            <p:nvPr/>
          </p:nvSpPr>
          <p:spPr>
            <a:xfrm>
              <a:off x="7936851" y="3670435"/>
              <a:ext cx="4780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smtClean="0">
                  <a:latin typeface="Arial Rounded MT Bold" panose="020F0704030504030204" pitchFamily="34" charset="0"/>
                </a:rPr>
                <a:t>e</a:t>
              </a:r>
              <a:r>
                <a:rPr lang="it-IT" sz="2800" baseline="30000" dirty="0" smtClean="0">
                  <a:latin typeface="Arial Rounded MT Bold" panose="020F0704030504030204" pitchFamily="34" charset="0"/>
                </a:rPr>
                <a:t>-</a:t>
              </a:r>
              <a:endParaRPr lang="it-IT" sz="2800" baseline="300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7" name="Rettangolo 16"/>
          <p:cNvSpPr/>
          <p:nvPr/>
        </p:nvSpPr>
        <p:spPr>
          <a:xfrm>
            <a:off x="281355" y="2711622"/>
            <a:ext cx="67912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 Rounded MT Bold" panose="020F0704030504030204" pitchFamily="34" charset="0"/>
              </a:rPr>
              <a:t>Esistono diversi tipi di reazioni </a:t>
            </a:r>
            <a:r>
              <a:rPr lang="it-IT" sz="2000" dirty="0" smtClean="0">
                <a:latin typeface="Arial Rounded MT Bold" panose="020F0704030504030204" pitchFamily="34" charset="0"/>
              </a:rPr>
              <a:t>chimiche:</a:t>
            </a:r>
          </a:p>
          <a:p>
            <a:pPr>
              <a:lnSpc>
                <a:spcPct val="150000"/>
              </a:lnSpc>
            </a:pPr>
            <a:r>
              <a:rPr lang="it-IT" sz="2000" dirty="0" smtClean="0">
                <a:latin typeface="Arial Rounded MT Bold" panose="020F0704030504030204" pitchFamily="34" charset="0"/>
              </a:rPr>
              <a:t>acido-base, ossidoriduzione, di sintesi organica, ecc.</a:t>
            </a:r>
            <a:endParaRPr lang="it-IT" sz="2000" dirty="0">
              <a:latin typeface="Arial Rounded MT Bold" panose="020F070403050403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72041" y="2072287"/>
            <a:ext cx="285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</a:t>
            </a:r>
            <a:r>
              <a:rPr lang="it-IT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olecole</a:t>
            </a:r>
            <a:r>
              <a:rPr lang="it-IT" sz="2400" dirty="0" smtClean="0">
                <a:latin typeface="Arial Rounded MT Bold" panose="020F0704030504030204" pitchFamily="34" charset="0"/>
              </a:rPr>
              <a:t> </a:t>
            </a:r>
            <a:r>
              <a:rPr lang="it-IT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reagenti</a:t>
            </a:r>
            <a:endParaRPr lang="it-IT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9" name="Connettore 2 18"/>
          <p:cNvCxnSpPr/>
          <p:nvPr/>
        </p:nvCxnSpPr>
        <p:spPr>
          <a:xfrm>
            <a:off x="3557393" y="2242159"/>
            <a:ext cx="1790115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5522535" y="2072287"/>
            <a:ext cx="280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008000"/>
                </a:solidFill>
                <a:latin typeface="Arial Rounded MT Bold" panose="020F0704030504030204" pitchFamily="34" charset="0"/>
              </a:rPr>
              <a:t>m</a:t>
            </a:r>
            <a:r>
              <a:rPr lang="it-IT" sz="2400" dirty="0" smtClean="0">
                <a:solidFill>
                  <a:srgbClr val="008000"/>
                </a:solidFill>
                <a:latin typeface="Arial Rounded MT Bold" panose="020F0704030504030204" pitchFamily="34" charset="0"/>
              </a:rPr>
              <a:t>olecole</a:t>
            </a:r>
            <a:r>
              <a:rPr lang="it-IT" sz="2400" dirty="0" smtClean="0">
                <a:latin typeface="Arial Rounded MT Bold" panose="020F0704030504030204" pitchFamily="34" charset="0"/>
              </a:rPr>
              <a:t> </a:t>
            </a:r>
            <a:r>
              <a:rPr lang="it-IT" sz="2400" dirty="0" smtClean="0">
                <a:solidFill>
                  <a:srgbClr val="008000"/>
                </a:solidFill>
                <a:latin typeface="Arial Rounded MT Bold" panose="020F0704030504030204" pitchFamily="34" charset="0"/>
              </a:rPr>
              <a:t>prodotti</a:t>
            </a:r>
            <a:endParaRPr lang="it-IT" sz="2400" dirty="0">
              <a:solidFill>
                <a:srgbClr val="00800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21" name="Connettore 2 20"/>
          <p:cNvCxnSpPr/>
          <p:nvPr/>
        </p:nvCxnSpPr>
        <p:spPr>
          <a:xfrm>
            <a:off x="3542153" y="2394559"/>
            <a:ext cx="1790115" cy="0"/>
          </a:xfrm>
          <a:prstGeom prst="straightConnector1">
            <a:avLst/>
          </a:prstGeom>
          <a:ln w="28575">
            <a:solidFill>
              <a:srgbClr val="0000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281355" y="3888970"/>
            <a:ext cx="3036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Arial Rounded MT Bold" panose="020F0704030504030204" pitchFamily="34" charset="0"/>
              </a:rPr>
              <a:t>La reazione vista nel video è una reazione di </a:t>
            </a:r>
            <a:r>
              <a:rPr lang="it-IT" sz="20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ossido-riduzione</a:t>
            </a:r>
            <a:r>
              <a:rPr lang="it-IT" sz="2000" dirty="0">
                <a:latin typeface="Arial Rounded MT Bold" panose="020F0704030504030204" pitchFamily="34" charset="0"/>
              </a:rPr>
              <a:t>, cioè avviene quando due molecole si scambiano tra loro degli </a:t>
            </a:r>
            <a:r>
              <a:rPr lang="it-IT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elettroni</a:t>
            </a:r>
          </a:p>
        </p:txBody>
      </p:sp>
    </p:spTree>
    <p:extLst>
      <p:ext uri="{BB962C8B-B14F-4D97-AF65-F5344CB8AC3E}">
        <p14:creationId xmlns:p14="http://schemas.microsoft.com/office/powerpoint/2010/main" val="245806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Giochiamo insieme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13414" y="1253067"/>
            <a:ext cx="8229600" cy="523220"/>
          </a:xfrm>
        </p:spPr>
        <p:txBody>
          <a:bodyPr/>
          <a:lstStyle/>
          <a:p>
            <a:r>
              <a:rPr lang="it-IT" sz="2800" dirty="0" smtClean="0"/>
              <a:t>Volete giocare con noi?</a:t>
            </a:r>
            <a:endParaRPr lang="it-IT" sz="28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1383232" y="1915548"/>
            <a:ext cx="6527713" cy="707886"/>
          </a:xfrm>
        </p:spPr>
        <p:txBody>
          <a:bodyPr/>
          <a:lstStyle/>
          <a:p>
            <a:pPr marL="0" indent="0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La sfida atomica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5"/>
          </p:nvPr>
        </p:nvSpPr>
        <p:spPr>
          <a:xfrm>
            <a:off x="870614" y="2829608"/>
            <a:ext cx="4934441" cy="400110"/>
          </a:xfrm>
        </p:spPr>
        <p:txBody>
          <a:bodyPr/>
          <a:lstStyle/>
          <a:p>
            <a:pPr marL="0" indent="0">
              <a:buNone/>
            </a:pPr>
            <a:r>
              <a:rPr lang="it-IT" sz="2000" u="sng" dirty="0">
                <a:hlinkClick r:id="rId2"/>
              </a:rPr>
              <a:t>https://wordwall.net/play/1485/731/840</a:t>
            </a:r>
            <a:endParaRPr lang="it-IT" sz="20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4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892" y="3526560"/>
            <a:ext cx="5818391" cy="277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loTemplateENEAi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0" rIns="9144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ModelloTemplateENEAita.potx</Template>
  <TotalTime>1126</TotalTime>
  <Words>192</Words>
  <Application>Microsoft Office PowerPoint</Application>
  <PresentationFormat>Presentazione su schermo (4:3)</PresentationFormat>
  <Paragraphs>37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ModelloTemplateENEAita</vt:lpstr>
      <vt:lpstr>Magic blue</vt:lpstr>
      <vt:lpstr>Cerchiamo di capire meglio: la struttura dell’atomo e gli elettroni</vt:lpstr>
      <vt:lpstr>Cerchiamo di capire meglio: le reazioni di ossidoriduzione</vt:lpstr>
      <vt:lpstr>Giochiamo insieme</vt:lpstr>
    </vt:vector>
  </TitlesOfParts>
  <Company>ENEA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Serena Lucibello</dc:creator>
  <cp:lastModifiedBy>Valentina Pinto</cp:lastModifiedBy>
  <cp:revision>129</cp:revision>
  <cp:lastPrinted>2017-01-17T13:52:56Z</cp:lastPrinted>
  <dcterms:created xsi:type="dcterms:W3CDTF">2017-01-03T12:35:40Z</dcterms:created>
  <dcterms:modified xsi:type="dcterms:W3CDTF">2020-06-05T13:07:29Z</dcterms:modified>
</cp:coreProperties>
</file>