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0" r:id="rId2"/>
    <p:sldId id="281" r:id="rId3"/>
    <p:sldId id="324" r:id="rId4"/>
    <p:sldId id="323" r:id="rId5"/>
    <p:sldId id="303" r:id="rId6"/>
    <p:sldId id="301" r:id="rId7"/>
    <p:sldId id="302" r:id="rId8"/>
    <p:sldId id="304" r:id="rId9"/>
    <p:sldId id="306" r:id="rId10"/>
    <p:sldId id="307" r:id="rId11"/>
    <p:sldId id="322" r:id="rId12"/>
    <p:sldId id="308" r:id="rId13"/>
    <p:sldId id="309" r:id="rId14"/>
    <p:sldId id="325" r:id="rId15"/>
    <p:sldId id="312" r:id="rId16"/>
    <p:sldId id="313" r:id="rId17"/>
    <p:sldId id="314" r:id="rId18"/>
    <p:sldId id="315" r:id="rId19"/>
    <p:sldId id="317" r:id="rId20"/>
    <p:sldId id="316" r:id="rId21"/>
    <p:sldId id="318" r:id="rId22"/>
    <p:sldId id="320" r:id="rId23"/>
    <p:sldId id="295" r:id="rId24"/>
  </p:sldIdLst>
  <p:sldSz cx="9144000" cy="6858000" type="screen4x3"/>
  <p:notesSz cx="9926638" cy="679767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25">
          <p15:clr>
            <a:srgbClr val="A4A3A4"/>
          </p15:clr>
        </p15:guide>
        <p15:guide id="2" pos="110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33"/>
    <a:srgbClr val="FF0066"/>
    <a:srgbClr val="000000"/>
    <a:srgbClr val="FFFFFF"/>
    <a:srgbClr val="B2B2B2"/>
    <a:srgbClr val="7F7F7F"/>
    <a:srgbClr val="808080"/>
    <a:srgbClr val="4D4D4D"/>
    <a:srgbClr val="C0C0C0"/>
    <a:srgbClr val="C8B83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713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-390" y="-84"/>
      </p:cViewPr>
      <p:guideLst>
        <p:guide orient="horz" pos="4225"/>
        <p:guide pos="11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2046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328BB-3E7D-1545-8629-739FE7FE78CD}" type="datetimeFigureOut">
              <a:rPr lang="it-IT" smtClean="0"/>
              <a:pPr/>
              <a:t>17/09/2019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625A-8487-0243-9438-3D7ABEA720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10667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52F6F-5890-184D-BFAC-2DB3B24676C1}" type="datetimeFigureOut">
              <a:rPr lang="it-IT" smtClean="0"/>
              <a:pPr/>
              <a:t>17/09/2019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67DBE-D3BB-F74E-84C1-4CEDFE403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36745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iniz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872" y="1245525"/>
            <a:ext cx="9143128" cy="4170646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 userDrawn="1"/>
        </p:nvSpPr>
        <p:spPr>
          <a:xfrm>
            <a:off x="0" y="6572392"/>
            <a:ext cx="9165896" cy="305011"/>
          </a:xfrm>
          <a:prstGeom prst="rect">
            <a:avLst/>
          </a:prstGeom>
          <a:solidFill>
            <a:srgbClr val="9BC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 userDrawn="1"/>
        </p:nvSpPr>
        <p:spPr>
          <a:xfrm>
            <a:off x="872" y="5202315"/>
            <a:ext cx="9143128" cy="810124"/>
          </a:xfrm>
          <a:prstGeom prst="rect">
            <a:avLst/>
          </a:prstGeom>
          <a:solidFill>
            <a:srgbClr val="96C2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13050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4336" y="3152003"/>
            <a:ext cx="8105882" cy="430887"/>
          </a:xfr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2800" b="0" i="0" baseline="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Modulo: Titolo</a:t>
            </a:r>
          </a:p>
        </p:txBody>
      </p:sp>
      <p:sp>
        <p:nvSpPr>
          <p:cNvPr id="5" name="Segnaposto testo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4334" y="5416171"/>
            <a:ext cx="4057666" cy="369332"/>
          </a:xfrm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3pPr>
            <a:lvl4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4pPr>
            <a:lvl5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it-IT" dirty="0"/>
              <a:t>Autore</a:t>
            </a:r>
          </a:p>
        </p:txBody>
      </p:sp>
      <p:sp>
        <p:nvSpPr>
          <p:cNvPr id="9" name="Titolo 8"/>
          <p:cNvSpPr>
            <a:spLocks noGrp="1"/>
          </p:cNvSpPr>
          <p:nvPr userDrawn="1">
            <p:ph type="title" hasCustomPrompt="1"/>
          </p:nvPr>
        </p:nvSpPr>
        <p:spPr>
          <a:xfrm>
            <a:off x="514336" y="1988703"/>
            <a:ext cx="8105881" cy="492443"/>
          </a:xfrm>
        </p:spPr>
        <p:txBody>
          <a:bodyPr lIns="0"/>
          <a:lstStyle>
            <a:lvl1pPr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Corso e-learning: Titolo</a:t>
            </a:r>
          </a:p>
        </p:txBody>
      </p:sp>
      <p:pic>
        <p:nvPicPr>
          <p:cNvPr id="2" name="Immagine 1" descr="BANNE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2439"/>
            <a:ext cx="9144000" cy="574536"/>
          </a:xfrm>
          <a:prstGeom prst="rect">
            <a:avLst/>
          </a:prstGeom>
        </p:spPr>
      </p:pic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" y="4401235"/>
            <a:ext cx="8105868" cy="400110"/>
          </a:xfrm>
        </p:spPr>
        <p:txBody>
          <a:bodyPr wrap="square" lIns="0" anchor="t" anchorCtr="0">
            <a:spAutoFit/>
          </a:bodyPr>
          <a:lstStyle>
            <a:lvl1pPr marL="0" indent="0">
              <a:buNone/>
              <a:defRPr sz="2000" i="1" baseline="0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Luogo e data – </a:t>
            </a:r>
            <a:r>
              <a:rPr lang="it-IT" dirty="0" err="1"/>
              <a:t>Arial</a:t>
            </a:r>
            <a:r>
              <a:rPr lang="it-IT" dirty="0"/>
              <a:t> 20pt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A8BFA9DE-65F5-47CC-86DE-92E36AE60F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5858447" y="214228"/>
            <a:ext cx="3215670" cy="87005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816DB3D1-CB47-46D9-ABD0-76488B564A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77708" y="78783"/>
            <a:ext cx="1892259" cy="108170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01497D36-05B3-4583-9C50-9995A44813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2284620" y="78783"/>
            <a:ext cx="3464349" cy="107544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7B1E38C7-4C42-43DF-8F93-17DB1194E6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6930992" y="5202441"/>
            <a:ext cx="2143125" cy="81179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7E800A83-52FE-4350-A91D-AA1DA2322469}"/>
              </a:ext>
            </a:extLst>
          </p:cNvPr>
          <p:cNvSpPr txBox="1"/>
          <p:nvPr userDrawn="1"/>
        </p:nvSpPr>
        <p:spPr>
          <a:xfrm>
            <a:off x="5767468" y="5464911"/>
            <a:ext cx="1163524" cy="276999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b="1" dirty="0">
                <a:solidFill>
                  <a:srgbClr val="FFFFFF"/>
                </a:solidFill>
                <a:latin typeface="+mj-lt"/>
              </a:rPr>
              <a:t>a cura di</a:t>
            </a:r>
          </a:p>
        </p:txBody>
      </p:sp>
    </p:spTree>
    <p:extLst>
      <p:ext uri="{BB962C8B-B14F-4D97-AF65-F5344CB8AC3E}">
        <p14:creationId xmlns="" xmlns:p14="http://schemas.microsoft.com/office/powerpoint/2010/main" val="99497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987891"/>
            <a:ext cx="2646000" cy="4138272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40804" y="1987891"/>
            <a:ext cx="2646000" cy="4138272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6" name="Segnaposto contenuto 3"/>
          <p:cNvSpPr>
            <a:spLocks noGrp="1"/>
          </p:cNvSpPr>
          <p:nvPr>
            <p:ph sz="half" idx="14"/>
          </p:nvPr>
        </p:nvSpPr>
        <p:spPr>
          <a:xfrm>
            <a:off x="3245412" y="1987891"/>
            <a:ext cx="2642400" cy="4138272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="" xmlns:a16="http://schemas.microsoft.com/office/drawing/2014/main" id="{7466C043-BCA9-4964-8644-1DA5B5D3A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8" name="Segnaposto numero diapositiva 5">
            <a:extLst>
              <a:ext uri="{FF2B5EF4-FFF2-40B4-BE49-F238E27FC236}">
                <a16:creationId xmlns="" xmlns:a16="http://schemas.microsoft.com/office/drawing/2014/main" id="{4BD3E582-197C-4509-9F39-5161EE2805D2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055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987890"/>
            <a:ext cx="2646000" cy="639763"/>
          </a:xfrm>
          <a:solidFill>
            <a:srgbClr val="73963D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627653"/>
            <a:ext cx="2646000" cy="3498509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040804" y="1987890"/>
            <a:ext cx="2646000" cy="639763"/>
          </a:xfrm>
          <a:solidFill>
            <a:srgbClr val="C7643C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40804" y="2627653"/>
            <a:ext cx="2646000" cy="349851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5" name="Segnaposto testo 2"/>
          <p:cNvSpPr>
            <a:spLocks noGrp="1"/>
          </p:cNvSpPr>
          <p:nvPr>
            <p:ph type="body" idx="13" hasCustomPrompt="1"/>
          </p:nvPr>
        </p:nvSpPr>
        <p:spPr>
          <a:xfrm>
            <a:off x="3250800" y="1987890"/>
            <a:ext cx="2642400" cy="639763"/>
          </a:xfrm>
          <a:solidFill>
            <a:srgbClr val="C8B836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16" name="Segnaposto contenuto 3"/>
          <p:cNvSpPr>
            <a:spLocks noGrp="1"/>
          </p:cNvSpPr>
          <p:nvPr>
            <p:ph sz="half" idx="14"/>
          </p:nvPr>
        </p:nvSpPr>
        <p:spPr>
          <a:xfrm>
            <a:off x="3245412" y="2627653"/>
            <a:ext cx="2642400" cy="349851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7" name="Segnaposto testo 14"/>
          <p:cNvSpPr>
            <a:spLocks noGrp="1"/>
          </p:cNvSpPr>
          <p:nvPr>
            <p:ph type="body" sz="quarter" idx="16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="" xmlns:a16="http://schemas.microsoft.com/office/drawing/2014/main" id="{E68E884B-54E2-41CA-A405-FD5662D2C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9" name="Segnaposto numero diapositiva 5">
            <a:extLst>
              <a:ext uri="{FF2B5EF4-FFF2-40B4-BE49-F238E27FC236}">
                <a16:creationId xmlns="" xmlns:a16="http://schemas.microsoft.com/office/drawing/2014/main" id="{AA340105-7232-4E5A-A6B2-714BA5E19AEE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102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olo a sinistra testo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457204" y="273051"/>
            <a:ext cx="3008313" cy="5853112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4" y="1127325"/>
            <a:ext cx="3008313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73053"/>
            <a:ext cx="5111750" cy="585311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4" y="1435103"/>
            <a:ext cx="3008313" cy="338554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</a:t>
            </a:r>
          </a:p>
        </p:txBody>
      </p:sp>
      <p:sp>
        <p:nvSpPr>
          <p:cNvPr id="10" name="Segnaposto numero diapositiva 6">
            <a:extLst>
              <a:ext uri="{FF2B5EF4-FFF2-40B4-BE49-F238E27FC236}">
                <a16:creationId xmlns="" xmlns:a16="http://schemas.microsoft.com/office/drawing/2014/main" id="{4E70B6EF-5C13-4FD1-9543-1C26F790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Segnaposto numero diapositiva 5">
            <a:extLst>
              <a:ext uri="{FF2B5EF4-FFF2-40B4-BE49-F238E27FC236}">
                <a16:creationId xmlns="" xmlns:a16="http://schemas.microsoft.com/office/drawing/2014/main" id="{777E82F6-7219-406B-978D-078986B97A97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856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7"/>
          <p:cNvSpPr/>
          <p:nvPr userDrawn="1"/>
        </p:nvSpPr>
        <p:spPr>
          <a:xfrm>
            <a:off x="0" y="2"/>
            <a:ext cx="9144000" cy="6273612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3465515" cy="6273611"/>
          </a:xfrm>
          <a:ln w="127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8,57 cm (540px) per 14,29cm (900px)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1072976"/>
            <a:ext cx="5111750" cy="1877437"/>
          </a:xfrm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Titolo 10"/>
          <p:cNvSpPr>
            <a:spLocks noGrp="1"/>
          </p:cNvSpPr>
          <p:nvPr>
            <p:ph type="title" hasCustomPrompt="1"/>
          </p:nvPr>
        </p:nvSpPr>
        <p:spPr>
          <a:xfrm>
            <a:off x="3575050" y="281904"/>
            <a:ext cx="5067964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8" name="Segnaposto numero diapositiva 6">
            <a:extLst>
              <a:ext uri="{FF2B5EF4-FFF2-40B4-BE49-F238E27FC236}">
                <a16:creationId xmlns="" xmlns:a16="http://schemas.microsoft.com/office/drawing/2014/main" id="{7B358209-AE3A-4A59-A570-19856207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Segnaposto numero diapositiva 5">
            <a:extLst>
              <a:ext uri="{FF2B5EF4-FFF2-40B4-BE49-F238E27FC236}">
                <a16:creationId xmlns="" xmlns:a16="http://schemas.microsoft.com/office/drawing/2014/main" id="{3333F289-F70F-40CF-84B3-B8E8309EF5A6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791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2"/>
            <a:ext cx="9144000" cy="6273612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5059564"/>
            <a:ext cx="5486400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1792288" y="889491"/>
            <a:ext cx="5486400" cy="4114800"/>
          </a:xfrm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15,24 cm (1600px) per 11,43cm (1200px)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40"/>
            <a:ext cx="5486400" cy="307777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</a:t>
            </a:r>
          </a:p>
        </p:txBody>
      </p:sp>
      <p:sp>
        <p:nvSpPr>
          <p:cNvPr id="10" name="Segnaposto numero diapositiva 6">
            <a:extLst>
              <a:ext uri="{FF2B5EF4-FFF2-40B4-BE49-F238E27FC236}">
                <a16:creationId xmlns="" xmlns:a16="http://schemas.microsoft.com/office/drawing/2014/main" id="{16F23586-78F5-49CD-8867-E527331F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Segnaposto numero diapositiva 5">
            <a:extLst>
              <a:ext uri="{FF2B5EF4-FFF2-40B4-BE49-F238E27FC236}">
                <a16:creationId xmlns="" xmlns:a16="http://schemas.microsoft.com/office/drawing/2014/main" id="{C43C28D7-2E5F-403E-83FF-ED6E0A4E4ED4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454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testo sfondo 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"/>
            <a:ext cx="9144000" cy="6174000"/>
          </a:xfrm>
        </p:spPr>
        <p:txBody>
          <a:bodyPr/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it-IT" dirty="0"/>
              <a:t>Immagine a tutto schermo con box per testo bianco su sfondo scuro</a:t>
            </a:r>
            <a:br>
              <a:rPr lang="it-IT" dirty="0"/>
            </a:br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25,4 cm (1600px) per 17,15cm (1080px)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66800" y="4360058"/>
            <a:ext cx="7242444" cy="804863"/>
          </a:xfrm>
          <a:solidFill>
            <a:srgbClr val="73963D">
              <a:alpha val="86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 su sfondo scuro</a:t>
            </a:r>
          </a:p>
        </p:txBody>
      </p:sp>
      <p:sp>
        <p:nvSpPr>
          <p:cNvPr id="8" name="Segnaposto numero diapositiva 6">
            <a:extLst>
              <a:ext uri="{FF2B5EF4-FFF2-40B4-BE49-F238E27FC236}">
                <a16:creationId xmlns="" xmlns:a16="http://schemas.microsoft.com/office/drawing/2014/main" id="{03F4CBCA-63B4-41B0-9A11-60E7E8B0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numero diapositiva 5">
            <a:extLst>
              <a:ext uri="{FF2B5EF4-FFF2-40B4-BE49-F238E27FC236}">
                <a16:creationId xmlns="" xmlns:a16="http://schemas.microsoft.com/office/drawing/2014/main" id="{B942B14F-4106-43AE-9DF3-5BD97C809EA4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5307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 userDrawn="1"/>
        </p:nvSpPr>
        <p:spPr>
          <a:xfrm>
            <a:off x="2502000" y="941734"/>
            <a:ext cx="4140000" cy="4140000"/>
          </a:xfrm>
          <a:prstGeom prst="ellipse">
            <a:avLst/>
          </a:prstGeom>
          <a:solidFill>
            <a:srgbClr val="73963D"/>
          </a:solidFill>
          <a:ln>
            <a:solidFill>
              <a:srgbClr val="7396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/>
          <p:cNvSpPr/>
          <p:nvPr userDrawn="1"/>
        </p:nvSpPr>
        <p:spPr>
          <a:xfrm>
            <a:off x="0" y="3295534"/>
            <a:ext cx="9144000" cy="75164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2466000" y="1776435"/>
            <a:ext cx="4212000" cy="1508105"/>
          </a:xfrm>
          <a:ln>
            <a:noFill/>
          </a:ln>
        </p:spPr>
        <p:txBody>
          <a:bodyPr anchor="b" anchorCtr="1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Autore </a:t>
            </a:r>
          </a:p>
          <a:p>
            <a:pPr lvl="0"/>
            <a:r>
              <a:rPr lang="it-IT" dirty="0" smtClean="0"/>
              <a:t>Contatti: Mail 1</a:t>
            </a:r>
          </a:p>
          <a:p>
            <a:pPr lvl="0"/>
            <a:r>
              <a:rPr lang="it-IT" dirty="0" err="1" smtClean="0"/>
              <a:t>Conttti</a:t>
            </a:r>
            <a:r>
              <a:rPr lang="it-IT" dirty="0" smtClean="0"/>
              <a:t>: Mail 2</a:t>
            </a:r>
          </a:p>
          <a:p>
            <a:pPr lvl="0"/>
            <a:endParaRPr lang="it-IT" dirty="0"/>
          </a:p>
        </p:txBody>
      </p:sp>
      <p:pic>
        <p:nvPicPr>
          <p:cNvPr id="3" name="Immagine 2" descr="BANNE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901"/>
            <a:ext cx="9144000" cy="5720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1105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13414" y="1071248"/>
            <a:ext cx="8228898" cy="187743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8" name="Segnaposto numero diapositiva 6">
            <a:extLst>
              <a:ext uri="{FF2B5EF4-FFF2-40B4-BE49-F238E27FC236}">
                <a16:creationId xmlns="" xmlns:a16="http://schemas.microsoft.com/office/drawing/2014/main" id="{3063256B-21BB-42C2-8847-389BCC21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3061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73963D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4" y="201739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>
                <a:solidFill>
                  <a:srgbClr val="000000"/>
                </a:solidFill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4" y="3409088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>
                <a:solidFill>
                  <a:srgbClr val="00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2B2B2"/>
                </a:solidFill>
              </a:defRPr>
            </a:lvl1pPr>
          </a:lstStyle>
          <a:p>
            <a:fld id="{02C7C199-0D0D-7840-A88D-785280B31CF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B2B2B2"/>
                </a:solidFill>
              </a:rPr>
              <a:t>Fotovoltaico e solare termico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956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5" name="Segnaposto tabella 4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2495552"/>
            <a:ext cx="8185150" cy="325543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0000"/>
                </a:solidFill>
              </a:defRPr>
            </a:lvl1pPr>
          </a:lstStyle>
          <a:p>
            <a:r>
              <a:rPr lang="it-IT" dirty="0"/>
              <a:t>Cliccare sull’icona per inserire la tabella</a:t>
            </a:r>
          </a:p>
        </p:txBody>
      </p:sp>
      <p:sp>
        <p:nvSpPr>
          <p:cNvPr id="10" name="Segnaposto numero diapositiva 6">
            <a:extLst>
              <a:ext uri="{FF2B5EF4-FFF2-40B4-BE49-F238E27FC236}">
                <a16:creationId xmlns="" xmlns:a16="http://schemas.microsoft.com/office/drawing/2014/main" id="{07DDB000-7D92-492D-9155-9B339543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="" xmlns:a16="http://schemas.microsoft.com/office/drawing/2014/main" id="{C3C86477-339B-440E-8CBF-C6BF7D0E2B79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74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040188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1535113"/>
            <a:ext cx="4041775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9" name="Segnaposto numero diapositiva 6">
            <a:extLst>
              <a:ext uri="{FF2B5EF4-FFF2-40B4-BE49-F238E27FC236}">
                <a16:creationId xmlns="" xmlns:a16="http://schemas.microsoft.com/office/drawing/2014/main" id="{7AFB2C85-4DB0-4507-8EE7-EC6D2E31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numero diapositiva 5">
            <a:extLst>
              <a:ext uri="{FF2B5EF4-FFF2-40B4-BE49-F238E27FC236}">
                <a16:creationId xmlns="" xmlns:a16="http://schemas.microsoft.com/office/drawing/2014/main" id="{B62DF972-0A77-498B-BF85-F4CD97BD3BD9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365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3"/>
          </a:xfrm>
          <a:solidFill>
            <a:srgbClr val="73963D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9" y="1535113"/>
            <a:ext cx="4041775" cy="639763"/>
          </a:xfrm>
          <a:solidFill>
            <a:srgbClr val="9BC94A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4" name="Segnaposto numero diapositiva 6">
            <a:extLst>
              <a:ext uri="{FF2B5EF4-FFF2-40B4-BE49-F238E27FC236}">
                <a16:creationId xmlns="" xmlns:a16="http://schemas.microsoft.com/office/drawing/2014/main" id="{9B1D1CEF-0400-4CD9-96AF-EC647E45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="" xmlns:a16="http://schemas.microsoft.com/office/drawing/2014/main" id="{5A283D6F-31D5-4EF3-A097-EE0448C39A7D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256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987891"/>
            <a:ext cx="4040188" cy="4138271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1987891"/>
            <a:ext cx="4041775" cy="4138272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="" xmlns:a16="http://schemas.microsoft.com/office/drawing/2014/main" id="{4E979757-C21E-495D-A438-FD086E03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="" xmlns:a16="http://schemas.microsoft.com/office/drawing/2014/main" id="{C2AAD452-A600-48B6-B053-98E4DD6C7C08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604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987891"/>
            <a:ext cx="4040188" cy="639763"/>
          </a:xfrm>
          <a:solidFill>
            <a:srgbClr val="C8B836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627653"/>
            <a:ext cx="4040188" cy="3498509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9" y="1987891"/>
            <a:ext cx="4041775" cy="639763"/>
          </a:xfrm>
          <a:solidFill>
            <a:srgbClr val="C7643C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627653"/>
            <a:ext cx="4041775" cy="349851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="" xmlns:a16="http://schemas.microsoft.com/office/drawing/2014/main" id="{5C1133E4-737F-4BE0-98DC-A3BB7C80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numero diapositiva 5">
            <a:extLst>
              <a:ext uri="{FF2B5EF4-FFF2-40B4-BE49-F238E27FC236}">
                <a16:creationId xmlns="" xmlns:a16="http://schemas.microsoft.com/office/drawing/2014/main" id="{8A70B439-E450-4765-BBEA-58AEAD93196C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256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2646000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40804" y="1535113"/>
            <a:ext cx="2646000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6" name="Segnaposto contenuto 3"/>
          <p:cNvSpPr>
            <a:spLocks noGrp="1"/>
          </p:cNvSpPr>
          <p:nvPr>
            <p:ph sz="half" idx="14"/>
          </p:nvPr>
        </p:nvSpPr>
        <p:spPr>
          <a:xfrm>
            <a:off x="3245412" y="1535113"/>
            <a:ext cx="2642400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3" name="Segnaposto numero diapositiva 6">
            <a:extLst>
              <a:ext uri="{FF2B5EF4-FFF2-40B4-BE49-F238E27FC236}">
                <a16:creationId xmlns="" xmlns:a16="http://schemas.microsoft.com/office/drawing/2014/main" id="{A7B8A62A-41F8-470D-9253-829C003D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Segnaposto numero diapositiva 5">
            <a:extLst>
              <a:ext uri="{FF2B5EF4-FFF2-40B4-BE49-F238E27FC236}">
                <a16:creationId xmlns="" xmlns:a16="http://schemas.microsoft.com/office/drawing/2014/main" id="{874CC7B3-76E1-4DFE-AF81-B7D3DB47D1F6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299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2646000" cy="639763"/>
          </a:xfrm>
          <a:solidFill>
            <a:srgbClr val="73963D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646000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040804" y="1535113"/>
            <a:ext cx="2646000" cy="639763"/>
          </a:xfrm>
          <a:solidFill>
            <a:srgbClr val="C7643C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40804" y="2174875"/>
            <a:ext cx="2646000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5" name="Segnaposto testo 2"/>
          <p:cNvSpPr>
            <a:spLocks noGrp="1"/>
          </p:cNvSpPr>
          <p:nvPr>
            <p:ph type="body" idx="13" hasCustomPrompt="1"/>
          </p:nvPr>
        </p:nvSpPr>
        <p:spPr>
          <a:xfrm>
            <a:off x="3245412" y="1535113"/>
            <a:ext cx="2642400" cy="639763"/>
          </a:xfrm>
          <a:solidFill>
            <a:srgbClr val="C8B836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16" name="Segnaposto contenuto 3"/>
          <p:cNvSpPr>
            <a:spLocks noGrp="1"/>
          </p:cNvSpPr>
          <p:nvPr>
            <p:ph sz="half" idx="14"/>
          </p:nvPr>
        </p:nvSpPr>
        <p:spPr>
          <a:xfrm>
            <a:off x="3245412" y="2174875"/>
            <a:ext cx="2642400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="" xmlns:a16="http://schemas.microsoft.com/office/drawing/2014/main" id="{87267DF0-E15B-41F7-8D2E-24088CCE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8" name="Segnaposto numero diapositiva 5">
            <a:extLst>
              <a:ext uri="{FF2B5EF4-FFF2-40B4-BE49-F238E27FC236}">
                <a16:creationId xmlns="" xmlns:a16="http://schemas.microsoft.com/office/drawing/2014/main" id="{BA86D956-F7C3-4355-9EC8-7D6D60442A93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843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13414" y="446138"/>
            <a:ext cx="8229600" cy="400110"/>
          </a:xfrm>
          <a:prstGeom prst="rect">
            <a:avLst/>
          </a:prstGeom>
        </p:spPr>
        <p:txBody>
          <a:bodyPr vert="horz" lIns="91440" tIns="0" rIns="91440" bIns="0" rtlCol="0" anchor="ctr" anchorCtr="0">
            <a:sp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13414" y="1058818"/>
            <a:ext cx="8229600" cy="187743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062114" y="6356352"/>
            <a:ext cx="624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2B2B2"/>
                </a:solidFill>
              </a:defRPr>
            </a:lvl1pPr>
          </a:lstStyle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911B3029-72AC-4D5D-BFEF-5EABAF48C63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/>
          <a:stretch>
            <a:fillRect/>
          </a:stretch>
        </p:blipFill>
        <p:spPr>
          <a:xfrm>
            <a:off x="4811904" y="6304914"/>
            <a:ext cx="1235520" cy="46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88A1F073-92B2-4D41-9F89-E17AC544C721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/>
          <a:stretch>
            <a:fillRect/>
          </a:stretch>
        </p:blipFill>
        <p:spPr>
          <a:xfrm>
            <a:off x="2352004" y="6304914"/>
            <a:ext cx="1729689" cy="468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FF632FD4-1B68-47ED-A5FC-5913E3B2FDDD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/>
          <a:stretch>
            <a:fillRect/>
          </a:stretch>
        </p:blipFill>
        <p:spPr>
          <a:xfrm>
            <a:off x="94579" y="6304914"/>
            <a:ext cx="818688" cy="46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9048780C-03FC-4C33-8863-881F6F37C085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/>
          <a:stretch>
            <a:fillRect/>
          </a:stretch>
        </p:blipFill>
        <p:spPr>
          <a:xfrm>
            <a:off x="910435" y="6304914"/>
            <a:ext cx="1507571" cy="468000"/>
          </a:xfrm>
          <a:prstGeom prst="rect">
            <a:avLst/>
          </a:prstGeom>
        </p:spPr>
      </p:pic>
      <p:sp>
        <p:nvSpPr>
          <p:cNvPr id="10" name="Segnaposto numero diapositiva 5">
            <a:extLst>
              <a:ext uri="{FF2B5EF4-FFF2-40B4-BE49-F238E27FC236}">
                <a16:creationId xmlns="" xmlns:a16="http://schemas.microsoft.com/office/drawing/2014/main" id="{E315DAE2-92A2-4009-8BB1-D580304CC5F3}"/>
              </a:ext>
            </a:extLst>
          </p:cNvPr>
          <p:cNvSpPr txBox="1">
            <a:spLocks/>
          </p:cNvSpPr>
          <p:nvPr userDrawn="1"/>
        </p:nvSpPr>
        <p:spPr>
          <a:xfrm>
            <a:off x="4157771" y="6353485"/>
            <a:ext cx="2008388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808080"/>
                </a:solidFill>
              </a:rPr>
              <a:t>A cura di</a:t>
            </a:r>
          </a:p>
        </p:txBody>
      </p:sp>
    </p:spTree>
    <p:extLst>
      <p:ext uri="{BB962C8B-B14F-4D97-AF65-F5344CB8AC3E}">
        <p14:creationId xmlns="" xmlns:p14="http://schemas.microsoft.com/office/powerpoint/2010/main" val="36488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3" r:id="rId4"/>
    <p:sldLayoutId id="2147483664" r:id="rId5"/>
    <p:sldLayoutId id="2147483666" r:id="rId6"/>
    <p:sldLayoutId id="2147483665" r:id="rId7"/>
    <p:sldLayoutId id="2147483667" r:id="rId8"/>
    <p:sldLayoutId id="2147483668" r:id="rId9"/>
    <p:sldLayoutId id="2147483669" r:id="rId10"/>
    <p:sldLayoutId id="2147483670" r:id="rId11"/>
    <p:sldLayoutId id="2147483656" r:id="rId12"/>
    <p:sldLayoutId id="2147483660" r:id="rId13"/>
    <p:sldLayoutId id="2147483657" r:id="rId14"/>
    <p:sldLayoutId id="2147483658" r:id="rId15"/>
    <p:sldLayoutId id="2147483661" r:id="rId16"/>
    <p:sldLayoutId id="214748366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="" xmlns:a16="http://schemas.microsoft.com/office/drawing/2014/main" id="{DD8946F9-DB85-481B-8C04-60A88C48CA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FFFF"/>
                </a:solidFill>
              </a:rPr>
              <a:t>Fotovoltaico e solare termico</a:t>
            </a:r>
            <a:endParaRPr lang="it-IT" b="1" dirty="0">
              <a:solidFill>
                <a:srgbClr val="FFFFFF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09409E64-7320-485A-9B32-106EBA5FA7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Lorena Giordano, </a:t>
            </a:r>
            <a:r>
              <a:rPr lang="it-IT" dirty="0" err="1" smtClean="0">
                <a:solidFill>
                  <a:srgbClr val="FFFFFF"/>
                </a:solidFill>
              </a:rPr>
              <a:t>PhD</a:t>
            </a:r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0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6" y="312389"/>
            <a:ext cx="8229600" cy="400110"/>
          </a:xfrm>
        </p:spPr>
        <p:txBody>
          <a:bodyPr/>
          <a:lstStyle/>
          <a:p>
            <a:r>
              <a:rPr lang="it-IT" dirty="0" smtClean="0"/>
              <a:t>SOLARE FOTOVOLTAICO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596" y="1167342"/>
            <a:ext cx="8229600" cy="400110"/>
          </a:xfrm>
        </p:spPr>
        <p:txBody>
          <a:bodyPr/>
          <a:lstStyle/>
          <a:p>
            <a:r>
              <a:rPr lang="it-IT" dirty="0" smtClean="0"/>
              <a:t>INTEGRAZIONE ARCHITETTONICA DEI MODULI FOTOVOLTAICI</a:t>
            </a:r>
            <a:endParaRPr lang="it-IT" dirty="0"/>
          </a:p>
        </p:txBody>
      </p:sp>
      <p:pic>
        <p:nvPicPr>
          <p:cNvPr id="5" name="Picture 4" descr="http://www.solartecimpianti.it/slitte_perforazione_impianti_fotovoltaici_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8" y="2391626"/>
            <a:ext cx="2827934" cy="1885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82748" y="2007681"/>
            <a:ext cx="5903913" cy="62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C5F98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C5F9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rgbClr val="0000FF"/>
                </a:solidFill>
                <a:latin typeface="Gill Sans MT" pitchFamily="34" charset="0"/>
              </a:defRPr>
            </a:lvl1pPr>
            <a:lvl2pPr marL="742950" indent="-285750">
              <a:defRPr b="1">
                <a:solidFill>
                  <a:srgbClr val="0000FF"/>
                </a:solidFill>
                <a:latin typeface="Gill Sans MT" pitchFamily="34" charset="0"/>
              </a:defRPr>
            </a:lvl2pPr>
            <a:lvl3pPr marL="1143000" indent="-228600">
              <a:defRPr b="1">
                <a:solidFill>
                  <a:srgbClr val="0000FF"/>
                </a:solidFill>
                <a:latin typeface="Gill Sans MT" pitchFamily="34" charset="0"/>
              </a:defRPr>
            </a:lvl3pPr>
            <a:lvl4pPr marL="1600200" indent="-228600">
              <a:defRPr b="1">
                <a:solidFill>
                  <a:srgbClr val="0000FF"/>
                </a:solidFill>
                <a:latin typeface="Gill Sans MT" pitchFamily="34" charset="0"/>
              </a:defRPr>
            </a:lvl4pPr>
            <a:lvl5pPr marL="2057400" indent="-228600">
              <a:defRPr b="1">
                <a:solidFill>
                  <a:srgbClr val="0000FF"/>
                </a:solidFill>
                <a:latin typeface="Gill Sans MT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b="1">
                <a:solidFill>
                  <a:srgbClr val="0000FF"/>
                </a:solidFill>
                <a:latin typeface="Gill Sans MT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b="1">
                <a:solidFill>
                  <a:srgbClr val="0000FF"/>
                </a:solidFill>
                <a:latin typeface="Gill Sans MT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b="1">
                <a:solidFill>
                  <a:srgbClr val="0000FF"/>
                </a:solidFill>
                <a:latin typeface="Gill Sans MT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b="1">
                <a:solidFill>
                  <a:srgbClr val="0000FF"/>
                </a:solidFill>
                <a:latin typeface="Gill Sans MT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6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6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IMPIANTO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600" u="sng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PARZIALMENTE INTEGRATO</a:t>
            </a:r>
            <a:endParaRPr lang="it-IT" altLang="it-IT" sz="1600" u="sng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6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Picture 9" descr="015_15-00023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846" y="3000861"/>
            <a:ext cx="2827715" cy="214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1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629" y="3597704"/>
            <a:ext cx="2446064" cy="223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6463629" y="3164993"/>
            <a:ext cx="50558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it-IT" altLang="it-IT" sz="1600" b="1" dirty="0" smtClean="0">
                <a:latin typeface="+mj-lt"/>
                <a:cs typeface="Calibri" panose="020F0502020204030204" pitchFamily="34" charset="0"/>
              </a:rPr>
              <a:t>IMPIANTO </a:t>
            </a:r>
            <a:r>
              <a:rPr lang="it-IT" altLang="it-IT" sz="1600" b="1" u="sng" dirty="0" smtClean="0">
                <a:latin typeface="+mj-lt"/>
                <a:cs typeface="Calibri" panose="020F0502020204030204" pitchFamily="34" charset="0"/>
              </a:rPr>
              <a:t>INTEGRATO</a:t>
            </a:r>
            <a:endParaRPr lang="it-IT" altLang="it-IT" sz="1600" b="1" u="sng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3345" y="1681840"/>
            <a:ext cx="3314080" cy="34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C5F98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C5F9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rgbClr val="0000FF"/>
                </a:solidFill>
                <a:latin typeface="Gill Sans MT" pitchFamily="34" charset="0"/>
              </a:defRPr>
            </a:lvl1pPr>
            <a:lvl2pPr marL="742950" indent="-285750">
              <a:defRPr b="1">
                <a:solidFill>
                  <a:srgbClr val="0000FF"/>
                </a:solidFill>
                <a:latin typeface="Gill Sans MT" pitchFamily="34" charset="0"/>
              </a:defRPr>
            </a:lvl2pPr>
            <a:lvl3pPr marL="1143000" indent="-228600">
              <a:defRPr b="1">
                <a:solidFill>
                  <a:srgbClr val="0000FF"/>
                </a:solidFill>
                <a:latin typeface="Gill Sans MT" pitchFamily="34" charset="0"/>
              </a:defRPr>
            </a:lvl3pPr>
            <a:lvl4pPr marL="1600200" indent="-228600">
              <a:defRPr b="1">
                <a:solidFill>
                  <a:srgbClr val="0000FF"/>
                </a:solidFill>
                <a:latin typeface="Gill Sans MT" pitchFamily="34" charset="0"/>
              </a:defRPr>
            </a:lvl4pPr>
            <a:lvl5pPr marL="2057400" indent="-228600">
              <a:defRPr b="1">
                <a:solidFill>
                  <a:srgbClr val="0000FF"/>
                </a:solidFill>
                <a:latin typeface="Gill Sans MT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b="1">
                <a:solidFill>
                  <a:srgbClr val="0000FF"/>
                </a:solidFill>
                <a:latin typeface="Gill Sans MT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b="1">
                <a:solidFill>
                  <a:srgbClr val="0000FF"/>
                </a:solidFill>
                <a:latin typeface="Gill Sans MT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b="1">
                <a:solidFill>
                  <a:srgbClr val="0000FF"/>
                </a:solidFill>
                <a:latin typeface="Gill Sans MT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b="1">
                <a:solidFill>
                  <a:srgbClr val="0000FF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6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6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IMPIANTO </a:t>
            </a:r>
            <a:r>
              <a:rPr lang="it-IT" altLang="it-IT" sz="1600" u="sng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NON INTEGRATO</a:t>
            </a:r>
            <a:endParaRPr lang="it-IT" altLang="it-IT" sz="1600" u="sng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6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Segnaposto numero diapositiva 5">
            <a:extLst>
              <a:ext uri="{FF2B5EF4-FFF2-40B4-BE49-F238E27FC236}">
                <a16:creationId xmlns=""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</p:spPr>
        <p:txBody>
          <a:bodyPr/>
          <a:lstStyle/>
          <a:p>
            <a:r>
              <a:rPr lang="it-IT" dirty="0" smtClean="0"/>
              <a:t>10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30719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6" y="312389"/>
            <a:ext cx="8229600" cy="400110"/>
          </a:xfrm>
        </p:spPr>
        <p:txBody>
          <a:bodyPr/>
          <a:lstStyle/>
          <a:p>
            <a:r>
              <a:rPr lang="it-IT" dirty="0" smtClean="0"/>
              <a:t>SOLARE FOTOVOLTAICO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596" y="1167342"/>
            <a:ext cx="8229600" cy="769441"/>
          </a:xfrm>
        </p:spPr>
        <p:txBody>
          <a:bodyPr/>
          <a:lstStyle/>
          <a:p>
            <a:r>
              <a:rPr lang="it-IT" dirty="0" smtClean="0"/>
              <a:t>PRODUCIBILITA’ DELL’IMPIANTO </a:t>
            </a:r>
            <a:endParaRPr lang="it-IT" dirty="0"/>
          </a:p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27595" y="1701523"/>
            <a:ext cx="8654455" cy="147732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0" rIns="91440" bIns="0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600" dirty="0" smtClean="0">
                <a:latin typeface="+mj-lt"/>
                <a:cs typeface="Calibri" panose="020F0502020204030204" pitchFamily="34" charset="0"/>
              </a:rPr>
              <a:t> Radiazione solare incidente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600" dirty="0">
                <a:latin typeface="+mj-lt"/>
                <a:cs typeface="Calibri" panose="020F0502020204030204" pitchFamily="34" charset="0"/>
              </a:rPr>
              <a:t> </a:t>
            </a:r>
            <a:r>
              <a:rPr lang="it-IT" sz="1600" dirty="0" smtClean="0">
                <a:latin typeface="+mj-lt"/>
                <a:cs typeface="Calibri" panose="020F0502020204030204" pitchFamily="34" charset="0"/>
              </a:rPr>
              <a:t>Inclinazione ed orientamento dei moduli fotovoltaici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600" dirty="0" smtClean="0">
                <a:latin typeface="+mj-lt"/>
                <a:cs typeface="Calibri" panose="020F0502020204030204" pitchFamily="34" charset="0"/>
              </a:rPr>
              <a:t> Eventuale presenza di ombreggiamenti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600" dirty="0">
                <a:latin typeface="+mj-lt"/>
                <a:cs typeface="Calibri" panose="020F0502020204030204" pitchFamily="34" charset="0"/>
              </a:rPr>
              <a:t> </a:t>
            </a:r>
            <a:r>
              <a:rPr lang="it-IT" sz="1600" dirty="0" smtClean="0">
                <a:latin typeface="+mj-lt"/>
                <a:cs typeface="Calibri" panose="020F0502020204030204" pitchFamily="34" charset="0"/>
              </a:rPr>
              <a:t>Prestazioni dei diversi componenti dell’impianto: moduli fotovoltaici, inverter, ecc. 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83530765"/>
              </p:ext>
            </p:extLst>
          </p:nvPr>
        </p:nvGraphicFramePr>
        <p:xfrm>
          <a:off x="3007021" y="3642231"/>
          <a:ext cx="3382086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="" xmlns:a16="http://schemas.microsoft.com/office/drawing/2014/main" val="295575941"/>
                    </a:ext>
                  </a:extLst>
                </a:gridCol>
                <a:gridCol w="2230086">
                  <a:extLst>
                    <a:ext uri="{9D8B030D-6E8A-4147-A177-3AD203B41FA5}">
                      <a16:colId xmlns="" xmlns:a16="http://schemas.microsoft.com/office/drawing/2014/main" val="255434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</a:rPr>
                        <a:t>Producibilità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 (kWh/</a:t>
                      </a:r>
                      <a:r>
                        <a:rPr lang="it-IT" sz="1600" baseline="0" dirty="0" err="1" smtClean="0">
                          <a:solidFill>
                            <a:schemeClr val="tx1"/>
                          </a:solidFill>
                        </a:rPr>
                        <a:t>kW</a:t>
                      </a:r>
                      <a:r>
                        <a:rPr lang="it-IT" sz="1600" baseline="-25000" dirty="0" err="1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*anno)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78875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NORD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1000-1100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7403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CENTRO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1200-1300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22711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SUD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1400-1500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54735722"/>
                  </a:ext>
                </a:extLst>
              </a:tr>
            </a:tbl>
          </a:graphicData>
        </a:graphic>
      </p:graphicFrame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</p:spPr>
        <p:txBody>
          <a:bodyPr/>
          <a:lstStyle/>
          <a:p>
            <a:r>
              <a:rPr lang="it-IT" dirty="0" smtClean="0"/>
              <a:t>11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8434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6" y="312389"/>
            <a:ext cx="8229600" cy="400110"/>
          </a:xfrm>
        </p:spPr>
        <p:txBody>
          <a:bodyPr/>
          <a:lstStyle/>
          <a:p>
            <a:r>
              <a:rPr lang="it-IT" dirty="0" smtClean="0"/>
              <a:t>SOLARE TERMICO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596" y="1167342"/>
            <a:ext cx="8229600" cy="769441"/>
          </a:xfrm>
        </p:spPr>
        <p:txBody>
          <a:bodyPr/>
          <a:lstStyle/>
          <a:p>
            <a:r>
              <a:rPr lang="it-IT" dirty="0" smtClean="0"/>
              <a:t>TIPOLOGIE </a:t>
            </a:r>
            <a:r>
              <a:rPr lang="it-IT" dirty="0"/>
              <a:t>DI </a:t>
            </a:r>
            <a:r>
              <a:rPr lang="it-IT" dirty="0" smtClean="0"/>
              <a:t>COLLETTORI SOLARI TERMICI</a:t>
            </a:r>
            <a:endParaRPr lang="it-IT" dirty="0"/>
          </a:p>
          <a:p>
            <a:endParaRPr lang="it-IT" dirty="0"/>
          </a:p>
        </p:txBody>
      </p:sp>
      <p:grpSp>
        <p:nvGrpSpPr>
          <p:cNvPr id="11" name="Gruppo 7"/>
          <p:cNvGrpSpPr>
            <a:grpSpLocks noChangeAspect="1"/>
          </p:cNvGrpSpPr>
          <p:nvPr/>
        </p:nvGrpSpPr>
        <p:grpSpPr>
          <a:xfrm>
            <a:off x="651573" y="1767506"/>
            <a:ext cx="7994474" cy="4358235"/>
            <a:chOff x="394938" y="2107028"/>
            <a:chExt cx="8336039" cy="4544448"/>
          </a:xfrm>
        </p:grpSpPr>
        <p:pic>
          <p:nvPicPr>
            <p:cNvPr id="12" name="Immagine 11" descr="Coll piani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39552" y="2492896"/>
              <a:ext cx="1664185" cy="1944216"/>
            </a:xfrm>
            <a:prstGeom prst="rect">
              <a:avLst/>
            </a:prstGeom>
          </p:spPr>
        </p:pic>
        <p:pic>
          <p:nvPicPr>
            <p:cNvPr id="13" name="Immagine 12" descr="Coll evacuati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131840" y="3048487"/>
              <a:ext cx="2194942" cy="1945936"/>
            </a:xfrm>
            <a:prstGeom prst="rect">
              <a:avLst/>
            </a:prstGeom>
          </p:spPr>
        </p:pic>
        <p:pic>
          <p:nvPicPr>
            <p:cNvPr id="14" name="Immagine 13" descr="Coll concentr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940152" y="5013176"/>
              <a:ext cx="2790825" cy="1638300"/>
            </a:xfrm>
            <a:prstGeom prst="rect">
              <a:avLst/>
            </a:prstGeom>
          </p:spPr>
        </p:pic>
        <p:sp>
          <p:nvSpPr>
            <p:cNvPr id="15" name="Rettangolo 14"/>
            <p:cNvSpPr/>
            <p:nvPr/>
          </p:nvSpPr>
          <p:spPr>
            <a:xfrm>
              <a:off x="394938" y="2107028"/>
              <a:ext cx="1544793" cy="3530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/>
              <a:r>
                <a:rPr lang="it-IT" sz="1600" dirty="0" smtClean="0">
                  <a:latin typeface="+mj-lt"/>
                  <a:cs typeface="Calibri" panose="020F0502020204030204" pitchFamily="34" charset="0"/>
                </a:rPr>
                <a:t>Collettori </a:t>
              </a:r>
              <a:r>
                <a:rPr lang="it-IT" sz="1600" u="sng" dirty="0" smtClean="0">
                  <a:latin typeface="+mj-lt"/>
                  <a:cs typeface="Calibri" panose="020F0502020204030204" pitchFamily="34" charset="0"/>
                </a:rPr>
                <a:t>piani</a:t>
              </a: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2738502" y="2830812"/>
              <a:ext cx="2474142" cy="3530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/>
              <a:r>
                <a:rPr lang="it-IT" sz="1600" dirty="0" smtClean="0">
                  <a:latin typeface="+mj-lt"/>
                  <a:cs typeface="Calibri" panose="020F0502020204030204" pitchFamily="34" charset="0"/>
                </a:rPr>
                <a:t>Collettori </a:t>
              </a:r>
              <a:r>
                <a:rPr lang="it-IT" sz="1600" u="sng" dirty="0" smtClean="0">
                  <a:latin typeface="+mj-lt"/>
                  <a:cs typeface="Calibri" panose="020F0502020204030204" pitchFamily="34" charset="0"/>
                </a:rPr>
                <a:t>a tubi evacuati</a:t>
              </a: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5947610" y="4538409"/>
              <a:ext cx="2783367" cy="3530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/>
              <a:r>
                <a:rPr lang="it-IT" sz="1600" dirty="0" smtClean="0">
                  <a:latin typeface="+mj-lt"/>
                  <a:cs typeface="Calibri" panose="020F0502020204030204" pitchFamily="34" charset="0"/>
                </a:rPr>
                <a:t>Collettori </a:t>
              </a:r>
              <a:r>
                <a:rPr lang="it-IT" sz="1600" u="sng" dirty="0" smtClean="0">
                  <a:latin typeface="+mj-lt"/>
                  <a:cs typeface="Calibri" panose="020F0502020204030204" pitchFamily="34" charset="0"/>
                </a:rPr>
                <a:t>a concentrazione </a:t>
              </a:r>
              <a:endParaRPr lang="it-IT" sz="1600" u="sng" dirty="0"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18" name="Segnaposto numero diapositiva 5">
            <a:extLst>
              <a:ext uri="{FF2B5EF4-FFF2-40B4-BE49-F238E27FC236}">
                <a16:creationId xmlns=""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</p:spPr>
        <p:txBody>
          <a:bodyPr/>
          <a:lstStyle/>
          <a:p>
            <a:r>
              <a:rPr lang="it-IT" dirty="0" smtClean="0"/>
              <a:t>12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86074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6" y="312389"/>
            <a:ext cx="8229600" cy="400110"/>
          </a:xfrm>
        </p:spPr>
        <p:txBody>
          <a:bodyPr/>
          <a:lstStyle/>
          <a:p>
            <a:r>
              <a:rPr lang="it-IT" dirty="0" smtClean="0"/>
              <a:t>SOLARE TERMICO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596" y="1167342"/>
            <a:ext cx="8229600" cy="769441"/>
          </a:xfrm>
        </p:spPr>
        <p:txBody>
          <a:bodyPr/>
          <a:lstStyle/>
          <a:p>
            <a:r>
              <a:rPr lang="it-IT" dirty="0" smtClean="0"/>
              <a:t>COLLETTORI SOLARI PIANI</a:t>
            </a:r>
            <a:endParaRPr lang="it-IT" dirty="0"/>
          </a:p>
          <a:p>
            <a:endParaRPr lang="it-IT" dirty="0"/>
          </a:p>
        </p:txBody>
      </p:sp>
      <p:grpSp>
        <p:nvGrpSpPr>
          <p:cNvPr id="18" name="Gruppo 17"/>
          <p:cNvGrpSpPr/>
          <p:nvPr/>
        </p:nvGrpSpPr>
        <p:grpSpPr>
          <a:xfrm>
            <a:off x="878917" y="1820390"/>
            <a:ext cx="7248542" cy="4046084"/>
            <a:chOff x="973979" y="1469508"/>
            <a:chExt cx="6667704" cy="3527437"/>
          </a:xfrm>
        </p:grpSpPr>
        <p:grpSp>
          <p:nvGrpSpPr>
            <p:cNvPr id="19" name="Gruppo 18"/>
            <p:cNvGrpSpPr>
              <a:grpSpLocks noChangeAspect="1"/>
            </p:cNvGrpSpPr>
            <p:nvPr/>
          </p:nvGrpSpPr>
          <p:grpSpPr>
            <a:xfrm>
              <a:off x="973979" y="1469508"/>
              <a:ext cx="6667704" cy="3527437"/>
              <a:chOff x="971600" y="2198100"/>
              <a:chExt cx="7142981" cy="3778873"/>
            </a:xfrm>
          </p:grpSpPr>
          <p:pic>
            <p:nvPicPr>
              <p:cNvPr id="25" name="Immagine 24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71600" y="2198100"/>
                <a:ext cx="7142981" cy="3778873"/>
              </a:xfrm>
              <a:prstGeom prst="rect">
                <a:avLst/>
              </a:prstGeom>
            </p:spPr>
          </p:pic>
          <p:sp>
            <p:nvSpPr>
              <p:cNvPr id="26" name="CasellaDiTesto 25"/>
              <p:cNvSpPr txBox="1"/>
              <p:nvPr/>
            </p:nvSpPr>
            <p:spPr>
              <a:xfrm>
                <a:off x="4932040" y="2243621"/>
                <a:ext cx="2448272" cy="3956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it-IT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opertura vetrata</a:t>
                </a:r>
                <a:endParaRPr lang="it-IT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CasellaDiTesto 26"/>
              <p:cNvSpPr txBox="1"/>
              <p:nvPr/>
            </p:nvSpPr>
            <p:spPr>
              <a:xfrm>
                <a:off x="1467328" y="4447564"/>
                <a:ext cx="2275296" cy="3956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Piastra assorbente</a:t>
                </a:r>
                <a:endParaRPr lang="it-IT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CasellaDiTesto 27"/>
              <p:cNvSpPr txBox="1"/>
              <p:nvPr/>
            </p:nvSpPr>
            <p:spPr>
              <a:xfrm>
                <a:off x="2604977" y="4781677"/>
                <a:ext cx="1102927" cy="3956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Isolante</a:t>
                </a:r>
                <a:endParaRPr lang="it-IT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2015716" y="5116690"/>
                <a:ext cx="1872208" cy="3956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Fascio tubiero</a:t>
                </a:r>
                <a:endParaRPr lang="it-IT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CasellaDiTesto 29"/>
              <p:cNvSpPr txBox="1"/>
              <p:nvPr/>
            </p:nvSpPr>
            <p:spPr>
              <a:xfrm>
                <a:off x="2195736" y="5475656"/>
                <a:ext cx="1872208" cy="3956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Testata</a:t>
                </a:r>
                <a:endParaRPr lang="it-IT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CasellaDiTesto 30"/>
              <p:cNvSpPr txBox="1"/>
              <p:nvPr/>
            </p:nvSpPr>
            <p:spPr>
              <a:xfrm>
                <a:off x="7097065" y="4436608"/>
                <a:ext cx="1017516" cy="4945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Ingresso fluido</a:t>
                </a:r>
                <a:endParaRPr lang="it-IT" sz="1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CasellaDiTesto 31"/>
              <p:cNvSpPr txBox="1"/>
              <p:nvPr/>
            </p:nvSpPr>
            <p:spPr>
              <a:xfrm>
                <a:off x="1039095" y="2262766"/>
                <a:ext cx="1166667" cy="4945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Uscita </a:t>
                </a:r>
              </a:p>
              <a:p>
                <a:r>
                  <a:rPr lang="it-IT" sz="1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fluido</a:t>
                </a:r>
                <a:endParaRPr lang="it-IT" sz="1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0" name="Connettore diritto 19"/>
            <p:cNvCxnSpPr/>
            <p:nvPr/>
          </p:nvCxnSpPr>
          <p:spPr>
            <a:xfrm flipV="1">
              <a:off x="4307831" y="1794276"/>
              <a:ext cx="466631" cy="143948"/>
            </a:xfrm>
            <a:prstGeom prst="line">
              <a:avLst/>
            </a:prstGeom>
            <a:ln>
              <a:solidFill>
                <a:srgbClr val="FF0000"/>
              </a:solidFill>
              <a:head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/>
            <p:cNvCxnSpPr/>
            <p:nvPr/>
          </p:nvCxnSpPr>
          <p:spPr>
            <a:xfrm flipV="1">
              <a:off x="3299450" y="2999964"/>
              <a:ext cx="343750" cy="593502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/>
            <p:cNvCxnSpPr/>
            <p:nvPr/>
          </p:nvCxnSpPr>
          <p:spPr>
            <a:xfrm flipV="1">
              <a:off x="3560626" y="3359499"/>
              <a:ext cx="548294" cy="891014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diritto 22"/>
            <p:cNvCxnSpPr/>
            <p:nvPr/>
          </p:nvCxnSpPr>
          <p:spPr>
            <a:xfrm flipV="1">
              <a:off x="3445642" y="3346030"/>
              <a:ext cx="343750" cy="593502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diritto 23"/>
            <p:cNvCxnSpPr/>
            <p:nvPr/>
          </p:nvCxnSpPr>
          <p:spPr>
            <a:xfrm flipV="1">
              <a:off x="3775743" y="3672221"/>
              <a:ext cx="548294" cy="891014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Segnaposto numero diapositiva 5">
            <a:extLst>
              <a:ext uri="{FF2B5EF4-FFF2-40B4-BE49-F238E27FC236}">
                <a16:creationId xmlns=""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</p:spPr>
        <p:txBody>
          <a:bodyPr/>
          <a:lstStyle/>
          <a:p>
            <a:r>
              <a:rPr lang="it-IT" dirty="0" smtClean="0"/>
              <a:t>13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9850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6" y="312389"/>
            <a:ext cx="8229600" cy="400110"/>
          </a:xfrm>
        </p:spPr>
        <p:txBody>
          <a:bodyPr/>
          <a:lstStyle/>
          <a:p>
            <a:r>
              <a:rPr lang="it-IT" dirty="0" smtClean="0"/>
              <a:t>SOLARE TERMICO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596" y="1167342"/>
            <a:ext cx="8229600" cy="769441"/>
          </a:xfrm>
        </p:spPr>
        <p:txBody>
          <a:bodyPr/>
          <a:lstStyle/>
          <a:p>
            <a:r>
              <a:rPr lang="it-IT" dirty="0" smtClean="0"/>
              <a:t>COLLETTORI SOLARI PIANI</a:t>
            </a:r>
            <a:endParaRPr lang="it-IT" dirty="0"/>
          </a:p>
          <a:p>
            <a:endParaRPr lang="it-IT" dirty="0"/>
          </a:p>
        </p:txBody>
      </p:sp>
      <p:sp>
        <p:nvSpPr>
          <p:cNvPr id="44" name="Segnaposto numero diapositiva 5">
            <a:extLst>
              <a:ext uri="{FF2B5EF4-FFF2-40B4-BE49-F238E27FC236}">
                <a16:creationId xmlns=""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</p:spPr>
        <p:txBody>
          <a:bodyPr/>
          <a:lstStyle/>
          <a:p>
            <a:r>
              <a:rPr lang="it-IT" dirty="0" smtClean="0"/>
              <a:t>14</a:t>
            </a:r>
            <a:endParaRPr lang="it-IT" dirty="0"/>
          </a:p>
        </p:txBody>
      </p:sp>
      <p:grpSp>
        <p:nvGrpSpPr>
          <p:cNvPr id="20" name="Gruppo 19"/>
          <p:cNvGrpSpPr/>
          <p:nvPr/>
        </p:nvGrpSpPr>
        <p:grpSpPr>
          <a:xfrm>
            <a:off x="1008528" y="1548000"/>
            <a:ext cx="7472599" cy="4847915"/>
            <a:chOff x="1058441" y="1647824"/>
            <a:chExt cx="7508143" cy="4619625"/>
          </a:xfrm>
        </p:grpSpPr>
        <p:pic>
          <p:nvPicPr>
            <p:cNvPr id="21" name="Immagine 2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/>
          </p:blipFill>
          <p:spPr>
            <a:xfrm>
              <a:off x="1058441" y="1647824"/>
              <a:ext cx="7153574" cy="4619625"/>
            </a:xfrm>
            <a:prstGeom prst="rect">
              <a:avLst/>
            </a:prstGeom>
          </p:spPr>
        </p:pic>
        <p:sp>
          <p:nvSpPr>
            <p:cNvPr id="22" name="CasellaDiTesto 21"/>
            <p:cNvSpPr txBox="1"/>
            <p:nvPr/>
          </p:nvSpPr>
          <p:spPr>
            <a:xfrm>
              <a:off x="3473178" y="1750738"/>
              <a:ext cx="2324100" cy="205828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r>
                <a:rPr lang="it-IT" sz="1100" b="1" dirty="0" smtClean="0"/>
                <a:t>Raggi solari diretti</a:t>
              </a: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3960000" y="2333093"/>
              <a:ext cx="126000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r>
                <a:rPr lang="it-IT" sz="1100" b="1" dirty="0" smtClean="0"/>
                <a:t>Riflessione sull’assorbitore</a:t>
              </a: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1058441" y="4381017"/>
              <a:ext cx="1208509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r>
                <a:rPr lang="it-IT" sz="1100" b="1" dirty="0" smtClean="0"/>
                <a:t>Irradiazione</a:t>
              </a:r>
            </a:p>
            <a:p>
              <a:r>
                <a:rPr lang="it-IT" sz="1100" b="1" dirty="0" smtClean="0"/>
                <a:t>diffusa</a:t>
              </a: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5669111" y="4954342"/>
              <a:ext cx="1150789" cy="310152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r>
                <a:rPr lang="it-IT" sz="1100" b="1" dirty="0" smtClean="0"/>
                <a:t>Perdite per conduzione</a:t>
              </a: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7345511" y="4993784"/>
              <a:ext cx="1150789" cy="323165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r>
                <a:rPr lang="it-IT" sz="1050" b="1" dirty="0" smtClean="0"/>
                <a:t>Calore utile</a:t>
              </a:r>
            </a:p>
            <a:p>
              <a:endParaRPr lang="it-IT" sz="1050" b="1" dirty="0" smtClean="0"/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3822998" y="2791131"/>
              <a:ext cx="1116911" cy="180000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endParaRPr lang="it-IT" sz="1100" b="1" dirty="0" smtClean="0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3908723" y="2943531"/>
              <a:ext cx="568027" cy="180000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endParaRPr lang="it-IT" sz="1100" b="1" dirty="0" smtClean="0"/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3904587" y="2830817"/>
              <a:ext cx="939501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r>
                <a:rPr lang="it-IT" sz="1100" b="1" dirty="0" smtClean="0"/>
                <a:t>Riflessione </a:t>
              </a:r>
            </a:p>
            <a:p>
              <a:r>
                <a:rPr lang="it-IT" sz="1100" b="1" dirty="0" smtClean="0"/>
                <a:t>sul vetro</a:t>
              </a: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3054563" y="4136047"/>
              <a:ext cx="1139394" cy="157802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r>
                <a:rPr lang="it-IT" sz="1100" b="1" dirty="0" smtClean="0"/>
                <a:t>Assorbimento</a:t>
              </a:r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3162489" y="4288447"/>
              <a:ext cx="713925" cy="19787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it-IT" sz="1100" b="1" dirty="0"/>
                <a:t>nel vetro</a:t>
              </a:r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5542239" y="1953511"/>
              <a:ext cx="1008000" cy="310152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r>
                <a:rPr lang="it-IT" sz="1100" b="1" dirty="0" smtClean="0"/>
                <a:t>Perdite per convezione</a:t>
              </a: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6658584" y="2108587"/>
              <a:ext cx="1908000" cy="323165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endParaRPr lang="it-IT" sz="1050" b="1" dirty="0" smtClean="0"/>
            </a:p>
            <a:p>
              <a:endParaRPr lang="it-IT" sz="1050" b="1" dirty="0" smtClean="0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5398459" y="2539747"/>
              <a:ext cx="1085137" cy="319034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r>
                <a:rPr lang="it-IT" sz="1050" b="1" dirty="0" smtClean="0"/>
                <a:t>Perdite per irraggiamento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6970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6" y="312389"/>
            <a:ext cx="8229600" cy="400110"/>
          </a:xfrm>
        </p:spPr>
        <p:txBody>
          <a:bodyPr/>
          <a:lstStyle/>
          <a:p>
            <a:r>
              <a:rPr lang="it-IT" dirty="0" smtClean="0"/>
              <a:t>SOLARE TERMICO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596" y="1167342"/>
            <a:ext cx="8229600" cy="769441"/>
          </a:xfrm>
        </p:spPr>
        <p:txBody>
          <a:bodyPr/>
          <a:lstStyle/>
          <a:p>
            <a:r>
              <a:rPr lang="it-IT" dirty="0" smtClean="0"/>
              <a:t>COLLETTORI SOLARI A TUBI EVACUATI</a:t>
            </a:r>
            <a:endParaRPr lang="it-IT" dirty="0"/>
          </a:p>
          <a:p>
            <a:endParaRPr lang="it-IT" dirty="0"/>
          </a:p>
        </p:txBody>
      </p:sp>
      <p:grpSp>
        <p:nvGrpSpPr>
          <p:cNvPr id="8" name="Gruppo 7"/>
          <p:cNvGrpSpPr/>
          <p:nvPr/>
        </p:nvGrpSpPr>
        <p:grpSpPr>
          <a:xfrm>
            <a:off x="524245" y="1696971"/>
            <a:ext cx="6353146" cy="4210382"/>
            <a:chOff x="-604555" y="1695387"/>
            <a:chExt cx="8303486" cy="5484901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3" cstate="screen"/>
            <a:srcRect l="1471" t="3087" r="1401" b="16691"/>
            <a:stretch/>
          </p:blipFill>
          <p:spPr>
            <a:xfrm>
              <a:off x="1366674" y="2182345"/>
              <a:ext cx="6221449" cy="3735651"/>
            </a:xfrm>
            <a:prstGeom prst="rect">
              <a:avLst/>
            </a:prstGeom>
          </p:spPr>
        </p:pic>
        <p:cxnSp>
          <p:nvCxnSpPr>
            <p:cNvPr id="10" name="Connettore 2 9"/>
            <p:cNvCxnSpPr/>
            <p:nvPr/>
          </p:nvCxnSpPr>
          <p:spPr>
            <a:xfrm flipH="1" flipV="1">
              <a:off x="2355697" y="5031497"/>
              <a:ext cx="504056" cy="864096"/>
            </a:xfrm>
            <a:prstGeom prst="straightConnector1">
              <a:avLst/>
            </a:prstGeom>
            <a:ln w="3492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sellaDiTesto 10"/>
            <p:cNvSpPr txBox="1"/>
            <p:nvPr/>
          </p:nvSpPr>
          <p:spPr>
            <a:xfrm>
              <a:off x="2206622" y="5759513"/>
              <a:ext cx="1474604" cy="76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u="sng" dirty="0" smtClean="0">
                  <a:latin typeface="+mj-lt"/>
                  <a:cs typeface="Calibri" panose="020F0502020204030204" pitchFamily="34" charset="0"/>
                </a:rPr>
                <a:t>Specchio riflettore</a:t>
              </a:r>
              <a:endParaRPr lang="it-IT" sz="1600" b="1" u="sng" dirty="0">
                <a:latin typeface="+mj-lt"/>
                <a:cs typeface="Calibri" panose="020F0502020204030204" pitchFamily="34" charset="0"/>
              </a:endParaRPr>
            </a:p>
          </p:txBody>
        </p:sp>
        <p:cxnSp>
          <p:nvCxnSpPr>
            <p:cNvPr id="12" name="Connettore 2 11"/>
            <p:cNvCxnSpPr/>
            <p:nvPr/>
          </p:nvCxnSpPr>
          <p:spPr>
            <a:xfrm flipH="1" flipV="1">
              <a:off x="5209953" y="5373216"/>
              <a:ext cx="442167" cy="724435"/>
            </a:xfrm>
            <a:prstGeom prst="straightConnector1">
              <a:avLst/>
            </a:prstGeom>
            <a:ln w="3492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sellaDiTesto 12"/>
            <p:cNvSpPr txBox="1"/>
            <p:nvPr/>
          </p:nvSpPr>
          <p:spPr>
            <a:xfrm>
              <a:off x="5431036" y="6092550"/>
              <a:ext cx="2267895" cy="761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u="sng" dirty="0" smtClean="0">
                  <a:latin typeface="+mj-lt"/>
                  <a:cs typeface="Calibri" panose="020F0502020204030204" pitchFamily="34" charset="0"/>
                </a:rPr>
                <a:t>Tubo</a:t>
              </a:r>
            </a:p>
            <a:p>
              <a:r>
                <a:rPr lang="it-IT" sz="1600" dirty="0" smtClean="0">
                  <a:latin typeface="+mj-lt"/>
                  <a:cs typeface="Calibri" panose="020F0502020204030204" pitchFamily="34" charset="0"/>
                </a:rPr>
                <a:t>ad intercapedine</a:t>
              </a:r>
              <a:endParaRPr lang="it-IT" sz="1600" dirty="0">
                <a:latin typeface="+mj-lt"/>
                <a:cs typeface="Calibri" panose="020F0502020204030204" pitchFamily="34" charset="0"/>
              </a:endParaRPr>
            </a:p>
          </p:txBody>
        </p:sp>
        <p:cxnSp>
          <p:nvCxnSpPr>
            <p:cNvPr id="14" name="Connettore 2 13"/>
            <p:cNvCxnSpPr/>
            <p:nvPr/>
          </p:nvCxnSpPr>
          <p:spPr>
            <a:xfrm flipH="1" flipV="1">
              <a:off x="3724544" y="5031497"/>
              <a:ext cx="501350" cy="836098"/>
            </a:xfrm>
            <a:prstGeom prst="straightConnector1">
              <a:avLst/>
            </a:prstGeom>
            <a:ln w="3492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sellaDiTesto 14"/>
            <p:cNvSpPr txBox="1"/>
            <p:nvPr/>
          </p:nvSpPr>
          <p:spPr>
            <a:xfrm>
              <a:off x="3673389" y="5776987"/>
              <a:ext cx="1955181" cy="1403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u="sng" dirty="0" smtClean="0">
                  <a:latin typeface="+mj-lt"/>
                  <a:cs typeface="Calibri" panose="020F0502020204030204" pitchFamily="34" charset="0"/>
                </a:rPr>
                <a:t>Assorbitore</a:t>
              </a:r>
            </a:p>
            <a:p>
              <a:r>
                <a:rPr lang="it-IT" sz="1600" dirty="0">
                  <a:latin typeface="+mj-lt"/>
                  <a:cs typeface="Calibri" panose="020F0502020204030204" pitchFamily="34" charset="0"/>
                </a:rPr>
                <a:t>c</a:t>
              </a:r>
              <a:r>
                <a:rPr lang="it-IT" sz="1600" dirty="0" smtClean="0">
                  <a:latin typeface="+mj-lt"/>
                  <a:cs typeface="Calibri" panose="020F0502020204030204" pitchFamily="34" charset="0"/>
                </a:rPr>
                <a:t>on rivestimento multistrato</a:t>
              </a:r>
              <a:endParaRPr lang="it-IT" sz="1600" dirty="0">
                <a:latin typeface="+mj-lt"/>
                <a:cs typeface="Calibri" panose="020F0502020204030204" pitchFamily="34" charset="0"/>
              </a:endParaRPr>
            </a:p>
          </p:txBody>
        </p:sp>
        <p:cxnSp>
          <p:nvCxnSpPr>
            <p:cNvPr id="16" name="Connettore 2 15"/>
            <p:cNvCxnSpPr/>
            <p:nvPr/>
          </p:nvCxnSpPr>
          <p:spPr>
            <a:xfrm>
              <a:off x="754284" y="4653136"/>
              <a:ext cx="1297436" cy="144016"/>
            </a:xfrm>
            <a:prstGeom prst="straightConnector1">
              <a:avLst/>
            </a:prstGeom>
            <a:ln w="3492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sellaDiTesto 16"/>
            <p:cNvSpPr txBox="1"/>
            <p:nvPr/>
          </p:nvSpPr>
          <p:spPr>
            <a:xfrm>
              <a:off x="-370335" y="4212099"/>
              <a:ext cx="2046290" cy="44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u="sng" dirty="0" smtClean="0">
                  <a:latin typeface="+mj-lt"/>
                  <a:cs typeface="Calibri" panose="020F0502020204030204" pitchFamily="34" charset="0"/>
                </a:rPr>
                <a:t>Circuito ad U</a:t>
              </a:r>
              <a:endParaRPr lang="it-IT" sz="1600" b="1" u="sng" dirty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-604555" y="1695387"/>
              <a:ext cx="2811177" cy="1724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u="sng" dirty="0" smtClean="0">
                  <a:latin typeface="+mj-lt"/>
                  <a:cs typeface="Calibri" panose="020F0502020204030204" pitchFamily="34" charset="0"/>
                </a:rPr>
                <a:t>Testata</a:t>
              </a:r>
              <a:r>
                <a:rPr lang="it-IT" sz="1600" dirty="0" smtClean="0">
                  <a:latin typeface="+mj-lt"/>
                  <a:cs typeface="Calibri" panose="020F0502020204030204" pitchFamily="34" charset="0"/>
                </a:rPr>
                <a:t> per la distribuzione e raccolta </a:t>
              </a:r>
            </a:p>
            <a:p>
              <a:r>
                <a:rPr lang="it-IT" sz="1600" dirty="0" smtClean="0">
                  <a:latin typeface="+mj-lt"/>
                  <a:cs typeface="Calibri" panose="020F0502020204030204" pitchFamily="34" charset="0"/>
                </a:rPr>
                <a:t>del fluido termovettore</a:t>
              </a:r>
              <a:endParaRPr lang="it-IT" sz="1600" dirty="0">
                <a:latin typeface="+mj-lt"/>
                <a:cs typeface="Calibri" panose="020F0502020204030204" pitchFamily="34" charset="0"/>
              </a:endParaRPr>
            </a:p>
          </p:txBody>
        </p:sp>
        <p:cxnSp>
          <p:nvCxnSpPr>
            <p:cNvPr id="19" name="Connettore 2 18"/>
            <p:cNvCxnSpPr/>
            <p:nvPr/>
          </p:nvCxnSpPr>
          <p:spPr>
            <a:xfrm>
              <a:off x="1475654" y="2290808"/>
              <a:ext cx="1822242" cy="533214"/>
            </a:xfrm>
            <a:prstGeom prst="straightConnector1">
              <a:avLst/>
            </a:prstGeom>
            <a:ln w="3492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2" descr="Risultati immagini per tubi evacuati riflettor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943" y="3900736"/>
            <a:ext cx="2186057" cy="17126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tangolo 20"/>
          <p:cNvSpPr/>
          <p:nvPr/>
        </p:nvSpPr>
        <p:spPr>
          <a:xfrm>
            <a:off x="6292393" y="2909258"/>
            <a:ext cx="58288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Segnaposto numero diapositiva 5">
            <a:extLst>
              <a:ext uri="{FF2B5EF4-FFF2-40B4-BE49-F238E27FC236}">
                <a16:creationId xmlns=""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</p:spPr>
        <p:txBody>
          <a:bodyPr/>
          <a:lstStyle/>
          <a:p>
            <a:r>
              <a:rPr lang="it-IT" dirty="0" smtClean="0"/>
              <a:t>15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4358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6" y="312389"/>
            <a:ext cx="8229600" cy="400110"/>
          </a:xfrm>
        </p:spPr>
        <p:txBody>
          <a:bodyPr/>
          <a:lstStyle/>
          <a:p>
            <a:r>
              <a:rPr lang="it-IT" dirty="0" smtClean="0"/>
              <a:t>SOLARE TERMICO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596" y="1167342"/>
            <a:ext cx="8229600" cy="400110"/>
          </a:xfrm>
        </p:spPr>
        <p:txBody>
          <a:bodyPr/>
          <a:lstStyle/>
          <a:p>
            <a:r>
              <a:rPr lang="it-IT" dirty="0" smtClean="0"/>
              <a:t>EFFICIENZA DEI COLLETTORI SOLARI TERMICI</a:t>
            </a:r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6209726" y="2909258"/>
            <a:ext cx="58288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uppo 3"/>
          <p:cNvGrpSpPr/>
          <p:nvPr/>
        </p:nvGrpSpPr>
        <p:grpSpPr>
          <a:xfrm>
            <a:off x="1099274" y="1748377"/>
            <a:ext cx="6996975" cy="3901804"/>
            <a:chOff x="1099274" y="1748377"/>
            <a:chExt cx="6996975" cy="3901804"/>
          </a:xfrm>
        </p:grpSpPr>
        <p:grpSp>
          <p:nvGrpSpPr>
            <p:cNvPr id="22" name="Gruppo 21"/>
            <p:cNvGrpSpPr/>
            <p:nvPr/>
          </p:nvGrpSpPr>
          <p:grpSpPr>
            <a:xfrm>
              <a:off x="1099274" y="1748377"/>
              <a:ext cx="6996975" cy="3901804"/>
              <a:chOff x="576000" y="1116000"/>
              <a:chExt cx="8001000" cy="4801635"/>
            </a:xfrm>
          </p:grpSpPr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3" cstate="screen"/>
              <a:srcRect b="19888"/>
              <a:stretch>
                <a:fillRect/>
              </a:stretch>
            </p:blipFill>
            <p:spPr>
              <a:xfrm>
                <a:off x="576000" y="1619999"/>
                <a:ext cx="8001000" cy="3958027"/>
              </a:xfrm>
              <a:prstGeom prst="rect">
                <a:avLst/>
              </a:prstGeom>
            </p:spPr>
          </p:pic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>
              <a:xfrm>
                <a:off x="1876250" y="1116000"/>
                <a:ext cx="4906687" cy="596228"/>
              </a:xfrm>
              <a:prstGeom prst="rect">
                <a:avLst/>
              </a:prstGeom>
            </p:spPr>
          </p:pic>
          <p:sp>
            <p:nvSpPr>
              <p:cNvPr id="25" name="CasellaDiTesto 24"/>
              <p:cNvSpPr txBox="1"/>
              <p:nvPr/>
            </p:nvSpPr>
            <p:spPr>
              <a:xfrm>
                <a:off x="2480586" y="5652505"/>
                <a:ext cx="5339349" cy="265130"/>
              </a:xfrm>
              <a:prstGeom prst="rect">
                <a:avLst/>
              </a:prstGeom>
            </p:spPr>
            <p:txBody>
              <a:bodyPr vert="horz" wrap="square" lIns="91440" tIns="0" rIns="91440" bIns="0" rtlCol="0">
                <a:spAutoFit/>
              </a:bodyPr>
              <a:lstStyle/>
              <a:p>
                <a:r>
                  <a:rPr lang="it-IT" sz="1400" dirty="0" smtClean="0">
                    <a:latin typeface="+mj-lt"/>
                  </a:rPr>
                  <a:t>differenza di temperatura collettore-ambiente (°C)</a:t>
                </a:r>
              </a:p>
            </p:txBody>
          </p:sp>
        </p:grpSp>
        <p:sp>
          <p:nvSpPr>
            <p:cNvPr id="26" name="CasellaDiTesto 25"/>
            <p:cNvSpPr txBox="1"/>
            <p:nvPr/>
          </p:nvSpPr>
          <p:spPr>
            <a:xfrm rot="16200000">
              <a:off x="-529200" y="3652459"/>
              <a:ext cx="3564000" cy="216000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pPr algn="ctr"/>
              <a:r>
                <a:rPr lang="it-IT" sz="1400" dirty="0" smtClean="0">
                  <a:latin typeface="+mj-lt"/>
                </a:rPr>
                <a:t>Efficienza (%)</a:t>
              </a:r>
            </a:p>
          </p:txBody>
        </p:sp>
      </p:grp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16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91341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6" y="312389"/>
            <a:ext cx="8229600" cy="400110"/>
          </a:xfrm>
        </p:spPr>
        <p:txBody>
          <a:bodyPr/>
          <a:lstStyle/>
          <a:p>
            <a:r>
              <a:rPr lang="it-IT" dirty="0" smtClean="0"/>
              <a:t>SOLARE TERMICO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596" y="1167342"/>
            <a:ext cx="8229600" cy="400110"/>
          </a:xfrm>
        </p:spPr>
        <p:txBody>
          <a:bodyPr/>
          <a:lstStyle/>
          <a:p>
            <a:r>
              <a:rPr lang="it-IT" dirty="0" smtClean="0"/>
              <a:t>COLLETTORI SOLARI TERMICI PIANI E A TUBI EVACUATI</a:t>
            </a:r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6209726" y="2909258"/>
            <a:ext cx="58288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27596" y="1682071"/>
            <a:ext cx="9396536" cy="34624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Font typeface="+mj-lt"/>
              <a:buAutoNum type="arabicPeriod"/>
            </a:pPr>
            <a:r>
              <a:rPr lang="it-IT" sz="1600" b="1" dirty="0" smtClean="0">
                <a:latin typeface="+mj-lt"/>
                <a:cs typeface="Calibri" panose="020F0502020204030204" pitchFamily="34" charset="0"/>
              </a:rPr>
              <a:t>Fluido termovettore</a:t>
            </a:r>
            <a:r>
              <a:rPr lang="it-IT" sz="1600" dirty="0" smtClean="0">
                <a:latin typeface="+mj-lt"/>
                <a:cs typeface="Calibri" panose="020F0502020204030204" pitchFamily="34" charset="0"/>
              </a:rPr>
              <a:t> </a:t>
            </a:r>
          </a:p>
          <a:p>
            <a:pPr marL="4476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it-IT" sz="1600" dirty="0" smtClean="0">
                <a:latin typeface="+mj-lt"/>
                <a:cs typeface="Calibri" panose="020F0502020204030204" pitchFamily="34" charset="0"/>
              </a:rPr>
              <a:t>acqua</a:t>
            </a:r>
          </a:p>
          <a:p>
            <a:pPr marL="4476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it-IT" sz="1600" dirty="0" err="1" smtClean="0">
                <a:latin typeface="+mj-lt"/>
                <a:cs typeface="Calibri" panose="020F0502020204030204" pitchFamily="34" charset="0"/>
              </a:rPr>
              <a:t>acqua+glicole</a:t>
            </a:r>
            <a:r>
              <a:rPr lang="it-IT" sz="1600" dirty="0" smtClean="0">
                <a:latin typeface="+mj-lt"/>
                <a:cs typeface="Calibri" panose="020F0502020204030204" pitchFamily="34" charset="0"/>
              </a:rPr>
              <a:t> etilenico</a:t>
            </a:r>
          </a:p>
          <a:p>
            <a:pPr marL="266700">
              <a:spcBef>
                <a:spcPts val="600"/>
              </a:spcBef>
            </a:pPr>
            <a:endParaRPr lang="it-IT" sz="800" dirty="0" smtClean="0">
              <a:latin typeface="+mj-lt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it-IT" sz="1600" b="1" dirty="0" smtClean="0">
                <a:latin typeface="+mj-lt"/>
                <a:cs typeface="Calibri" panose="020F0502020204030204" pitchFamily="34" charset="0"/>
              </a:rPr>
              <a:t>2.  Applicazioni</a:t>
            </a:r>
          </a:p>
          <a:p>
            <a:pPr marL="4476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it-IT" sz="1600" dirty="0" smtClean="0">
                <a:latin typeface="+mj-lt"/>
                <a:cs typeface="Calibri" panose="020F0502020204030204" pitchFamily="34" charset="0"/>
              </a:rPr>
              <a:t>produzione di acqua calda sanitaria (30-50°C)</a:t>
            </a:r>
          </a:p>
          <a:p>
            <a:pPr marL="4476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it-IT" sz="1600" dirty="0" smtClean="0">
                <a:latin typeface="+mj-lt"/>
                <a:cs typeface="Calibri" panose="020F0502020204030204" pitchFamily="34" charset="0"/>
              </a:rPr>
              <a:t>alimentazione di impianti di riscaldamento a pannelli radianti (40-50°C)</a:t>
            </a:r>
          </a:p>
          <a:p>
            <a:pPr marL="4476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it-IT" sz="1600" dirty="0" smtClean="0">
                <a:latin typeface="+mj-lt"/>
                <a:cs typeface="Calibri" panose="020F0502020204030204" pitchFamily="34" charset="0"/>
              </a:rPr>
              <a:t>raffrescamento in abbinamento a macchine frigorifere ad assorbimento o adsorbimento</a:t>
            </a:r>
          </a:p>
          <a:p>
            <a:pPr marL="447675" indent="-180975">
              <a:lnSpc>
                <a:spcPct val="150000"/>
              </a:lnSpc>
              <a:buFont typeface="Wingdings" pitchFamily="2" charset="2"/>
              <a:buChar char="§"/>
            </a:pPr>
            <a:endParaRPr lang="it-IT" sz="1600" dirty="0" smtClean="0">
              <a:latin typeface="+mj-lt"/>
              <a:cs typeface="Calibri" panose="020F0502020204030204" pitchFamily="34" charset="0"/>
            </a:endParaRPr>
          </a:p>
          <a:p>
            <a:endParaRPr lang="it-IT" sz="1600" b="1" u="sng" dirty="0" smtClean="0">
              <a:latin typeface="+mj-lt"/>
              <a:cs typeface="Calibri" panose="020F0502020204030204" pitchFamily="34" charset="0"/>
            </a:endParaRPr>
          </a:p>
          <a:p>
            <a:pPr marL="2244725" indent="-180975">
              <a:tabLst>
                <a:tab pos="180975" algn="l"/>
              </a:tabLst>
            </a:pPr>
            <a:endParaRPr lang="it-IT" sz="1600" b="1" u="sng" dirty="0"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39956887"/>
              </p:ext>
            </p:extLst>
          </p:nvPr>
        </p:nvGraphicFramePr>
        <p:xfrm>
          <a:off x="2038349" y="4382876"/>
          <a:ext cx="522627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="" xmlns:a16="http://schemas.microsoft.com/office/drawing/2014/main" val="326355512"/>
                    </a:ext>
                  </a:extLst>
                </a:gridCol>
                <a:gridCol w="1620000">
                  <a:extLst>
                    <a:ext uri="{9D8B030D-6E8A-4147-A177-3AD203B41FA5}">
                      <a16:colId xmlns="" xmlns:a16="http://schemas.microsoft.com/office/drawing/2014/main" val="89706768"/>
                    </a:ext>
                  </a:extLst>
                </a:gridCol>
                <a:gridCol w="2454275">
                  <a:extLst>
                    <a:ext uri="{9D8B030D-6E8A-4147-A177-3AD203B41FA5}">
                      <a16:colId xmlns="" xmlns:a16="http://schemas.microsoft.com/office/drawing/2014/main" val="13006925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Superficie per ACS </a:t>
                      </a:r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(m</a:t>
                      </a:r>
                      <a:r>
                        <a:rPr lang="it-IT" sz="1200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it-IT" sz="1200" b="1" baseline="0" dirty="0" smtClean="0">
                          <a:solidFill>
                            <a:schemeClr val="tx1"/>
                          </a:solidFill>
                        </a:rPr>
                        <a:t>/persona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Superficie per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ACS + riscaldamento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(m</a:t>
                      </a:r>
                      <a:r>
                        <a:rPr lang="it-IT" sz="1200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it-IT" sz="1200" b="1" baseline="0" dirty="0" smtClean="0">
                          <a:solidFill>
                            <a:schemeClr val="tx1"/>
                          </a:solidFill>
                        </a:rPr>
                        <a:t>/10 m</a:t>
                      </a:r>
                      <a:r>
                        <a:rPr lang="it-IT" sz="1200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it-IT" sz="1200" b="1" baseline="0" dirty="0" smtClean="0">
                          <a:solidFill>
                            <a:schemeClr val="tx1"/>
                          </a:solidFill>
                        </a:rPr>
                        <a:t> di superficie abitata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96973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NORD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1.2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0.7-0.9</a:t>
                      </a:r>
                      <a:endParaRPr lang="it-IT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87696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CENTRO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1.0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0.6-0.75</a:t>
                      </a:r>
                      <a:endParaRPr lang="it-IT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64800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SUD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0.8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0.5-0.65</a:t>
                      </a:r>
                      <a:endParaRPr lang="it-IT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73220405"/>
                  </a:ext>
                </a:extLst>
              </a:tr>
            </a:tbl>
          </a:graphicData>
        </a:graphic>
      </p:graphicFrame>
      <p:sp>
        <p:nvSpPr>
          <p:cNvPr id="7" name="Segnaposto numero diapositiva 5">
            <a:extLst>
              <a:ext uri="{FF2B5EF4-FFF2-40B4-BE49-F238E27FC236}">
                <a16:creationId xmlns=""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</p:spPr>
        <p:txBody>
          <a:bodyPr/>
          <a:lstStyle/>
          <a:p>
            <a:fld id="{02C7C199-0D0D-7840-A88D-785280B31CF7}" type="slidenum">
              <a:rPr lang="it-IT" smtClean="0"/>
              <a:pPr/>
              <a:t>17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0474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>
            <a:grpSpLocks noChangeAspect="1"/>
          </p:cNvGrpSpPr>
          <p:nvPr/>
        </p:nvGrpSpPr>
        <p:grpSpPr>
          <a:xfrm>
            <a:off x="1023856" y="1961211"/>
            <a:ext cx="6273337" cy="4044279"/>
            <a:chOff x="1225567" y="2041031"/>
            <a:chExt cx="5941169" cy="3830140"/>
          </a:xfrm>
        </p:grpSpPr>
        <p:sp>
          <p:nvSpPr>
            <p:cNvPr id="14" name="Rettangolo 13"/>
            <p:cNvSpPr/>
            <p:nvPr/>
          </p:nvSpPr>
          <p:spPr>
            <a:xfrm>
              <a:off x="5407200" y="3234782"/>
              <a:ext cx="58288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5" name="Gruppo 14"/>
            <p:cNvGrpSpPr/>
            <p:nvPr/>
          </p:nvGrpSpPr>
          <p:grpSpPr>
            <a:xfrm>
              <a:off x="1225567" y="2041031"/>
              <a:ext cx="5941169" cy="3830140"/>
              <a:chOff x="632741" y="908720"/>
              <a:chExt cx="8253306" cy="5746532"/>
            </a:xfrm>
          </p:grpSpPr>
          <p:pic>
            <p:nvPicPr>
              <p:cNvPr id="37" name="Picture 5" descr="http://www.helionica.com/Bilder/st_circo_forz.jp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1915073" y="908720"/>
                <a:ext cx="6970974" cy="5746532"/>
              </a:xfrm>
              <a:prstGeom prst="rect">
                <a:avLst/>
              </a:prstGeom>
              <a:noFill/>
            </p:spPr>
          </p:pic>
          <p:sp>
            <p:nvSpPr>
              <p:cNvPr id="38" name="CasellaDiTesto 37"/>
              <p:cNvSpPr txBox="1"/>
              <p:nvPr/>
            </p:nvSpPr>
            <p:spPr>
              <a:xfrm>
                <a:off x="632741" y="3697449"/>
                <a:ext cx="2486319" cy="262393"/>
              </a:xfrm>
              <a:prstGeom prst="rect">
                <a:avLst/>
              </a:prstGeom>
            </p:spPr>
            <p:txBody>
              <a:bodyPr vert="horz" wrap="square" lIns="68580" tIns="0" rIns="68580" bIns="0" rtlCol="0">
                <a:spAutoFit/>
              </a:bodyPr>
              <a:lstStyle/>
              <a:p>
                <a:r>
                  <a:rPr lang="it-IT" sz="1200" b="1" dirty="0">
                    <a:latin typeface="+mj-lt"/>
                    <a:cs typeface="Calibri" panose="020F0502020204030204" pitchFamily="34" charset="0"/>
                  </a:rPr>
                  <a:t>∆T=T</a:t>
                </a:r>
                <a:r>
                  <a:rPr lang="it-IT" sz="1200" b="1" baseline="-25000" dirty="0">
                    <a:latin typeface="+mj-lt"/>
                    <a:cs typeface="Calibri" panose="020F0502020204030204" pitchFamily="34" charset="0"/>
                  </a:rPr>
                  <a:t>coll  </a:t>
                </a:r>
                <a:r>
                  <a:rPr lang="it-IT" sz="1200" b="1" dirty="0">
                    <a:latin typeface="+mj-lt"/>
                    <a:cs typeface="Calibri" panose="020F0502020204030204" pitchFamily="34" charset="0"/>
                  </a:rPr>
                  <a:t>-T</a:t>
                </a:r>
                <a:r>
                  <a:rPr lang="it-IT" sz="1200" b="1" baseline="-25000" dirty="0">
                    <a:latin typeface="+mj-lt"/>
                    <a:cs typeface="Calibri" panose="020F0502020204030204" pitchFamily="34" charset="0"/>
                  </a:rPr>
                  <a:t>acc</a:t>
                </a:r>
                <a:r>
                  <a:rPr lang="it-IT" sz="1200" b="1" dirty="0">
                    <a:latin typeface="+mj-lt"/>
                    <a:cs typeface="Calibri" panose="020F0502020204030204" pitchFamily="34" charset="0"/>
                  </a:rPr>
                  <a:t>=5-8°C</a:t>
                </a:r>
                <a:endParaRPr lang="it-IT" sz="1200" b="1" baseline="-25000" dirty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" name="CasellaDiTesto 16"/>
            <p:cNvSpPr txBox="1"/>
            <p:nvPr/>
          </p:nvSpPr>
          <p:spPr>
            <a:xfrm>
              <a:off x="3902521" y="2089005"/>
              <a:ext cx="1146540" cy="13116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68580" tIns="0" rIns="68580" bIns="0" rtlCol="0">
              <a:spAutoFit/>
            </a:bodyPr>
            <a:lstStyle/>
            <a:p>
              <a:pPr algn="ctr"/>
              <a:r>
                <a:rPr lang="it-IT" sz="900" b="1" dirty="0">
                  <a:latin typeface="+mj-lt"/>
                  <a:cs typeface="Calibri" panose="020F0502020204030204" pitchFamily="34" charset="0"/>
                </a:rPr>
                <a:t>ACQUA CALDA</a:t>
              </a: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98382" y="5179476"/>
              <a:ext cx="998412" cy="26233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68580" tIns="0" rIns="68580" bIns="0" rtlCol="0">
              <a:spAutoFit/>
            </a:bodyPr>
            <a:lstStyle/>
            <a:p>
              <a:pPr algn="ctr"/>
              <a:r>
                <a:rPr lang="it-IT" sz="900" b="1" dirty="0">
                  <a:latin typeface="+mj-lt"/>
                  <a:cs typeface="Calibri" panose="020F0502020204030204" pitchFamily="34" charset="0"/>
                </a:rPr>
                <a:t>POMPA </a:t>
              </a:r>
              <a:r>
                <a:rPr lang="it-IT" sz="900" b="1" dirty="0" err="1">
                  <a:latin typeface="+mj-lt"/>
                  <a:cs typeface="Calibri" panose="020F0502020204030204" pitchFamily="34" charset="0"/>
                </a:rPr>
                <a:t>DI</a:t>
              </a:r>
              <a:r>
                <a:rPr lang="it-IT" sz="900" b="1" dirty="0">
                  <a:latin typeface="+mj-lt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it-IT" sz="900" b="1" dirty="0">
                  <a:latin typeface="+mj-lt"/>
                  <a:cs typeface="Calibri" panose="020F0502020204030204" pitchFamily="34" charset="0"/>
                </a:rPr>
                <a:t>CIRCOLAZIONE</a:t>
              </a: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5034051" y="2352792"/>
              <a:ext cx="1143549" cy="26233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68580" tIns="0" rIns="68580" bIns="0" rtlCol="0">
              <a:spAutoFit/>
            </a:bodyPr>
            <a:lstStyle/>
            <a:p>
              <a:pPr algn="ctr"/>
              <a:r>
                <a:rPr lang="it-IT" sz="900" b="1" dirty="0">
                  <a:latin typeface="+mj-lt"/>
                  <a:cs typeface="Calibri" panose="020F0502020204030204" pitchFamily="34" charset="0"/>
                </a:rPr>
                <a:t>ACQUA CALDA SANITARIA</a:t>
              </a: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3731828" y="5596847"/>
              <a:ext cx="1732973" cy="26233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68580" tIns="0" rIns="68580" bIns="0" rtlCol="0">
              <a:spAutoFit/>
            </a:bodyPr>
            <a:lstStyle/>
            <a:p>
              <a:pPr algn="ctr"/>
              <a:r>
                <a:rPr lang="it-IT" sz="900" b="1" dirty="0">
                  <a:latin typeface="+mj-lt"/>
                  <a:cs typeface="Calibri" panose="020F0502020204030204" pitchFamily="34" charset="0"/>
                </a:rPr>
                <a:t>ACQUA FREDDA </a:t>
              </a:r>
            </a:p>
            <a:p>
              <a:pPr algn="ctr"/>
              <a:r>
                <a:rPr lang="it-IT" sz="900" b="1" dirty="0" err="1">
                  <a:latin typeface="+mj-lt"/>
                  <a:cs typeface="Calibri" panose="020F0502020204030204" pitchFamily="34" charset="0"/>
                </a:rPr>
                <a:t>DI</a:t>
              </a:r>
              <a:r>
                <a:rPr lang="it-IT" sz="900" b="1" dirty="0">
                  <a:latin typeface="+mj-lt"/>
                  <a:cs typeface="Calibri" panose="020F0502020204030204" pitchFamily="34" charset="0"/>
                </a:rPr>
                <a:t> RETE</a:t>
              </a: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3972895" y="3635605"/>
              <a:ext cx="447801" cy="262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it-IT" sz="1200" b="1" dirty="0" err="1">
                  <a:latin typeface="+mj-lt"/>
                  <a:cs typeface="Calibri" panose="020F0502020204030204" pitchFamily="34" charset="0"/>
                </a:rPr>
                <a:t>T</a:t>
              </a:r>
              <a:r>
                <a:rPr lang="it-IT" sz="1200" b="1" baseline="-25000" dirty="0" err="1">
                  <a:latin typeface="+mj-lt"/>
                  <a:cs typeface="Calibri" panose="020F0502020204030204" pitchFamily="34" charset="0"/>
                </a:rPr>
                <a:t>coll</a:t>
              </a:r>
              <a:r>
                <a:rPr lang="it-IT" sz="1200" b="1" baseline="-25000" dirty="0">
                  <a:latin typeface="+mj-lt"/>
                  <a:cs typeface="Calibri" panose="020F0502020204030204" pitchFamily="34" charset="0"/>
                </a:rPr>
                <a:t> </a:t>
              </a:r>
              <a:endParaRPr lang="it-IT" sz="1200" b="1" dirty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989034" y="3992090"/>
              <a:ext cx="467767" cy="262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it-IT" sz="1200" b="1" dirty="0" err="1">
                  <a:latin typeface="+mj-lt"/>
                  <a:cs typeface="Calibri" panose="020F0502020204030204" pitchFamily="34" charset="0"/>
                </a:rPr>
                <a:t>T</a:t>
              </a:r>
              <a:r>
                <a:rPr lang="it-IT" sz="1200" b="1" baseline="-25000" dirty="0" err="1">
                  <a:latin typeface="+mj-lt"/>
                  <a:cs typeface="Calibri" panose="020F0502020204030204" pitchFamily="34" charset="0"/>
                </a:rPr>
                <a:t>acc</a:t>
              </a:r>
              <a:endParaRPr lang="it-IT" sz="1200" b="1" dirty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5605824" y="4976750"/>
              <a:ext cx="875928" cy="26233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68580" tIns="0" rIns="68580" bIns="0" rtlCol="0">
              <a:spAutoFit/>
            </a:bodyPr>
            <a:lstStyle/>
            <a:p>
              <a:pPr algn="ctr"/>
              <a:r>
                <a:rPr lang="it-IT" sz="900" b="1" dirty="0">
                  <a:latin typeface="+mj-lt"/>
                  <a:cs typeface="Calibri" panose="020F0502020204030204" pitchFamily="34" charset="0"/>
                </a:rPr>
                <a:t>VASO </a:t>
              </a:r>
              <a:r>
                <a:rPr lang="it-IT" sz="900" b="1" dirty="0" err="1">
                  <a:latin typeface="+mj-lt"/>
                  <a:cs typeface="Calibri" panose="020F0502020204030204" pitchFamily="34" charset="0"/>
                </a:rPr>
                <a:t>DI</a:t>
              </a:r>
              <a:r>
                <a:rPr lang="it-IT" sz="900" b="1" dirty="0">
                  <a:latin typeface="+mj-lt"/>
                  <a:cs typeface="Calibri" panose="020F0502020204030204" pitchFamily="34" charset="0"/>
                </a:rPr>
                <a:t> ESPANSIONE</a:t>
              </a: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4640663" y="5297003"/>
              <a:ext cx="1011345" cy="262332"/>
            </a:xfrm>
            <a:prstGeom prst="rect">
              <a:avLst/>
            </a:prstGeom>
            <a:noFill/>
          </p:spPr>
          <p:txBody>
            <a:bodyPr vert="horz" wrap="square" lIns="68580" tIns="0" rIns="68580" bIns="0" rtlCol="0">
              <a:spAutoFit/>
            </a:bodyPr>
            <a:lstStyle/>
            <a:p>
              <a:pPr algn="ctr"/>
              <a:r>
                <a:rPr lang="it-IT" sz="900" b="1" dirty="0">
                  <a:latin typeface="+mj-lt"/>
                  <a:cs typeface="Calibri" panose="020F0502020204030204" pitchFamily="34" charset="0"/>
                </a:rPr>
                <a:t>SERBATOIO </a:t>
              </a:r>
              <a:r>
                <a:rPr lang="it-IT" sz="900" b="1" dirty="0" err="1">
                  <a:latin typeface="+mj-lt"/>
                  <a:cs typeface="Calibri" panose="020F0502020204030204" pitchFamily="34" charset="0"/>
                </a:rPr>
                <a:t>DI</a:t>
              </a:r>
              <a:r>
                <a:rPr lang="it-IT" sz="900" b="1" dirty="0">
                  <a:latin typeface="+mj-lt"/>
                  <a:cs typeface="Calibri" panose="020F0502020204030204" pitchFamily="34" charset="0"/>
                </a:rPr>
                <a:t> ACCUMULO</a:t>
              </a: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6328801" y="3992090"/>
              <a:ext cx="712800" cy="460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6249853" y="3968950"/>
              <a:ext cx="916883" cy="393498"/>
            </a:xfrm>
            <a:prstGeom prst="rect">
              <a:avLst/>
            </a:prstGeom>
            <a:noFill/>
          </p:spPr>
          <p:txBody>
            <a:bodyPr vert="horz" wrap="square" lIns="68580" tIns="0" rIns="68580" bIns="0" rtlCol="0">
              <a:spAutoFit/>
            </a:bodyPr>
            <a:lstStyle/>
            <a:p>
              <a:pPr algn="ctr"/>
              <a:r>
                <a:rPr lang="it-IT" sz="900" b="1" dirty="0">
                  <a:latin typeface="+mj-lt"/>
                  <a:cs typeface="Calibri" panose="020F0502020204030204" pitchFamily="34" charset="0"/>
                </a:rPr>
                <a:t>GENERATORE </a:t>
              </a:r>
              <a:r>
                <a:rPr lang="it-IT" sz="900" b="1" dirty="0" err="1">
                  <a:latin typeface="+mj-lt"/>
                  <a:cs typeface="Calibri" panose="020F0502020204030204" pitchFamily="34" charset="0"/>
                </a:rPr>
                <a:t>DI</a:t>
              </a:r>
              <a:r>
                <a:rPr lang="it-IT" sz="900" b="1" dirty="0">
                  <a:latin typeface="+mj-lt"/>
                  <a:cs typeface="Calibri" panose="020F0502020204030204" pitchFamily="34" charset="0"/>
                </a:rPr>
                <a:t> CALORE AUSILIARIO</a:t>
              </a:r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5605824" y="3635604"/>
              <a:ext cx="644028" cy="259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5464801" y="3591480"/>
              <a:ext cx="972565" cy="262332"/>
            </a:xfrm>
            <a:prstGeom prst="rect">
              <a:avLst/>
            </a:prstGeom>
            <a:noFill/>
          </p:spPr>
          <p:txBody>
            <a:bodyPr vert="horz" wrap="square" lIns="68580" tIns="0" rIns="68580" bIns="0" rtlCol="0">
              <a:spAutoFit/>
            </a:bodyPr>
            <a:lstStyle/>
            <a:p>
              <a:pPr algn="ctr"/>
              <a:r>
                <a:rPr lang="it-IT" sz="900" b="1" dirty="0">
                  <a:latin typeface="+mj-lt"/>
                  <a:cs typeface="Calibri" panose="020F0502020204030204" pitchFamily="34" charset="0"/>
                </a:rPr>
                <a:t>POMPA </a:t>
              </a:r>
              <a:r>
                <a:rPr lang="it-IT" sz="900" b="1" dirty="0" err="1">
                  <a:latin typeface="+mj-lt"/>
                  <a:cs typeface="Calibri" panose="020F0502020204030204" pitchFamily="34" charset="0"/>
                </a:rPr>
                <a:t>DI</a:t>
              </a:r>
              <a:r>
                <a:rPr lang="it-IT" sz="900" b="1" dirty="0">
                  <a:latin typeface="+mj-lt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it-IT" sz="900" b="1" dirty="0">
                  <a:latin typeface="+mj-lt"/>
                  <a:cs typeface="Calibri" panose="020F0502020204030204" pitchFamily="34" charset="0"/>
                </a:rPr>
                <a:t>CIRCOLAZIONE</a:t>
              </a:r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3808801" y="4430501"/>
              <a:ext cx="611895" cy="229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3723646" y="4389497"/>
              <a:ext cx="842137" cy="262332"/>
            </a:xfrm>
            <a:prstGeom prst="rect">
              <a:avLst/>
            </a:prstGeom>
            <a:noFill/>
          </p:spPr>
          <p:txBody>
            <a:bodyPr vert="horz" wrap="square" lIns="68580" tIns="0" rIns="68580" bIns="0" rtlCol="0">
              <a:spAutoFit/>
            </a:bodyPr>
            <a:lstStyle/>
            <a:p>
              <a:pPr algn="ctr"/>
              <a:r>
                <a:rPr lang="it-IT" sz="900" b="1" dirty="0">
                  <a:latin typeface="+mj-lt"/>
                  <a:cs typeface="Calibri" panose="020F0502020204030204" pitchFamily="34" charset="0"/>
                </a:rPr>
                <a:t>VASO </a:t>
              </a:r>
              <a:r>
                <a:rPr lang="it-IT" sz="900" b="1" dirty="0" err="1">
                  <a:latin typeface="+mj-lt"/>
                  <a:cs typeface="Calibri" panose="020F0502020204030204" pitchFamily="34" charset="0"/>
                </a:rPr>
                <a:t>DI</a:t>
              </a:r>
              <a:r>
                <a:rPr lang="it-IT" sz="900" b="1" dirty="0">
                  <a:latin typeface="+mj-lt"/>
                  <a:cs typeface="Calibri" panose="020F0502020204030204" pitchFamily="34" charset="0"/>
                </a:rPr>
                <a:t> ESPANSIONE</a:t>
              </a:r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2103028" y="3059310"/>
              <a:ext cx="791372" cy="242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/>
            <p:cNvSpPr/>
            <p:nvPr/>
          </p:nvSpPr>
          <p:spPr>
            <a:xfrm>
              <a:off x="1978344" y="3234783"/>
              <a:ext cx="791372" cy="175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1978344" y="3036446"/>
              <a:ext cx="942048" cy="262332"/>
            </a:xfrm>
            <a:prstGeom prst="rect">
              <a:avLst/>
            </a:prstGeom>
            <a:noFill/>
          </p:spPr>
          <p:txBody>
            <a:bodyPr vert="horz" wrap="square" lIns="68580" tIns="0" rIns="68580" bIns="0" rtlCol="0">
              <a:spAutoFit/>
            </a:bodyPr>
            <a:lstStyle/>
            <a:p>
              <a:pPr algn="ctr"/>
              <a:r>
                <a:rPr lang="it-IT" sz="900" b="1" dirty="0">
                  <a:latin typeface="+mj-lt"/>
                  <a:cs typeface="Calibri" panose="020F0502020204030204" pitchFamily="34" charset="0"/>
                </a:rPr>
                <a:t>COLLETTORE</a:t>
              </a:r>
            </a:p>
            <a:p>
              <a:pPr algn="ctr"/>
              <a:r>
                <a:rPr lang="it-IT" sz="900" b="1" dirty="0">
                  <a:latin typeface="+mj-lt"/>
                  <a:cs typeface="Calibri" panose="020F0502020204030204" pitchFamily="34" charset="0"/>
                </a:rPr>
                <a:t> SOLARE</a:t>
              </a:r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3260740" y="4283170"/>
              <a:ext cx="462904" cy="289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ttangolo 35"/>
            <p:cNvSpPr/>
            <p:nvPr/>
          </p:nvSpPr>
          <p:spPr>
            <a:xfrm>
              <a:off x="2127600" y="2220171"/>
              <a:ext cx="887752" cy="222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3139894" y="3538425"/>
              <a:ext cx="948564" cy="262332"/>
            </a:xfrm>
            <a:prstGeom prst="rect">
              <a:avLst/>
            </a:prstGeom>
            <a:noFill/>
          </p:spPr>
          <p:txBody>
            <a:bodyPr vert="horz" wrap="square" lIns="68580" tIns="0" rIns="68580" bIns="0" rtlCol="0">
              <a:spAutoFit/>
            </a:bodyPr>
            <a:lstStyle/>
            <a:p>
              <a:pPr algn="ctr"/>
              <a:r>
                <a:rPr lang="it-IT" sz="900" b="1" dirty="0">
                  <a:latin typeface="+mj-lt"/>
                  <a:cs typeface="Calibri" panose="020F0502020204030204" pitchFamily="34" charset="0"/>
                </a:rPr>
                <a:t>CENTRALINA</a:t>
              </a:r>
            </a:p>
            <a:p>
              <a:pPr algn="ctr"/>
              <a:r>
                <a:rPr lang="it-IT" sz="900" b="1" dirty="0">
                  <a:latin typeface="+mj-lt"/>
                  <a:cs typeface="Calibri" panose="020F0502020204030204" pitchFamily="34" charset="0"/>
                </a:rPr>
                <a:t>CONTROLLO</a:t>
              </a:r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6" y="312389"/>
            <a:ext cx="8229600" cy="400110"/>
          </a:xfrm>
        </p:spPr>
        <p:txBody>
          <a:bodyPr/>
          <a:lstStyle/>
          <a:p>
            <a:r>
              <a:rPr lang="it-IT" dirty="0" smtClean="0"/>
              <a:t>SOLARE TERMICO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596" y="1167342"/>
            <a:ext cx="8229600" cy="400110"/>
          </a:xfrm>
        </p:spPr>
        <p:txBody>
          <a:bodyPr/>
          <a:lstStyle/>
          <a:p>
            <a:r>
              <a:rPr lang="it-IT" dirty="0" smtClean="0"/>
              <a:t>COMPONENTI DI UN IMPIANTO SOLARE TERMICO</a:t>
            </a:r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6339665" y="2889320"/>
            <a:ext cx="58288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204000" y="3906607"/>
            <a:ext cx="669600" cy="285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Segnaposto numero diapositiva 5">
            <a:extLst>
              <a:ext uri="{FF2B5EF4-FFF2-40B4-BE49-F238E27FC236}">
                <a16:creationId xmlns=""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</p:spPr>
        <p:txBody>
          <a:bodyPr/>
          <a:lstStyle/>
          <a:p>
            <a:r>
              <a:rPr lang="it-IT" dirty="0" smtClean="0"/>
              <a:t>18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80151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6" y="312389"/>
            <a:ext cx="8229600" cy="400110"/>
          </a:xfrm>
        </p:spPr>
        <p:txBody>
          <a:bodyPr/>
          <a:lstStyle/>
          <a:p>
            <a:r>
              <a:rPr lang="it-IT" dirty="0" smtClean="0"/>
              <a:t>SOLARE TERMICO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596" y="1167342"/>
            <a:ext cx="8229600" cy="400110"/>
          </a:xfrm>
        </p:spPr>
        <p:txBody>
          <a:bodyPr/>
          <a:lstStyle/>
          <a:p>
            <a:r>
              <a:rPr lang="it-IT" dirty="0" smtClean="0"/>
              <a:t>TIPOLOGIE DI SERBATOI DI ACCUMULO</a:t>
            </a:r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6209726" y="2909258"/>
            <a:ext cx="58288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404091" y="3906607"/>
            <a:ext cx="724806" cy="285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/>
          <p:cNvSpPr/>
          <p:nvPr/>
        </p:nvSpPr>
        <p:spPr>
          <a:xfrm>
            <a:off x="6119794" y="2957482"/>
            <a:ext cx="58288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181350" y="3136101"/>
            <a:ext cx="58288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4522368" y="1767142"/>
            <a:ext cx="4621632" cy="246221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600" dirty="0" smtClean="0">
                <a:latin typeface="+mj-lt"/>
                <a:cs typeface="Calibri" panose="020F0502020204030204" pitchFamily="34" charset="0"/>
              </a:rPr>
              <a:t>SERBATOIO CON </a:t>
            </a:r>
            <a:r>
              <a:rPr lang="it-IT" sz="1600" u="sng" dirty="0" smtClean="0">
                <a:latin typeface="+mj-lt"/>
                <a:cs typeface="Calibri" panose="020F0502020204030204" pitchFamily="34" charset="0"/>
              </a:rPr>
              <a:t>SCAMBIATORE ESTERNO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3056" y="2165983"/>
            <a:ext cx="3118668" cy="36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screen"/>
          <a:srcRect l="-15900"/>
          <a:stretch/>
        </p:blipFill>
        <p:spPr bwMode="auto">
          <a:xfrm>
            <a:off x="398195" y="2073143"/>
            <a:ext cx="3368299" cy="36669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5" name="CasellaDiTesto 14"/>
          <p:cNvSpPr txBox="1"/>
          <p:nvPr/>
        </p:nvSpPr>
        <p:spPr>
          <a:xfrm>
            <a:off x="507750" y="1767142"/>
            <a:ext cx="3811468" cy="246221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600" dirty="0" smtClean="0">
                <a:latin typeface="+mj-lt"/>
                <a:cs typeface="Calibri" panose="020F0502020204030204" pitchFamily="34" charset="0"/>
              </a:rPr>
              <a:t>SERBATOIO A </a:t>
            </a:r>
            <a:r>
              <a:rPr lang="it-IT" sz="1600" u="sng" dirty="0" smtClean="0">
                <a:latin typeface="+mj-lt"/>
                <a:cs typeface="Calibri" panose="020F0502020204030204" pitchFamily="34" charset="0"/>
              </a:rPr>
              <a:t>DOPPIO SERPENTINO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=""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</p:spPr>
        <p:txBody>
          <a:bodyPr/>
          <a:lstStyle/>
          <a:p>
            <a:r>
              <a:rPr lang="it-IT" dirty="0" smtClean="0"/>
              <a:t>19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5239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" y="103748"/>
            <a:ext cx="8924925" cy="800219"/>
          </a:xfrm>
        </p:spPr>
        <p:txBody>
          <a:bodyPr/>
          <a:lstStyle/>
          <a:p>
            <a:r>
              <a:rPr lang="it-IT" dirty="0" smtClean="0"/>
              <a:t>TECNOLOGIE DI CONVERSIONE DELL’ENERGIA SOLARE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32964" y="1384201"/>
            <a:ext cx="8229600" cy="400110"/>
          </a:xfrm>
        </p:spPr>
        <p:txBody>
          <a:bodyPr/>
          <a:lstStyle/>
          <a:p>
            <a:r>
              <a:rPr lang="it-IT" dirty="0" smtClean="0"/>
              <a:t>FOTOVOLTAICO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1166E99A-B2CD-46B1-AF5F-76208B5E62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2964" y="1805934"/>
            <a:ext cx="4815809" cy="584775"/>
          </a:xfrm>
        </p:spPr>
        <p:txBody>
          <a:bodyPr/>
          <a:lstStyle/>
          <a:p>
            <a:pPr marL="0" indent="0">
              <a:buNone/>
            </a:pPr>
            <a:r>
              <a:rPr lang="it-IT" sz="1600" dirty="0" smtClean="0"/>
              <a:t>Conversione di energia solare in energia elettrica attraverso </a:t>
            </a:r>
            <a:r>
              <a:rPr lang="it-IT" sz="1600" u="sng" dirty="0" smtClean="0"/>
              <a:t>moduli fotovoltaici</a:t>
            </a:r>
            <a:endParaRPr lang="it-IT" sz="1600" u="sng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8" name="Segnaposto testo 2">
            <a:extLst>
              <a:ext uri="{FF2B5EF4-FFF2-40B4-BE49-F238E27FC236}">
                <a16:creationId xmlns=""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9639" y="3383725"/>
            <a:ext cx="2767936" cy="400110"/>
          </a:xfrm>
        </p:spPr>
        <p:txBody>
          <a:bodyPr/>
          <a:lstStyle/>
          <a:p>
            <a:r>
              <a:rPr lang="it-IT" dirty="0" smtClean="0"/>
              <a:t>SOLARE TERMICO</a:t>
            </a:r>
            <a:endParaRPr lang="it-IT" dirty="0"/>
          </a:p>
        </p:txBody>
      </p:sp>
      <p:sp>
        <p:nvSpPr>
          <p:cNvPr id="9" name="Segnaposto testo 3">
            <a:extLst>
              <a:ext uri="{FF2B5EF4-FFF2-40B4-BE49-F238E27FC236}">
                <a16:creationId xmlns="" xmlns:a16="http://schemas.microsoft.com/office/drawing/2014/main" id="{1166E99A-B2CD-46B1-AF5F-76208B5E62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99639" y="3805458"/>
            <a:ext cx="5625435" cy="634020"/>
          </a:xfrm>
        </p:spPr>
        <p:txBody>
          <a:bodyPr/>
          <a:lstStyle/>
          <a:p>
            <a:pPr marL="0" indent="0">
              <a:buNone/>
            </a:pPr>
            <a:r>
              <a:rPr lang="it-IT" sz="1600" dirty="0" smtClean="0"/>
              <a:t>Conversione di energia solare in energia termica </a:t>
            </a:r>
          </a:p>
          <a:p>
            <a:pPr marL="0" indent="0">
              <a:buNone/>
            </a:pPr>
            <a:r>
              <a:rPr lang="it-IT" sz="1600" dirty="0" smtClean="0"/>
              <a:t>attraverso </a:t>
            </a:r>
            <a:r>
              <a:rPr lang="it-IT" sz="1600" u="sng" dirty="0" smtClean="0"/>
              <a:t>collettori solari termici</a:t>
            </a:r>
            <a:endParaRPr lang="it-IT" sz="1600" u="sng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274246" y="1384201"/>
            <a:ext cx="4158718" cy="4686757"/>
          </a:xfrm>
          <a:prstGeom prst="rect">
            <a:avLst/>
          </a:prstGeom>
        </p:spPr>
      </p:pic>
      <p:sp>
        <p:nvSpPr>
          <p:cNvPr id="10" name="Segnaposto testo 3">
            <a:extLst>
              <a:ext uri="{FF2B5EF4-FFF2-40B4-BE49-F238E27FC236}">
                <a16:creationId xmlns="" xmlns:a16="http://schemas.microsoft.com/office/drawing/2014/main" id="{1166E99A-B2CD-46B1-AF5F-76208B5E62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000" y="1135910"/>
            <a:ext cx="4815809" cy="246221"/>
          </a:xfrm>
        </p:spPr>
        <p:txBody>
          <a:bodyPr/>
          <a:lstStyle/>
          <a:p>
            <a:pPr marL="0" indent="0">
              <a:buNone/>
            </a:pPr>
            <a:r>
              <a:rPr lang="it-IT" sz="1000" i="1" dirty="0" smtClean="0"/>
              <a:t>Irradiazione giornaliera in kWh/m</a:t>
            </a:r>
            <a:r>
              <a:rPr lang="it-IT" sz="1000" i="1" baseline="30000" dirty="0" smtClean="0"/>
              <a:t>2</a:t>
            </a:r>
            <a:endParaRPr lang="it-IT" sz="1000" i="1" u="sng" baseline="30000" dirty="0"/>
          </a:p>
        </p:txBody>
      </p:sp>
    </p:spTree>
    <p:extLst>
      <p:ext uri="{BB962C8B-B14F-4D97-AF65-F5344CB8AC3E}">
        <p14:creationId xmlns="" xmlns:p14="http://schemas.microsoft.com/office/powerpoint/2010/main" val="14718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6" y="312389"/>
            <a:ext cx="8229600" cy="400110"/>
          </a:xfrm>
        </p:spPr>
        <p:txBody>
          <a:bodyPr/>
          <a:lstStyle/>
          <a:p>
            <a:r>
              <a:rPr lang="it-IT" dirty="0" smtClean="0"/>
              <a:t>SOLARE TERMICO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596" y="1167342"/>
            <a:ext cx="8229600" cy="400110"/>
          </a:xfrm>
        </p:spPr>
        <p:txBody>
          <a:bodyPr/>
          <a:lstStyle/>
          <a:p>
            <a:r>
              <a:rPr lang="it-IT" dirty="0" smtClean="0"/>
              <a:t>TIPOLOGIE DI IMPIANTI SOLARI TERMICI</a:t>
            </a:r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6209726" y="2909258"/>
            <a:ext cx="58288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404091" y="3906607"/>
            <a:ext cx="724806" cy="285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/>
          <p:cNvSpPr/>
          <p:nvPr/>
        </p:nvSpPr>
        <p:spPr>
          <a:xfrm>
            <a:off x="6119794" y="2957482"/>
            <a:ext cx="58288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" name="Immagine 39"/>
          <p:cNvPicPr>
            <a:picLocks noChangeAspect="1"/>
          </p:cNvPicPr>
          <p:nvPr/>
        </p:nvPicPr>
        <p:blipFill rotWithShape="1">
          <a:blip r:embed="rId3" cstate="screen"/>
          <a:srcRect l="-21833" r="-1" b="-6960"/>
          <a:stretch/>
        </p:blipFill>
        <p:spPr>
          <a:xfrm>
            <a:off x="-14987" y="2355045"/>
            <a:ext cx="4508421" cy="39579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" name="Immagine 4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176273" y="2389821"/>
            <a:ext cx="3429000" cy="3604260"/>
          </a:xfrm>
          <a:prstGeom prst="rect">
            <a:avLst/>
          </a:prstGeom>
        </p:spPr>
      </p:pic>
      <p:sp>
        <p:nvSpPr>
          <p:cNvPr id="42" name="CasellaDiTesto 41"/>
          <p:cNvSpPr txBox="1"/>
          <p:nvPr/>
        </p:nvSpPr>
        <p:spPr>
          <a:xfrm>
            <a:off x="783833" y="1900732"/>
            <a:ext cx="455039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+mj-lt"/>
                <a:cs typeface="Calibri"/>
              </a:rPr>
              <a:t>Impianto a </a:t>
            </a:r>
            <a:r>
              <a:rPr lang="it-IT" sz="1600" b="1" u="sng" dirty="0" smtClean="0">
                <a:latin typeface="+mj-lt"/>
                <a:cs typeface="Calibri"/>
              </a:rPr>
              <a:t>circolazione naturale</a:t>
            </a:r>
            <a:endParaRPr lang="it-IT" sz="1600" b="1" u="sng" dirty="0">
              <a:latin typeface="+mj-lt"/>
              <a:cs typeface="Calibri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5242948" y="1917612"/>
            <a:ext cx="345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+mj-lt"/>
                <a:cs typeface="Calibri"/>
              </a:rPr>
              <a:t>Impianto a </a:t>
            </a:r>
            <a:r>
              <a:rPr lang="it-IT" sz="1600" b="1" u="sng" dirty="0" smtClean="0">
                <a:latin typeface="+mj-lt"/>
                <a:cs typeface="Calibri"/>
              </a:rPr>
              <a:t>circolazione forzata</a:t>
            </a:r>
            <a:endParaRPr lang="it-IT" sz="1600" b="1" u="sng" dirty="0">
              <a:latin typeface="+mj-lt"/>
              <a:cs typeface="Calibri"/>
            </a:endParaRPr>
          </a:p>
        </p:txBody>
      </p:sp>
      <p:sp>
        <p:nvSpPr>
          <p:cNvPr id="11" name="Segnaposto numero diapositiva 5">
            <a:extLst>
              <a:ext uri="{FF2B5EF4-FFF2-40B4-BE49-F238E27FC236}">
                <a16:creationId xmlns=""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</p:spPr>
        <p:txBody>
          <a:bodyPr/>
          <a:lstStyle/>
          <a:p>
            <a:r>
              <a:rPr lang="it-IT" dirty="0" smtClean="0"/>
              <a:t>20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7945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6" y="312389"/>
            <a:ext cx="8229600" cy="400110"/>
          </a:xfrm>
        </p:spPr>
        <p:txBody>
          <a:bodyPr/>
          <a:lstStyle/>
          <a:p>
            <a:r>
              <a:rPr lang="it-IT" dirty="0" smtClean="0"/>
              <a:t>SOLARE TERMICO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596" y="1167342"/>
            <a:ext cx="8229600" cy="400110"/>
          </a:xfrm>
        </p:spPr>
        <p:txBody>
          <a:bodyPr/>
          <a:lstStyle/>
          <a:p>
            <a:r>
              <a:rPr lang="it-IT" dirty="0" smtClean="0"/>
              <a:t>COLLETTORI SOLARI A CONCENTRAZIONE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407001" y="5181115"/>
            <a:ext cx="4297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+mj-lt"/>
                <a:cs typeface="Calibri" panose="020F0502020204030204" pitchFamily="34" charset="0"/>
              </a:rPr>
              <a:t>RAPPORTO </a:t>
            </a:r>
            <a:r>
              <a:rPr lang="it-IT" sz="1600" dirty="0" err="1" smtClean="0">
                <a:latin typeface="+mj-lt"/>
                <a:cs typeface="Calibri" panose="020F0502020204030204" pitchFamily="34" charset="0"/>
              </a:rPr>
              <a:t>DI</a:t>
            </a:r>
            <a:r>
              <a:rPr lang="it-IT" sz="1600" dirty="0" smtClean="0">
                <a:latin typeface="+mj-lt"/>
                <a:cs typeface="Calibri" panose="020F0502020204030204" pitchFamily="34" charset="0"/>
              </a:rPr>
              <a:t> CONCENTRAZIONE:</a:t>
            </a:r>
            <a:endParaRPr lang="it-IT" sz="16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8" name="Segnaposto numero diapositiva 5">
            <a:extLst>
              <a:ext uri="{FF2B5EF4-FFF2-40B4-BE49-F238E27FC236}">
                <a16:creationId xmlns=""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</p:spPr>
        <p:txBody>
          <a:bodyPr/>
          <a:lstStyle/>
          <a:p>
            <a:r>
              <a:rPr lang="it-IT" dirty="0" smtClean="0"/>
              <a:t>21</a:t>
            </a:r>
            <a:endParaRPr lang="it-IT" dirty="0"/>
          </a:p>
        </p:txBody>
      </p:sp>
      <p:grpSp>
        <p:nvGrpSpPr>
          <p:cNvPr id="42" name="Gruppo 41"/>
          <p:cNvGrpSpPr/>
          <p:nvPr/>
        </p:nvGrpSpPr>
        <p:grpSpPr>
          <a:xfrm>
            <a:off x="364724" y="1699144"/>
            <a:ext cx="8713796" cy="2893948"/>
            <a:chOff x="364724" y="1699144"/>
            <a:chExt cx="8713796" cy="2893948"/>
          </a:xfrm>
        </p:grpSpPr>
        <p:sp>
          <p:nvSpPr>
            <p:cNvPr id="21" name="Rettangolo 20"/>
            <p:cNvSpPr/>
            <p:nvPr/>
          </p:nvSpPr>
          <p:spPr>
            <a:xfrm>
              <a:off x="6209726" y="2909258"/>
              <a:ext cx="58288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3404091" y="3906607"/>
              <a:ext cx="724806" cy="285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6119794" y="2957482"/>
              <a:ext cx="58288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6181350" y="3136101"/>
              <a:ext cx="58288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6171825" y="3003123"/>
              <a:ext cx="58288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7" name="Gruppo 16"/>
            <p:cNvGrpSpPr>
              <a:grpSpLocks noChangeAspect="1"/>
            </p:cNvGrpSpPr>
            <p:nvPr/>
          </p:nvGrpSpPr>
          <p:grpSpPr>
            <a:xfrm>
              <a:off x="489174" y="1983326"/>
              <a:ext cx="8481430" cy="2505890"/>
              <a:chOff x="39403" y="1296000"/>
              <a:chExt cx="9017579" cy="2664296"/>
            </a:xfrm>
          </p:grpSpPr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2585939" y="1520782"/>
                <a:ext cx="3187990" cy="2304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9" name="Gruppo 18"/>
              <p:cNvGrpSpPr>
                <a:grpSpLocks noChangeAspect="1"/>
              </p:cNvGrpSpPr>
              <p:nvPr/>
            </p:nvGrpSpPr>
            <p:grpSpPr>
              <a:xfrm>
                <a:off x="39403" y="1296000"/>
                <a:ext cx="9017579" cy="2664296"/>
                <a:chOff x="219562" y="908720"/>
                <a:chExt cx="8840764" cy="2612055"/>
              </a:xfrm>
            </p:grpSpPr>
            <p:pic>
              <p:nvPicPr>
                <p:cNvPr id="20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219562" y="946367"/>
                  <a:ext cx="2565737" cy="20177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6084168" y="1083914"/>
                  <a:ext cx="2976158" cy="23042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ttangolo 22"/>
                <p:cNvSpPr/>
                <p:nvPr/>
              </p:nvSpPr>
              <p:spPr>
                <a:xfrm>
                  <a:off x="6075206" y="908720"/>
                  <a:ext cx="792666" cy="8004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" name="Rettangolo 23"/>
                <p:cNvSpPr/>
                <p:nvPr/>
              </p:nvSpPr>
              <p:spPr>
                <a:xfrm>
                  <a:off x="1910038" y="2505724"/>
                  <a:ext cx="1512168" cy="10150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sp>
          <p:nvSpPr>
            <p:cNvPr id="5" name="CasellaDiTesto 4"/>
            <p:cNvSpPr txBox="1"/>
            <p:nvPr/>
          </p:nvSpPr>
          <p:spPr>
            <a:xfrm>
              <a:off x="364724" y="1724203"/>
              <a:ext cx="2295525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pPr algn="ctr"/>
              <a:r>
                <a:rPr lang="it-IT" sz="1600" b="1" dirty="0" smtClean="0"/>
                <a:t>Collettore </a:t>
              </a:r>
            </a:p>
            <a:p>
              <a:pPr algn="ctr"/>
              <a:r>
                <a:rPr lang="it-IT" sz="1600" b="1" dirty="0" smtClean="0"/>
                <a:t>parabolico puntuale</a:t>
              </a: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3561646" y="1699144"/>
              <a:ext cx="2116320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pPr algn="ctr"/>
              <a:r>
                <a:rPr lang="it-IT" sz="1600" b="1" dirty="0" smtClean="0"/>
                <a:t>Collettore parabolico lineare</a:t>
              </a: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4128897" y="2197596"/>
              <a:ext cx="211632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pPr algn="ctr"/>
              <a:endParaRPr lang="it-IT" sz="1600" b="1" dirty="0" smtClean="0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7511467" y="2122825"/>
              <a:ext cx="1567053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pPr algn="ctr"/>
              <a:endParaRPr lang="it-IT" sz="1600" b="1" dirty="0" smtClean="0"/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6579363" y="1722595"/>
              <a:ext cx="2116320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pPr algn="ctr"/>
              <a:r>
                <a:rPr lang="it-IT" sz="1600" b="1" dirty="0" smtClean="0"/>
                <a:t>Collettore a specchi lineari di </a:t>
              </a:r>
              <a:r>
                <a:rPr lang="it-IT" sz="1600" b="1" dirty="0" err="1" smtClean="0"/>
                <a:t>Fresnel</a:t>
              </a:r>
              <a:endParaRPr lang="it-IT" sz="1600" b="1" dirty="0" smtClean="0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625040" y="3821968"/>
              <a:ext cx="1485900" cy="169277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pPr algn="r"/>
              <a:r>
                <a:rPr lang="it-IT" sz="1100" b="1" dirty="0" smtClean="0"/>
                <a:t>Specchio riflettore</a:t>
              </a: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398319" y="3005871"/>
              <a:ext cx="1216800" cy="230400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pPr algn="r"/>
              <a:endParaRPr lang="it-IT" sz="1100" b="1" dirty="0" smtClean="0"/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5168174" y="3212357"/>
              <a:ext cx="1485900" cy="169277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r>
                <a:rPr lang="it-IT" sz="1100" b="1" dirty="0" smtClean="0"/>
                <a:t>Specchio riflettore</a:t>
              </a:r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615833" y="3066994"/>
              <a:ext cx="961620" cy="169277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pPr algn="r"/>
              <a:r>
                <a:rPr lang="it-IT" sz="1100" b="1" dirty="0" smtClean="0"/>
                <a:t>Ricevitore</a:t>
              </a:r>
            </a:p>
          </p:txBody>
        </p:sp>
        <p:sp>
          <p:nvSpPr>
            <p:cNvPr id="7" name="Rettangolo 6"/>
            <p:cNvSpPr/>
            <p:nvPr/>
          </p:nvSpPr>
          <p:spPr>
            <a:xfrm>
              <a:off x="2697708" y="3306075"/>
              <a:ext cx="953944" cy="1579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4444107" y="2878044"/>
              <a:ext cx="1485900" cy="169277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r>
                <a:rPr lang="it-IT" sz="1100" b="1" dirty="0" smtClean="0"/>
                <a:t>Ricevitore</a:t>
              </a: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5704021" y="3002746"/>
              <a:ext cx="1440000" cy="169277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pPr algn="r"/>
              <a:r>
                <a:rPr lang="it-IT" sz="1100" b="1" dirty="0" smtClean="0"/>
                <a:t>Specchi primari </a:t>
              </a: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6948000" y="4085261"/>
              <a:ext cx="1296000" cy="507831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pPr algn="ctr"/>
              <a:r>
                <a:rPr lang="it-IT" sz="1100" b="1" dirty="0" smtClean="0"/>
                <a:t>Specchio secondario </a:t>
              </a:r>
            </a:p>
            <a:p>
              <a:pPr algn="ctr"/>
              <a:r>
                <a:rPr lang="it-IT" sz="1100" b="1" dirty="0" smtClean="0"/>
                <a:t>e ricevitore</a:t>
              </a:r>
            </a:p>
          </p:txBody>
        </p:sp>
        <p:sp>
          <p:nvSpPr>
            <p:cNvPr id="40" name="Rettangolo 39"/>
            <p:cNvSpPr/>
            <p:nvPr/>
          </p:nvSpPr>
          <p:spPr>
            <a:xfrm>
              <a:off x="2902493" y="3095921"/>
              <a:ext cx="447677" cy="201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/>
            <p:cNvSpPr/>
            <p:nvPr/>
          </p:nvSpPr>
          <p:spPr>
            <a:xfrm>
              <a:off x="2807451" y="3193317"/>
              <a:ext cx="685168" cy="2073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026" name="Picture 2" descr="C:\Users\work_for_fun\Desktop\Senza nome-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9775" y="4870733"/>
            <a:ext cx="2324100" cy="1201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27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6" y="312389"/>
            <a:ext cx="8229600" cy="400110"/>
          </a:xfrm>
        </p:spPr>
        <p:txBody>
          <a:bodyPr/>
          <a:lstStyle/>
          <a:p>
            <a:r>
              <a:rPr lang="it-IT" dirty="0" smtClean="0"/>
              <a:t>SOLARE TERMICO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596" y="1099258"/>
            <a:ext cx="8229600" cy="400110"/>
          </a:xfrm>
        </p:spPr>
        <p:txBody>
          <a:bodyPr/>
          <a:lstStyle/>
          <a:p>
            <a:r>
              <a:rPr lang="it-IT" dirty="0" smtClean="0"/>
              <a:t>COLLETTORI PARABOLICI LINEARI </a:t>
            </a:r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6209726" y="2909258"/>
            <a:ext cx="58288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404091" y="3906607"/>
            <a:ext cx="724806" cy="285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/>
          <p:cNvSpPr/>
          <p:nvPr/>
        </p:nvSpPr>
        <p:spPr>
          <a:xfrm>
            <a:off x="6119794" y="2957482"/>
            <a:ext cx="58288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181350" y="3136101"/>
            <a:ext cx="58288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6171825" y="3003123"/>
            <a:ext cx="58288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6114675" y="3242739"/>
            <a:ext cx="58288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6278269" y="2785097"/>
            <a:ext cx="58288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163695" y="1625179"/>
            <a:ext cx="5257956" cy="1846659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marL="179388" indent="-1793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+mj-lt"/>
                <a:cs typeface="Calibri" panose="020F0502020204030204" pitchFamily="34" charset="0"/>
              </a:rPr>
              <a:t>C=25-100</a:t>
            </a:r>
          </a:p>
          <a:p>
            <a:pPr marL="179388" indent="-1793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i="1" dirty="0" err="1" smtClean="0">
                <a:latin typeface="+mj-lt"/>
                <a:cs typeface="Calibri" panose="020F0502020204030204" pitchFamily="34" charset="0"/>
              </a:rPr>
              <a:t>T</a:t>
            </a:r>
            <a:r>
              <a:rPr lang="it-IT" sz="1600" i="1" baseline="-25000" dirty="0" err="1" smtClean="0">
                <a:latin typeface="+mj-lt"/>
                <a:cs typeface="Calibri" panose="020F0502020204030204" pitchFamily="34" charset="0"/>
              </a:rPr>
              <a:t>max</a:t>
            </a:r>
            <a:r>
              <a:rPr lang="it-IT" sz="1600" dirty="0" smtClean="0">
                <a:latin typeface="+mj-lt"/>
                <a:cs typeface="Calibri" panose="020F0502020204030204" pitchFamily="34" charset="0"/>
              </a:rPr>
              <a:t>=290-550°C</a:t>
            </a:r>
          </a:p>
          <a:p>
            <a:pPr marL="179388" indent="-1793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+mj-lt"/>
                <a:cs typeface="Calibri" panose="020F0502020204030204" pitchFamily="34" charset="0"/>
              </a:rPr>
              <a:t>P=10-200 MW</a:t>
            </a:r>
          </a:p>
          <a:p>
            <a:pPr marL="179388" indent="-1793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i="1" dirty="0" smtClean="0">
                <a:latin typeface="+mj-lt"/>
                <a:cs typeface="Calibri" panose="020F0502020204030204" pitchFamily="34" charset="0"/>
              </a:rPr>
              <a:t>η</a:t>
            </a:r>
            <a:r>
              <a:rPr lang="it-IT" sz="1600" i="1" baseline="-25000" dirty="0" smtClean="0">
                <a:latin typeface="+mj-lt"/>
                <a:cs typeface="Calibri" panose="020F0502020204030204" pitchFamily="34" charset="0"/>
              </a:rPr>
              <a:t>SE</a:t>
            </a:r>
            <a:r>
              <a:rPr lang="it-IT" sz="1600" dirty="0" smtClean="0">
                <a:latin typeface="+mj-lt"/>
                <a:cs typeface="Calibri" panose="020F0502020204030204" pitchFamily="34" charset="0"/>
              </a:rPr>
              <a:t>≈15%</a:t>
            </a:r>
            <a:endParaRPr lang="it-IT" sz="1600" baseline="-25000" dirty="0" smtClean="0">
              <a:latin typeface="+mj-lt"/>
              <a:cs typeface="Calibri" panose="020F0502020204030204" pitchFamily="34" charset="0"/>
            </a:endParaRPr>
          </a:p>
          <a:p>
            <a:pPr marL="179388" indent="-1793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+mj-lt"/>
                <a:cs typeface="Calibri" panose="020F0502020204030204" pitchFamily="34" charset="0"/>
              </a:rPr>
              <a:t>Sistema di inseguimento= </a:t>
            </a:r>
            <a:r>
              <a:rPr lang="it-IT" sz="1600" dirty="0" err="1" smtClean="0">
                <a:latin typeface="+mj-lt"/>
                <a:cs typeface="Calibri" panose="020F0502020204030204" pitchFamily="34" charset="0"/>
              </a:rPr>
              <a:t>monoassiale</a:t>
            </a:r>
            <a:endParaRPr lang="it-IT" sz="1600" dirty="0" smtClean="0"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19" name="Gruppo 18"/>
          <p:cNvGrpSpPr>
            <a:grpSpLocks noChangeAspect="1"/>
          </p:cNvGrpSpPr>
          <p:nvPr/>
        </p:nvGrpSpPr>
        <p:grpSpPr>
          <a:xfrm>
            <a:off x="4483101" y="1499368"/>
            <a:ext cx="4845919" cy="2910866"/>
            <a:chOff x="5410239" y="1094710"/>
            <a:chExt cx="3888431" cy="2414343"/>
          </a:xfrm>
        </p:grpSpPr>
        <p:pic>
          <p:nvPicPr>
            <p:cNvPr id="20" name="Picture 2" descr="https://www.energy.gov/sites/prod/files/2016/05/f32/photo_csp_development_skytrough_2009_high_0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39" y="1094710"/>
              <a:ext cx="3621514" cy="24143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CasellaDiTesto 21"/>
            <p:cNvSpPr txBox="1"/>
            <p:nvPr/>
          </p:nvSpPr>
          <p:spPr>
            <a:xfrm>
              <a:off x="5410239" y="1177045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FFFF00"/>
                  </a:solidFill>
                </a:rPr>
                <a:t>Specchio parabolico</a:t>
              </a:r>
              <a:endParaRPr lang="it-IT" dirty="0">
                <a:solidFill>
                  <a:srgbClr val="FFFF00"/>
                </a:solidFill>
              </a:endParaRPr>
            </a:p>
          </p:txBody>
        </p:sp>
        <p:cxnSp>
          <p:nvCxnSpPr>
            <p:cNvPr id="23" name="Connettore 2 22"/>
            <p:cNvCxnSpPr/>
            <p:nvPr/>
          </p:nvCxnSpPr>
          <p:spPr>
            <a:xfrm>
              <a:off x="6154134" y="1516722"/>
              <a:ext cx="224839" cy="57563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sellaDiTesto 23"/>
            <p:cNvSpPr txBox="1"/>
            <p:nvPr/>
          </p:nvSpPr>
          <p:spPr>
            <a:xfrm>
              <a:off x="6706382" y="2908370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FFFF00"/>
                  </a:solidFill>
                </a:rPr>
                <a:t>Tubo ricevitore</a:t>
              </a:r>
              <a:endParaRPr lang="it-IT" dirty="0">
                <a:solidFill>
                  <a:srgbClr val="FFFF00"/>
                </a:solidFill>
              </a:endParaRPr>
            </a:p>
          </p:txBody>
        </p:sp>
        <p:cxnSp>
          <p:nvCxnSpPr>
            <p:cNvPr id="25" name="Connettore 2 24"/>
            <p:cNvCxnSpPr/>
            <p:nvPr/>
          </p:nvCxnSpPr>
          <p:spPr>
            <a:xfrm flipH="1" flipV="1">
              <a:off x="7390490" y="2279866"/>
              <a:ext cx="240186" cy="587381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Immagine 2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431600" y="4579200"/>
            <a:ext cx="714374" cy="1770968"/>
          </a:xfrm>
          <a:prstGeom prst="rect">
            <a:avLst/>
          </a:prstGeom>
        </p:spPr>
      </p:pic>
      <p:sp>
        <p:nvSpPr>
          <p:cNvPr id="27" name="Segnaposto numero diapositiva 5">
            <a:extLst>
              <a:ext uri="{FF2B5EF4-FFF2-40B4-BE49-F238E27FC236}">
                <a16:creationId xmlns=""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</p:spPr>
        <p:txBody>
          <a:bodyPr/>
          <a:lstStyle/>
          <a:p>
            <a:r>
              <a:rPr lang="it-IT" dirty="0" smtClean="0"/>
              <a:t>22</a:t>
            </a:r>
            <a:endParaRPr lang="it-IT" dirty="0"/>
          </a:p>
        </p:txBody>
      </p:sp>
      <p:pic>
        <p:nvPicPr>
          <p:cNvPr id="29" name="Immagine 28" descr="collettore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2245" y="3893437"/>
            <a:ext cx="4369482" cy="24056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14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="" xmlns:a16="http://schemas.microsoft.com/office/drawing/2014/main" id="{550F7342-9A3D-46EB-A10A-DEBAE052AF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66000" y="1706783"/>
            <a:ext cx="4212000" cy="1815882"/>
          </a:xfrm>
        </p:spPr>
        <p:txBody>
          <a:bodyPr/>
          <a:lstStyle/>
          <a:p>
            <a:r>
              <a:rPr lang="it-IT" dirty="0" smtClean="0"/>
              <a:t>Lorena Giordano</a:t>
            </a:r>
          </a:p>
          <a:p>
            <a:r>
              <a:rPr lang="it-IT" smtClean="0"/>
              <a:t>C.R</a:t>
            </a:r>
            <a:r>
              <a:rPr lang="it-IT" dirty="0"/>
              <a:t>. ENEA Casaccia (Roma)</a:t>
            </a:r>
            <a:br>
              <a:rPr lang="it-IT" dirty="0"/>
            </a:br>
            <a:r>
              <a:rPr lang="it-IT" dirty="0"/>
              <a:t>DUEE-SPS-SEI</a:t>
            </a:r>
          </a:p>
          <a:p>
            <a:r>
              <a:rPr lang="it-IT" dirty="0"/>
              <a:t>lorena.giordano@enea.it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0606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6" y="256469"/>
            <a:ext cx="8229600" cy="400110"/>
          </a:xfrm>
        </p:spPr>
        <p:txBody>
          <a:bodyPr/>
          <a:lstStyle/>
          <a:p>
            <a:r>
              <a:rPr lang="it-IT" dirty="0" smtClean="0"/>
              <a:t>SOLARE FOTOVOLTAICO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596" y="1213998"/>
            <a:ext cx="8229600" cy="400110"/>
          </a:xfrm>
        </p:spPr>
        <p:txBody>
          <a:bodyPr/>
          <a:lstStyle/>
          <a:p>
            <a:r>
              <a:rPr lang="it-IT" dirty="0" smtClean="0"/>
              <a:t>PRINCIPIO DI FUNZIONAMENTO DI UNA CELLA FOTOVOLTAICA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3</a:t>
            </a:fld>
            <a:endParaRPr lang="it-IT"/>
          </a:p>
        </p:txBody>
      </p:sp>
      <p:grpSp>
        <p:nvGrpSpPr>
          <p:cNvPr id="37" name="Gruppo 36"/>
          <p:cNvGrpSpPr/>
          <p:nvPr/>
        </p:nvGrpSpPr>
        <p:grpSpPr>
          <a:xfrm>
            <a:off x="877357" y="2935873"/>
            <a:ext cx="3365593" cy="1974406"/>
            <a:chOff x="1320482" y="2936650"/>
            <a:chExt cx="3792757" cy="2129161"/>
          </a:xfrm>
        </p:grpSpPr>
        <p:cxnSp>
          <p:nvCxnSpPr>
            <p:cNvPr id="5" name="Connettore 2 4"/>
            <p:cNvCxnSpPr/>
            <p:nvPr/>
          </p:nvCxnSpPr>
          <p:spPr>
            <a:xfrm flipH="1" flipV="1">
              <a:off x="3417093" y="3580233"/>
              <a:ext cx="447675" cy="18097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2 15"/>
            <p:cNvCxnSpPr/>
            <p:nvPr/>
          </p:nvCxnSpPr>
          <p:spPr>
            <a:xfrm flipH="1" flipV="1">
              <a:off x="3691642" y="3263425"/>
              <a:ext cx="447674" cy="18097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2 8"/>
            <p:cNvCxnSpPr/>
            <p:nvPr/>
          </p:nvCxnSpPr>
          <p:spPr>
            <a:xfrm flipH="1">
              <a:off x="3381375" y="2936650"/>
              <a:ext cx="347663" cy="1314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 flipH="1">
              <a:off x="2683670" y="3125254"/>
              <a:ext cx="347663" cy="1314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e 9"/>
            <p:cNvSpPr/>
            <p:nvPr/>
          </p:nvSpPr>
          <p:spPr>
            <a:xfrm>
              <a:off x="3312317" y="3518320"/>
              <a:ext cx="122400" cy="123825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solidFill>
                    <a:srgbClr val="002060"/>
                  </a:solidFill>
                </a:rPr>
                <a:t>-</a:t>
              </a:r>
              <a:endParaRPr lang="it-IT" dirty="0">
                <a:solidFill>
                  <a:srgbClr val="002060"/>
                </a:solidFill>
              </a:endParaRPr>
            </a:p>
          </p:txBody>
        </p:sp>
        <p:cxnSp>
          <p:nvCxnSpPr>
            <p:cNvPr id="22" name="Connettore 2 21"/>
            <p:cNvCxnSpPr/>
            <p:nvPr/>
          </p:nvCxnSpPr>
          <p:spPr>
            <a:xfrm flipH="1" flipV="1">
              <a:off x="4665565" y="3222000"/>
              <a:ext cx="447674" cy="14044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e 24"/>
            <p:cNvSpPr/>
            <p:nvPr/>
          </p:nvSpPr>
          <p:spPr>
            <a:xfrm>
              <a:off x="3588414" y="3222174"/>
              <a:ext cx="122400" cy="123825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solidFill>
                    <a:srgbClr val="002060"/>
                  </a:solidFill>
                </a:rPr>
                <a:t>-</a:t>
              </a:r>
              <a:endParaRPr lang="it-IT" dirty="0">
                <a:solidFill>
                  <a:srgbClr val="002060"/>
                </a:solidFill>
              </a:endParaRPr>
            </a:p>
          </p:txBody>
        </p:sp>
        <p:sp>
          <p:nvSpPr>
            <p:cNvPr id="26" name="Ovale 25"/>
            <p:cNvSpPr/>
            <p:nvPr/>
          </p:nvSpPr>
          <p:spPr>
            <a:xfrm>
              <a:off x="2580442" y="3222174"/>
              <a:ext cx="122400" cy="123825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solidFill>
                    <a:srgbClr val="002060"/>
                  </a:solidFill>
                </a:rPr>
                <a:t>-</a:t>
              </a:r>
              <a:endParaRPr lang="it-IT" dirty="0">
                <a:solidFill>
                  <a:srgbClr val="002060"/>
                </a:solidFill>
              </a:endParaRPr>
            </a:p>
          </p:txBody>
        </p:sp>
        <p:sp>
          <p:nvSpPr>
            <p:cNvPr id="27" name="Ovale 26"/>
            <p:cNvSpPr/>
            <p:nvPr/>
          </p:nvSpPr>
          <p:spPr>
            <a:xfrm>
              <a:off x="4535186" y="3139600"/>
              <a:ext cx="122400" cy="123825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solidFill>
                    <a:srgbClr val="002060"/>
                  </a:solidFill>
                </a:rPr>
                <a:t>-</a:t>
              </a:r>
              <a:endParaRPr lang="it-IT" dirty="0">
                <a:solidFill>
                  <a:srgbClr val="002060"/>
                </a:solidFill>
              </a:endParaRPr>
            </a:p>
          </p:txBody>
        </p:sp>
        <p:sp>
          <p:nvSpPr>
            <p:cNvPr id="28" name="Ovale 27"/>
            <p:cNvSpPr/>
            <p:nvPr/>
          </p:nvSpPr>
          <p:spPr>
            <a:xfrm>
              <a:off x="3258975" y="3014518"/>
              <a:ext cx="122400" cy="123825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solidFill>
                    <a:srgbClr val="002060"/>
                  </a:solidFill>
                </a:rPr>
                <a:t>-</a:t>
              </a:r>
              <a:endParaRPr lang="it-IT" dirty="0">
                <a:solidFill>
                  <a:srgbClr val="002060"/>
                </a:solidFill>
              </a:endParaRPr>
            </a:p>
          </p:txBody>
        </p:sp>
        <p:cxnSp>
          <p:nvCxnSpPr>
            <p:cNvPr id="29" name="Connettore 2 28"/>
            <p:cNvCxnSpPr/>
            <p:nvPr/>
          </p:nvCxnSpPr>
          <p:spPr>
            <a:xfrm flipH="1">
              <a:off x="1718144" y="3518320"/>
              <a:ext cx="26081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2 30"/>
            <p:cNvCxnSpPr/>
            <p:nvPr/>
          </p:nvCxnSpPr>
          <p:spPr>
            <a:xfrm flipH="1">
              <a:off x="1372157" y="3241224"/>
              <a:ext cx="9525" cy="6359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e 32"/>
            <p:cNvSpPr/>
            <p:nvPr/>
          </p:nvSpPr>
          <p:spPr>
            <a:xfrm>
              <a:off x="1320482" y="3877178"/>
              <a:ext cx="122400" cy="123825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solidFill>
                    <a:srgbClr val="002060"/>
                  </a:solidFill>
                </a:rPr>
                <a:t>-</a:t>
              </a:r>
              <a:endParaRPr lang="it-IT" dirty="0">
                <a:solidFill>
                  <a:srgbClr val="002060"/>
                </a:solidFill>
              </a:endParaRPr>
            </a:p>
          </p:txBody>
        </p:sp>
        <p:sp>
          <p:nvSpPr>
            <p:cNvPr id="34" name="Ovale 33"/>
            <p:cNvSpPr/>
            <p:nvPr/>
          </p:nvSpPr>
          <p:spPr>
            <a:xfrm>
              <a:off x="1602697" y="3456407"/>
              <a:ext cx="122400" cy="123825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solidFill>
                    <a:srgbClr val="002060"/>
                  </a:solidFill>
                </a:rPr>
                <a:t>-</a:t>
              </a:r>
              <a:endParaRPr lang="it-IT" dirty="0">
                <a:solidFill>
                  <a:srgbClr val="002060"/>
                </a:solidFill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2309157" y="3559975"/>
              <a:ext cx="209550" cy="276999"/>
            </a:xfrm>
            <a:prstGeom prst="rect">
              <a:avLst/>
            </a:prstGeom>
          </p:spPr>
          <p:txBody>
            <a:bodyPr vert="horz" wrap="square" lIns="91440" tIns="0" rIns="91440" bIns="0" rtlCol="0">
              <a:spAutoFit/>
            </a:bodyPr>
            <a:lstStyle/>
            <a:p>
              <a:r>
                <a:rPr lang="it-IT" dirty="0" smtClean="0"/>
                <a:t>-</a:t>
              </a: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3677265" y="4650313"/>
              <a:ext cx="200025" cy="276999"/>
            </a:xfrm>
            <a:prstGeom prst="rect">
              <a:avLst/>
            </a:prstGeom>
          </p:spPr>
          <p:txBody>
            <a:bodyPr vert="horz" wrap="square" lIns="91440" tIns="0" rIns="91440" bIns="0" rtlCol="0">
              <a:spAutoFit/>
            </a:bodyPr>
            <a:lstStyle/>
            <a:p>
              <a:r>
                <a:rPr lang="it-IT" dirty="0" smtClean="0"/>
                <a:t>-</a:t>
              </a: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3078299" y="4200773"/>
              <a:ext cx="209550" cy="276999"/>
            </a:xfrm>
            <a:prstGeom prst="rect">
              <a:avLst/>
            </a:prstGeom>
          </p:spPr>
          <p:txBody>
            <a:bodyPr vert="horz" wrap="square" lIns="91440" tIns="0" rIns="91440" bIns="0" rtlCol="0">
              <a:spAutoFit/>
            </a:bodyPr>
            <a:lstStyle/>
            <a:p>
              <a:r>
                <a:rPr lang="it-IT" dirty="0" smtClean="0"/>
                <a:t>-</a:t>
              </a: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2496931" y="3698474"/>
              <a:ext cx="305634" cy="276999"/>
            </a:xfrm>
            <a:prstGeom prst="rect">
              <a:avLst/>
            </a:prstGeom>
          </p:spPr>
          <p:txBody>
            <a:bodyPr vert="horz" wrap="square" lIns="91440" tIns="0" rIns="91440" bIns="0" rtlCol="0">
              <a:spAutoFit/>
            </a:bodyPr>
            <a:lstStyle/>
            <a:p>
              <a:r>
                <a:rPr lang="it-IT" dirty="0" smtClean="0"/>
                <a:t>+</a:t>
              </a: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2821783" y="4121442"/>
              <a:ext cx="209550" cy="276999"/>
            </a:xfrm>
            <a:prstGeom prst="rect">
              <a:avLst/>
            </a:prstGeom>
          </p:spPr>
          <p:txBody>
            <a:bodyPr vert="horz" wrap="square" lIns="91440" tIns="0" rIns="91440" bIns="0" rtlCol="0">
              <a:spAutoFit/>
            </a:bodyPr>
            <a:lstStyle/>
            <a:p>
              <a:r>
                <a:rPr lang="it-IT" dirty="0" smtClean="0"/>
                <a:t>+</a:t>
              </a: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3520102" y="4788812"/>
              <a:ext cx="314326" cy="276999"/>
            </a:xfrm>
            <a:prstGeom prst="rect">
              <a:avLst/>
            </a:prstGeom>
          </p:spPr>
          <p:txBody>
            <a:bodyPr vert="horz" wrap="square" lIns="91440" tIns="0" rIns="91440" bIns="0" rtlCol="0">
              <a:spAutoFit/>
            </a:bodyPr>
            <a:lstStyle/>
            <a:p>
              <a:r>
                <a:rPr lang="it-IT" dirty="0" smtClean="0"/>
                <a:t>+</a:t>
              </a: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4430411" y="4062776"/>
              <a:ext cx="209550" cy="276999"/>
            </a:xfrm>
            <a:prstGeom prst="rect">
              <a:avLst/>
            </a:prstGeom>
          </p:spPr>
          <p:txBody>
            <a:bodyPr vert="horz" wrap="square" lIns="91440" tIns="0" rIns="91440" bIns="0" rtlCol="0">
              <a:spAutoFit/>
            </a:bodyPr>
            <a:lstStyle/>
            <a:p>
              <a:r>
                <a:rPr lang="it-IT" dirty="0" smtClean="0"/>
                <a:t>-</a:t>
              </a: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4616936" y="4001003"/>
              <a:ext cx="248126" cy="276999"/>
            </a:xfrm>
            <a:prstGeom prst="rect">
              <a:avLst/>
            </a:prstGeom>
          </p:spPr>
          <p:txBody>
            <a:bodyPr vert="horz" wrap="square" lIns="91440" tIns="0" rIns="91440" bIns="0" rtlCol="0">
              <a:spAutoFit/>
            </a:bodyPr>
            <a:lstStyle/>
            <a:p>
              <a:r>
                <a:rPr lang="it-IT" dirty="0" smtClean="0"/>
                <a:t>+</a:t>
              </a:r>
            </a:p>
          </p:txBody>
        </p:sp>
      </p:grpSp>
      <p:pic>
        <p:nvPicPr>
          <p:cNvPr id="2050" name="Picture 2" descr="http://www.mcenergie.it/wp-content/uploads/2017/06/cella-fotovoltaico-monocristallino-1-300x26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395" y="2135360"/>
            <a:ext cx="2231357" cy="1933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cenergie.it/wp-content/uploads/2017/06/policristallino-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16" y="4572000"/>
            <a:ext cx="1839621" cy="18396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asellaDiTesto 43"/>
          <p:cNvSpPr txBox="1"/>
          <p:nvPr/>
        </p:nvSpPr>
        <p:spPr>
          <a:xfrm>
            <a:off x="6638029" y="1961380"/>
            <a:ext cx="2402088" cy="18466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200" dirty="0" smtClean="0"/>
              <a:t>SILICIO MONOCRISTALLINO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6363835" y="4340314"/>
            <a:ext cx="2942385" cy="18466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200" dirty="0" smtClean="0"/>
              <a:t>SILICIO  POLICRISTALLINO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2235220" y="5265624"/>
            <a:ext cx="1005230" cy="384721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25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contatto</a:t>
            </a:r>
          </a:p>
          <a:p>
            <a:r>
              <a:rPr lang="it-IT" sz="125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posteriore</a:t>
            </a:r>
          </a:p>
        </p:txBody>
      </p:sp>
      <p:cxnSp>
        <p:nvCxnSpPr>
          <p:cNvPr id="51" name="Connettore diritto 50"/>
          <p:cNvCxnSpPr/>
          <p:nvPr/>
        </p:nvCxnSpPr>
        <p:spPr>
          <a:xfrm flipH="1">
            <a:off x="2852511" y="5082043"/>
            <a:ext cx="190694" cy="363988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470" y="2071655"/>
            <a:ext cx="5405437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1257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6" y="312389"/>
            <a:ext cx="8229600" cy="400110"/>
          </a:xfrm>
        </p:spPr>
        <p:txBody>
          <a:bodyPr/>
          <a:lstStyle/>
          <a:p>
            <a:r>
              <a:rPr lang="it-IT" dirty="0" smtClean="0"/>
              <a:t>SOLARE FOTOVOLTAICO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596" y="1167342"/>
            <a:ext cx="8229600" cy="400110"/>
          </a:xfrm>
        </p:spPr>
        <p:txBody>
          <a:bodyPr/>
          <a:lstStyle/>
          <a:p>
            <a:r>
              <a:rPr lang="it-IT" dirty="0" smtClean="0"/>
              <a:t>DALLA </a:t>
            </a:r>
            <a:r>
              <a:rPr lang="it-IT" u="sng" dirty="0" smtClean="0"/>
              <a:t>CELLA</a:t>
            </a:r>
            <a:r>
              <a:rPr lang="it-IT" dirty="0" smtClean="0"/>
              <a:t> AL </a:t>
            </a:r>
            <a:r>
              <a:rPr lang="it-IT" u="sng" dirty="0" smtClean="0"/>
              <a:t>MODULO</a:t>
            </a:r>
            <a:r>
              <a:rPr lang="it-IT" dirty="0" smtClean="0"/>
              <a:t> FOTOVOLTAICO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724211" y="2110960"/>
            <a:ext cx="2434040" cy="3112088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99028" y="5238471"/>
            <a:ext cx="2790868" cy="3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MODULO: </a:t>
            </a:r>
            <a:r>
              <a:rPr lang="it-IT" sz="1600" dirty="0" err="1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</a:t>
            </a:r>
            <a:r>
              <a:rPr lang="it-IT" sz="1600" baseline="-25000" dirty="0" err="1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</a:t>
            </a:r>
            <a:r>
              <a:rPr lang="it-IT" sz="16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=50-200 </a:t>
            </a:r>
            <a:r>
              <a:rPr lang="it-IT" sz="16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W</a:t>
            </a:r>
          </a:p>
        </p:txBody>
      </p:sp>
      <p:sp>
        <p:nvSpPr>
          <p:cNvPr id="4" name="Rettangolo 3"/>
          <p:cNvSpPr/>
          <p:nvPr/>
        </p:nvSpPr>
        <p:spPr>
          <a:xfrm>
            <a:off x="2100976" y="2029360"/>
            <a:ext cx="16383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 rot="2280000">
            <a:off x="2358000" y="2107974"/>
            <a:ext cx="1638300" cy="1208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673" y="1718006"/>
            <a:ext cx="4985577" cy="3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CELLA: Corrente=3-4 A, Tensione≈0.5 V, </a:t>
            </a:r>
            <a:r>
              <a:rPr lang="it-IT" sz="16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P</a:t>
            </a:r>
            <a:r>
              <a:rPr lang="it-IT" sz="1600" baseline="-250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p</a:t>
            </a:r>
            <a:r>
              <a:rPr lang="it-IT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=1.5-2 W</a:t>
            </a:r>
            <a:endParaRPr lang="it-IT" sz="16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3681636" y="2308868"/>
            <a:ext cx="5223560" cy="3184096"/>
            <a:chOff x="3887069" y="2993712"/>
            <a:chExt cx="5223560" cy="3184096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/>
          </p:blipFill>
          <p:spPr>
            <a:xfrm>
              <a:off x="4973555" y="3802971"/>
              <a:ext cx="3574011" cy="2374837"/>
            </a:xfrm>
            <a:prstGeom prst="rect">
              <a:avLst/>
            </a:prstGeom>
          </p:spPr>
        </p:pic>
        <p:sp>
          <p:nvSpPr>
            <p:cNvPr id="14" name="CasellaDiTesto 13"/>
            <p:cNvSpPr txBox="1"/>
            <p:nvPr/>
          </p:nvSpPr>
          <p:spPr>
            <a:xfrm>
              <a:off x="3887069" y="3215184"/>
              <a:ext cx="2376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u="sng" dirty="0">
                  <a:solidFill>
                    <a:srgbClr val="CC0099"/>
                  </a:solidFill>
                </a:rPr>
                <a:t>Curva </a:t>
              </a:r>
              <a:r>
                <a:rPr lang="it-IT" sz="1600" u="sng" dirty="0" smtClean="0">
                  <a:solidFill>
                    <a:srgbClr val="CC0099"/>
                  </a:solidFill>
                </a:rPr>
                <a:t>caratteristica </a:t>
              </a:r>
              <a:r>
                <a:rPr lang="it-IT" sz="1600" u="sng" dirty="0">
                  <a:solidFill>
                    <a:srgbClr val="CC0099"/>
                  </a:solidFill>
                </a:rPr>
                <a:t>I-V</a:t>
              </a: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6509413" y="2993712"/>
              <a:ext cx="2601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u="sng" dirty="0">
                  <a:solidFill>
                    <a:srgbClr val="0070C0"/>
                  </a:solidFill>
                </a:rPr>
                <a:t>Curva </a:t>
              </a:r>
              <a:r>
                <a:rPr lang="it-IT" sz="1600" u="sng" dirty="0" smtClean="0">
                  <a:solidFill>
                    <a:srgbClr val="0070C0"/>
                  </a:solidFill>
                </a:rPr>
                <a:t>caratteristica </a:t>
              </a:r>
              <a:r>
                <a:rPr lang="it-IT" sz="1600" u="sng" dirty="0">
                  <a:solidFill>
                    <a:srgbClr val="0070C0"/>
                  </a:solidFill>
                </a:rPr>
                <a:t>P-V</a:t>
              </a:r>
            </a:p>
          </p:txBody>
        </p:sp>
        <p:cxnSp>
          <p:nvCxnSpPr>
            <p:cNvPr id="16" name="Connettore 2 15"/>
            <p:cNvCxnSpPr/>
            <p:nvPr/>
          </p:nvCxnSpPr>
          <p:spPr>
            <a:xfrm>
              <a:off x="4696004" y="3520676"/>
              <a:ext cx="875862" cy="641764"/>
            </a:xfrm>
            <a:prstGeom prst="straightConnector1">
              <a:avLst/>
            </a:prstGeom>
            <a:ln w="22225">
              <a:solidFill>
                <a:srgbClr val="FF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/>
            <p:nvPr/>
          </p:nvCxnSpPr>
          <p:spPr>
            <a:xfrm flipH="1">
              <a:off x="7211426" y="3369953"/>
              <a:ext cx="279384" cy="782796"/>
            </a:xfrm>
            <a:prstGeom prst="straightConnector1">
              <a:avLst/>
            </a:prstGeom>
            <a:ln w="2222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ttangolo 18"/>
          <p:cNvSpPr/>
          <p:nvPr/>
        </p:nvSpPr>
        <p:spPr>
          <a:xfrm>
            <a:off x="1333791" y="5577894"/>
            <a:ext cx="17368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>
                <a:cs typeface="Calibri" panose="020F0502020204030204" pitchFamily="34" charset="0"/>
              </a:rPr>
              <a:t>(I=1000 W/m</a:t>
            </a:r>
            <a:r>
              <a:rPr lang="it-IT" sz="1200" baseline="30000" dirty="0">
                <a:cs typeface="Calibri" panose="020F0502020204030204" pitchFamily="34" charset="0"/>
              </a:rPr>
              <a:t>2</a:t>
            </a:r>
            <a:r>
              <a:rPr lang="it-IT" sz="1200" dirty="0">
                <a:cs typeface="Calibri" panose="020F0502020204030204" pitchFamily="34" charset="0"/>
              </a:rPr>
              <a:t> T=25°C)</a:t>
            </a:r>
          </a:p>
        </p:txBody>
      </p:sp>
      <p:sp>
        <p:nvSpPr>
          <p:cNvPr id="18" name="Segnaposto numero diapositiva 5">
            <a:extLst>
              <a:ext uri="{FF2B5EF4-FFF2-40B4-BE49-F238E27FC236}">
                <a16:creationId xmlns=""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</p:spPr>
        <p:txBody>
          <a:bodyPr/>
          <a:lstStyle/>
          <a:p>
            <a:r>
              <a:rPr lang="it-IT" dirty="0" smtClean="0"/>
              <a:t>4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1943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ork_for_fun\Desktop\Senza nome-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3" y="1744359"/>
            <a:ext cx="3257550" cy="3971925"/>
          </a:xfrm>
          <a:prstGeom prst="rect">
            <a:avLst/>
          </a:prstGeom>
          <a:noFill/>
        </p:spPr>
      </p:pic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6" y="312389"/>
            <a:ext cx="8229600" cy="400110"/>
          </a:xfrm>
        </p:spPr>
        <p:txBody>
          <a:bodyPr/>
          <a:lstStyle/>
          <a:p>
            <a:r>
              <a:rPr lang="it-IT" dirty="0" smtClean="0"/>
              <a:t>SOLARE FOTOVOLTAICO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596" y="1167342"/>
            <a:ext cx="8229600" cy="400110"/>
          </a:xfrm>
        </p:spPr>
        <p:txBody>
          <a:bodyPr/>
          <a:lstStyle/>
          <a:p>
            <a:r>
              <a:rPr lang="it-IT" dirty="0" smtClean="0"/>
              <a:t>DAL </a:t>
            </a:r>
            <a:r>
              <a:rPr lang="it-IT" u="sng" dirty="0" smtClean="0"/>
              <a:t>MODULO</a:t>
            </a:r>
            <a:r>
              <a:rPr lang="it-IT" dirty="0" smtClean="0"/>
              <a:t> AL </a:t>
            </a:r>
            <a:r>
              <a:rPr lang="it-IT" u="sng" dirty="0" smtClean="0"/>
              <a:t>GENERATORE</a:t>
            </a:r>
            <a:r>
              <a:rPr lang="it-IT" dirty="0" smtClean="0"/>
              <a:t> FOTOVOLTAICO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screen"/>
          <a:srcRect/>
          <a:stretch/>
        </p:blipFill>
        <p:spPr>
          <a:xfrm>
            <a:off x="3763051" y="1976911"/>
            <a:ext cx="4808201" cy="378571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45907" y="2894325"/>
            <a:ext cx="1087200" cy="3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CELLA</a:t>
            </a:r>
            <a:endParaRPr lang="it-IT" sz="16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428707" y="1721019"/>
            <a:ext cx="1729544" cy="3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MODULO</a:t>
            </a:r>
            <a:endParaRPr lang="it-IT" sz="16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543050" y="5439067"/>
            <a:ext cx="1368857" cy="3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PANNELLO</a:t>
            </a:r>
            <a:endParaRPr lang="it-IT" sz="16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=""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</p:spPr>
        <p:txBody>
          <a:bodyPr/>
          <a:lstStyle/>
          <a:p>
            <a:r>
              <a:rPr lang="it-IT" dirty="0" smtClean="0"/>
              <a:t>5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413738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6" y="312389"/>
            <a:ext cx="8229600" cy="400110"/>
          </a:xfrm>
        </p:spPr>
        <p:txBody>
          <a:bodyPr/>
          <a:lstStyle/>
          <a:p>
            <a:r>
              <a:rPr lang="it-IT" dirty="0" smtClean="0"/>
              <a:t>SOLARE FOTOVOLTAICO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596" y="1167342"/>
            <a:ext cx="8229600" cy="400110"/>
          </a:xfrm>
        </p:spPr>
        <p:txBody>
          <a:bodyPr/>
          <a:lstStyle/>
          <a:p>
            <a:r>
              <a:rPr lang="it-IT" dirty="0" smtClean="0"/>
              <a:t>TIPOLOGIE DI MODULI FOTOVOLTAICI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3267" y="2019337"/>
            <a:ext cx="1867887" cy="25778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607343" y="2153734"/>
            <a:ext cx="1756147" cy="250253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13387" y="1718126"/>
            <a:ext cx="3793402" cy="246221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600" dirty="0" smtClean="0">
                <a:latin typeface="+mj-lt"/>
                <a:cs typeface="Calibri" panose="020F0502020204030204" pitchFamily="34" charset="0"/>
              </a:rPr>
              <a:t>SILICIO </a:t>
            </a:r>
            <a:r>
              <a:rPr lang="it-IT" sz="1600" u="sng" dirty="0" smtClean="0">
                <a:latin typeface="+mj-lt"/>
                <a:cs typeface="Calibri" panose="020F0502020204030204" pitchFamily="34" charset="0"/>
              </a:rPr>
              <a:t>MONOCRISTALLINO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748183" y="1891000"/>
            <a:ext cx="3793402" cy="246221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600" dirty="0" smtClean="0">
                <a:latin typeface="+mj-lt"/>
                <a:cs typeface="Calibri" panose="020F0502020204030204" pitchFamily="34" charset="0"/>
              </a:rPr>
              <a:t>SILICIO </a:t>
            </a:r>
            <a:r>
              <a:rPr lang="it-IT" sz="1600" u="sng" dirty="0" smtClean="0">
                <a:latin typeface="+mj-lt"/>
                <a:cs typeface="Calibri" panose="020F0502020204030204" pitchFamily="34" charset="0"/>
              </a:rPr>
              <a:t>POLICRISTALLINO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02887" y="3047861"/>
            <a:ext cx="3100303" cy="1852943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6879546" y="2678704"/>
            <a:ext cx="3793402" cy="246221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600" u="sng" dirty="0" smtClean="0">
                <a:latin typeface="+mj-lt"/>
                <a:cs typeface="Calibri" panose="020F0502020204030204" pitchFamily="34" charset="0"/>
              </a:rPr>
              <a:t>FILM SOTTILE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51800" y="4692373"/>
            <a:ext cx="2688588" cy="98488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0" rIns="91440" bIns="0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1600" dirty="0" smtClean="0">
                <a:latin typeface="+mj-lt"/>
                <a:cs typeface="Calibri" panose="020F0502020204030204" pitchFamily="34" charset="0"/>
              </a:rPr>
              <a:t> cristalli di elevata purezza</a:t>
            </a:r>
          </a:p>
          <a:p>
            <a:pPr>
              <a:buFont typeface="Wingdings" pitchFamily="2" charset="2"/>
              <a:buChar char="§"/>
            </a:pPr>
            <a:r>
              <a:rPr lang="it-IT" sz="1600" dirty="0" smtClean="0">
                <a:latin typeface="+mj-lt"/>
                <a:cs typeface="Calibri" panose="020F0502020204030204" pitchFamily="34" charset="0"/>
              </a:rPr>
              <a:t> wafer da 200-250 </a:t>
            </a:r>
            <a:r>
              <a:rPr lang="el-GR" sz="1600" dirty="0" smtClean="0">
                <a:latin typeface="+mj-lt"/>
                <a:cs typeface="Calibri" panose="020F0502020204030204" pitchFamily="34" charset="0"/>
              </a:rPr>
              <a:t>μ</a:t>
            </a:r>
            <a:r>
              <a:rPr lang="it-IT" sz="1600" dirty="0" smtClean="0">
                <a:latin typeface="+mj-lt"/>
                <a:cs typeface="Calibri" panose="020F0502020204030204" pitchFamily="34" charset="0"/>
              </a:rPr>
              <a:t>m</a:t>
            </a:r>
          </a:p>
          <a:p>
            <a:pPr>
              <a:buFont typeface="Wingdings" pitchFamily="2" charset="2"/>
              <a:buChar char="§"/>
            </a:pPr>
            <a:r>
              <a:rPr lang="it-IT" sz="1600" i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it-IT" sz="1600" dirty="0" smtClean="0">
                <a:latin typeface="+mj-lt"/>
                <a:cs typeface="Calibri" panose="020F0502020204030204" pitchFamily="34" charset="0"/>
              </a:rPr>
              <a:t>mantenimento delle</a:t>
            </a:r>
          </a:p>
          <a:p>
            <a:r>
              <a:rPr lang="it-IT" sz="1600" dirty="0" smtClean="0">
                <a:latin typeface="+mj-lt"/>
                <a:cs typeface="Calibri" panose="020F0502020204030204" pitchFamily="34" charset="0"/>
              </a:rPr>
              <a:t>   caratteristiche nel tempo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607343" y="4902139"/>
            <a:ext cx="3793402" cy="984885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1600" dirty="0" smtClean="0">
                <a:latin typeface="+mj-lt"/>
                <a:cs typeface="Calibri" panose="020F0502020204030204" pitchFamily="34" charset="0"/>
              </a:rPr>
              <a:t> cristalli di forme </a:t>
            </a:r>
          </a:p>
          <a:p>
            <a:r>
              <a:rPr lang="it-IT" sz="1600" dirty="0" smtClean="0">
                <a:latin typeface="+mj-lt"/>
                <a:cs typeface="Calibri" panose="020F0502020204030204" pitchFamily="34" charset="0"/>
              </a:rPr>
              <a:t>  ed orientamenti diversi</a:t>
            </a:r>
          </a:p>
          <a:p>
            <a:pPr>
              <a:buFont typeface="Wingdings" pitchFamily="2" charset="2"/>
              <a:buChar char="§"/>
            </a:pPr>
            <a:r>
              <a:rPr lang="it-IT" sz="1600" dirty="0" smtClean="0">
                <a:latin typeface="+mj-lt"/>
                <a:cs typeface="Calibri" panose="020F0502020204030204" pitchFamily="34" charset="0"/>
              </a:rPr>
              <a:t> wafer da 180-300 </a:t>
            </a:r>
            <a:r>
              <a:rPr lang="el-GR" sz="1600" dirty="0" smtClean="0">
                <a:latin typeface="+mj-lt"/>
                <a:cs typeface="Calibri" panose="020F0502020204030204" pitchFamily="34" charset="0"/>
              </a:rPr>
              <a:t>μ</a:t>
            </a:r>
            <a:r>
              <a:rPr lang="it-IT" sz="1600" dirty="0" smtClean="0">
                <a:latin typeface="+mj-lt"/>
                <a:cs typeface="Calibri" panose="020F0502020204030204" pitchFamily="34" charset="0"/>
              </a:rPr>
              <a:t>m</a:t>
            </a:r>
          </a:p>
          <a:p>
            <a:pPr>
              <a:buFont typeface="Wingdings" pitchFamily="2" charset="2"/>
              <a:buChar char="§"/>
            </a:pPr>
            <a:r>
              <a:rPr lang="it-IT" sz="1600" i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it-IT" sz="1600" dirty="0" smtClean="0">
                <a:latin typeface="+mj-lt"/>
                <a:cs typeface="Calibri" panose="020F0502020204030204" pitchFamily="34" charset="0"/>
              </a:rPr>
              <a:t>minore efficienza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369842" y="4830252"/>
            <a:ext cx="3793402" cy="738664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endParaRPr lang="it-IT" sz="1600" dirty="0" smtClean="0">
              <a:latin typeface="+mj-lt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it-IT" sz="1600" dirty="0" smtClean="0">
                <a:latin typeface="+mj-lt"/>
                <a:cs typeface="Calibri" panose="020F0502020204030204" pitchFamily="34" charset="0"/>
              </a:rPr>
              <a:t> film da ≈100 </a:t>
            </a:r>
            <a:r>
              <a:rPr lang="el-GR" sz="1600" dirty="0" smtClean="0">
                <a:latin typeface="+mj-lt"/>
                <a:cs typeface="Calibri" panose="020F0502020204030204" pitchFamily="34" charset="0"/>
              </a:rPr>
              <a:t>μ</a:t>
            </a:r>
            <a:r>
              <a:rPr lang="it-IT" sz="1600" dirty="0" smtClean="0">
                <a:latin typeface="+mj-lt"/>
                <a:cs typeface="Calibri" panose="020F0502020204030204" pitchFamily="34" charset="0"/>
              </a:rPr>
              <a:t>m</a:t>
            </a:r>
          </a:p>
          <a:p>
            <a:pPr>
              <a:buFont typeface="Wingdings" pitchFamily="2" charset="2"/>
              <a:buChar char="§"/>
            </a:pPr>
            <a:r>
              <a:rPr lang="it-IT" sz="1600" dirty="0" smtClean="0">
                <a:latin typeface="+mj-lt"/>
                <a:cs typeface="Calibri" panose="020F0502020204030204" pitchFamily="34" charset="0"/>
              </a:rPr>
              <a:t> a-Si, </a:t>
            </a:r>
            <a:r>
              <a:rPr lang="it-IT" sz="1600" dirty="0" err="1" smtClean="0">
                <a:latin typeface="+mj-lt"/>
                <a:cs typeface="Calibri" panose="020F0502020204030204" pitchFamily="34" charset="0"/>
              </a:rPr>
              <a:t>CdTe</a:t>
            </a:r>
            <a:r>
              <a:rPr lang="it-IT" sz="1600" dirty="0" smtClean="0">
                <a:latin typeface="+mj-lt"/>
                <a:cs typeface="Calibri" panose="020F0502020204030204" pitchFamily="34" charset="0"/>
              </a:rPr>
              <a:t>, </a:t>
            </a:r>
            <a:r>
              <a:rPr lang="it-IT" sz="1600" dirty="0" err="1" smtClean="0">
                <a:latin typeface="+mj-lt"/>
                <a:cs typeface="Calibri" panose="020F0502020204030204" pitchFamily="34" charset="0"/>
              </a:rPr>
              <a:t>GaAs</a:t>
            </a:r>
            <a:r>
              <a:rPr lang="it-IT" sz="1600" dirty="0" smtClean="0">
                <a:latin typeface="+mj-lt"/>
                <a:cs typeface="Calibri" panose="020F0502020204030204" pitchFamily="34" charset="0"/>
              </a:rPr>
              <a:t>, CIS,….</a:t>
            </a:r>
          </a:p>
        </p:txBody>
      </p:sp>
    </p:spTree>
    <p:extLst>
      <p:ext uri="{BB962C8B-B14F-4D97-AF65-F5344CB8AC3E}">
        <p14:creationId xmlns="" xmlns:p14="http://schemas.microsoft.com/office/powerpoint/2010/main" val="5224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6" y="312389"/>
            <a:ext cx="8229600" cy="400110"/>
          </a:xfrm>
        </p:spPr>
        <p:txBody>
          <a:bodyPr/>
          <a:lstStyle/>
          <a:p>
            <a:r>
              <a:rPr lang="it-IT" dirty="0" smtClean="0"/>
              <a:t>SOLARE FOTOVOLTAICO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596" y="1167342"/>
            <a:ext cx="8229600" cy="400110"/>
          </a:xfrm>
        </p:spPr>
        <p:txBody>
          <a:bodyPr/>
          <a:lstStyle/>
          <a:p>
            <a:r>
              <a:rPr lang="it-IT" dirty="0" smtClean="0"/>
              <a:t>TIPOLOGIE DI MODULI FOTOVOLTAICI</a:t>
            </a:r>
            <a:endParaRPr lang="it-IT" dirty="0"/>
          </a:p>
        </p:txBody>
      </p:sp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82790037"/>
              </p:ext>
            </p:extLst>
          </p:nvPr>
        </p:nvGraphicFramePr>
        <p:xfrm>
          <a:off x="127596" y="1754982"/>
          <a:ext cx="8934450" cy="40462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70966">
                  <a:extLst>
                    <a:ext uri="{9D8B030D-6E8A-4147-A177-3AD203B41FA5}">
                      <a16:colId xmlns="" xmlns:a16="http://schemas.microsoft.com/office/drawing/2014/main" val="403390915"/>
                    </a:ext>
                  </a:extLst>
                </a:gridCol>
                <a:gridCol w="1344652">
                  <a:extLst>
                    <a:ext uri="{9D8B030D-6E8A-4147-A177-3AD203B41FA5}">
                      <a16:colId xmlns="" xmlns:a16="http://schemas.microsoft.com/office/drawing/2014/main" val="2507033080"/>
                    </a:ext>
                  </a:extLst>
                </a:gridCol>
                <a:gridCol w="1344652">
                  <a:extLst>
                    <a:ext uri="{9D8B030D-6E8A-4147-A177-3AD203B41FA5}">
                      <a16:colId xmlns="" xmlns:a16="http://schemas.microsoft.com/office/drawing/2014/main" val="4289278604"/>
                    </a:ext>
                  </a:extLst>
                </a:gridCol>
                <a:gridCol w="1561286">
                  <a:extLst>
                    <a:ext uri="{9D8B030D-6E8A-4147-A177-3AD203B41FA5}">
                      <a16:colId xmlns="" xmlns:a16="http://schemas.microsoft.com/office/drawing/2014/main" val="2167927563"/>
                    </a:ext>
                  </a:extLst>
                </a:gridCol>
                <a:gridCol w="1241932">
                  <a:extLst>
                    <a:ext uri="{9D8B030D-6E8A-4147-A177-3AD203B41FA5}">
                      <a16:colId xmlns="" xmlns:a16="http://schemas.microsoft.com/office/drawing/2014/main" val="1367698265"/>
                    </a:ext>
                  </a:extLst>
                </a:gridCol>
                <a:gridCol w="1135481">
                  <a:extLst>
                    <a:ext uri="{9D8B030D-6E8A-4147-A177-3AD203B41FA5}">
                      <a16:colId xmlns="" xmlns:a16="http://schemas.microsoft.com/office/drawing/2014/main" val="1173882544"/>
                    </a:ext>
                  </a:extLst>
                </a:gridCol>
                <a:gridCol w="1135481">
                  <a:extLst>
                    <a:ext uri="{9D8B030D-6E8A-4147-A177-3AD203B41FA5}">
                      <a16:colId xmlns="" xmlns:a16="http://schemas.microsoft.com/office/drawing/2014/main" val="3809297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Silicio monocristallino</a:t>
                      </a:r>
                      <a:endParaRPr lang="it-IT" sz="12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Silicio</a:t>
                      </a:r>
                    </a:p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policristallino</a:t>
                      </a:r>
                      <a:endParaRPr lang="it-IT" sz="12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Silicio </a:t>
                      </a:r>
                    </a:p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amorfo</a:t>
                      </a:r>
                      <a:endParaRPr lang="it-IT" sz="12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Arseniuro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di gallio</a:t>
                      </a:r>
                      <a:endParaRPr lang="it-IT" sz="12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Tellururo</a:t>
                      </a:r>
                      <a:r>
                        <a:rPr lang="it-IT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di</a:t>
                      </a:r>
                    </a:p>
                    <a:p>
                      <a:pPr algn="ctr"/>
                      <a:r>
                        <a:rPr lang="it-IT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Cadmio</a:t>
                      </a:r>
                      <a:endParaRPr lang="it-IT" sz="12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Diseleniuro</a:t>
                      </a:r>
                      <a:r>
                        <a:rPr lang="it-IT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di</a:t>
                      </a:r>
                    </a:p>
                    <a:p>
                      <a:pPr algn="ctr"/>
                      <a:r>
                        <a:rPr lang="it-IT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Indio e Rame</a:t>
                      </a:r>
                      <a:endParaRPr lang="it-IT" sz="1200" b="1" i="0" u="none" strike="noStrike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0765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Rendimento</a:t>
                      </a:r>
                      <a:r>
                        <a:rPr lang="it-IT" sz="1200" b="1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it-IT" sz="1200" b="1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%)</a:t>
                      </a:r>
                      <a:endParaRPr lang="it-IT" sz="12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16-17</a:t>
                      </a:r>
                      <a:endParaRPr lang="it-IT" sz="12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14-16</a:t>
                      </a:r>
                      <a:endParaRPr lang="it-IT" sz="12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7-8</a:t>
                      </a:r>
                      <a:endParaRPr lang="it-IT" sz="12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32.5</a:t>
                      </a:r>
                      <a:endParaRPr lang="it-IT" sz="12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12-14</a:t>
                      </a:r>
                      <a:endParaRPr lang="it-IT" sz="12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14-16</a:t>
                      </a:r>
                      <a:endParaRPr lang="it-IT" sz="12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62536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Area richiesta (m</a:t>
                      </a:r>
                      <a:r>
                        <a:rPr lang="it-IT" sz="1200" b="1" baseline="300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it-IT" sz="1200" b="1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/kW)</a:t>
                      </a:r>
                      <a:endParaRPr lang="it-IT" sz="12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≈6</a:t>
                      </a:r>
                      <a:endParaRPr lang="it-IT" sz="12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6-7</a:t>
                      </a:r>
                      <a:endParaRPr lang="it-IT" sz="12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13-14</a:t>
                      </a:r>
                      <a:endParaRPr lang="it-IT" sz="12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≈3</a:t>
                      </a:r>
                      <a:endParaRPr lang="it-IT" sz="12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7-8</a:t>
                      </a:r>
                      <a:endParaRPr lang="it-IT" sz="12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6-7</a:t>
                      </a:r>
                      <a:endParaRPr lang="it-IT" sz="12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0725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Vantaggi</a:t>
                      </a:r>
                      <a:endParaRPr lang="it-IT" sz="12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488" indent="-90488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Rendimento</a:t>
                      </a:r>
                      <a:r>
                        <a:rPr lang="el-G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elevato e stabile</a:t>
                      </a:r>
                    </a:p>
                    <a:p>
                      <a:pPr marL="90488" indent="-90488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Tecnologia</a:t>
                      </a:r>
                      <a:r>
                        <a:rPr lang="it-IT" sz="12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affidabile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 algn="l" defTabSz="457200" rtl="0" eaLnBrk="1" latinLnBrk="0" hangingPunct="1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Costo inferiore</a:t>
                      </a:r>
                    </a:p>
                    <a:p>
                      <a:pPr marL="85725" indent="-85725" algn="l" defTabSz="457200" rtl="0" eaLnBrk="1" latinLnBrk="0" hangingPunct="1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Fabbricazione più semplice</a:t>
                      </a:r>
                    </a:p>
                    <a:p>
                      <a:pPr marL="85725" indent="-85725" algn="l" defTabSz="457200" rtl="0" eaLnBrk="1" latinLnBrk="0" hangingPunct="1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Ingombro ottimale</a:t>
                      </a:r>
                      <a:endParaRPr lang="it-IT" sz="12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-90488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Basso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costo</a:t>
                      </a:r>
                      <a:endParaRPr lang="it-IT" sz="1200" dirty="0" smtClean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 marL="90488" indent="-90488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Ridotta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influenza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della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temperatura</a:t>
                      </a:r>
                    </a:p>
                    <a:p>
                      <a:pPr marL="90488" indent="-90488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Resa energetica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superiore con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radiazione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diffusa</a:t>
                      </a:r>
                      <a:endParaRPr lang="it-IT" sz="12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Alta resistenza alle alte temperature</a:t>
                      </a:r>
                    </a:p>
                    <a:p>
                      <a:endParaRPr lang="it-IT" sz="1200" b="0" i="0" u="none" strike="noStrike" kern="1200" baseline="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-90488" algn="l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Basso costo</a:t>
                      </a:r>
                      <a:endParaRPr lang="it-IT" sz="12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-90488" algn="l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Molto stabile</a:t>
                      </a:r>
                      <a:endParaRPr lang="it-IT" sz="12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4585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Svantaggi</a:t>
                      </a:r>
                      <a:endParaRPr lang="it-IT" sz="12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488" indent="-90488" algn="l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Maggiore quantità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di energia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necessaria per la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fabbricazione</a:t>
                      </a:r>
                      <a:endParaRPr lang="it-IT" sz="12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-90488" 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Sensibilità alle</a:t>
                      </a:r>
                    </a:p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impurità nella</a:t>
                      </a:r>
                    </a:p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fabbricazione</a:t>
                      </a:r>
                      <a:endParaRPr lang="it-IT" sz="12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-90488" algn="l" defTabSz="457200" rtl="0" eaLnBrk="1" latinLnBrk="0" hangingPunct="1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Maggiori</a:t>
                      </a:r>
                      <a:r>
                        <a:rPr lang="it-IT" sz="12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dimensioni</a:t>
                      </a:r>
                    </a:p>
                    <a:p>
                      <a:pPr marL="90488" indent="-90488" algn="l" defTabSz="457200" rtl="0" eaLnBrk="1" latinLnBrk="0" hangingPunct="1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Costo</a:t>
                      </a:r>
                      <a:r>
                        <a:rPr lang="it-IT" sz="12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struttura e tempo</a:t>
                      </a:r>
                      <a:r>
                        <a:rPr lang="it-IT" sz="12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di</a:t>
                      </a:r>
                      <a:r>
                        <a:rPr lang="it-IT" sz="12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montaggio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-90488" algn="l" defTabSz="457200" rtl="0" eaLnBrk="1" latinLnBrk="0" hangingPunct="1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Tossicità</a:t>
                      </a:r>
                    </a:p>
                    <a:p>
                      <a:pPr marL="90488" indent="-90488" algn="l" defTabSz="457200" rtl="0" eaLnBrk="1" latinLnBrk="0" hangingPunct="1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Scarsa</a:t>
                      </a:r>
                      <a:r>
                        <a:rPr lang="it-IT" sz="12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disponibilità dei</a:t>
                      </a:r>
                      <a:r>
                        <a:rPr lang="it-IT" sz="12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materiali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-90488" algn="l" defTabSz="457200" rtl="0" eaLnBrk="1" latinLnBrk="0" hangingPunct="1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Tossicità</a:t>
                      </a:r>
                    </a:p>
                    <a:p>
                      <a:pPr marL="90488" indent="-90488" algn="l" defTabSz="457200" rtl="0" eaLnBrk="1" latinLnBrk="0" hangingPunct="1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Scarsa</a:t>
                      </a:r>
                      <a:r>
                        <a:rPr lang="it-IT" sz="12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disponibilità dei</a:t>
                      </a:r>
                      <a:r>
                        <a:rPr lang="it-IT" sz="12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materiali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marR="0" indent="-904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Tossicità</a:t>
                      </a:r>
                    </a:p>
                    <a:p>
                      <a:pPr algn="ctr"/>
                      <a:endParaRPr lang="it-IT" sz="12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2986933"/>
                  </a:ext>
                </a:extLst>
              </a:tr>
            </a:tbl>
          </a:graphicData>
        </a:graphic>
      </p:graphicFrame>
      <p:sp>
        <p:nvSpPr>
          <p:cNvPr id="5" name="Segnaposto numero diapositiva 5">
            <a:extLst>
              <a:ext uri="{FF2B5EF4-FFF2-40B4-BE49-F238E27FC236}">
                <a16:creationId xmlns=""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</p:spPr>
        <p:txBody>
          <a:bodyPr/>
          <a:lstStyle/>
          <a:p>
            <a:r>
              <a:rPr lang="it-IT" dirty="0" smtClean="0"/>
              <a:t>7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5055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6" y="312389"/>
            <a:ext cx="8229600" cy="400110"/>
          </a:xfrm>
        </p:spPr>
        <p:txBody>
          <a:bodyPr/>
          <a:lstStyle/>
          <a:p>
            <a:r>
              <a:rPr lang="it-IT" dirty="0" smtClean="0"/>
              <a:t>SOLARE FOTOVOLTAICO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596" y="1167342"/>
            <a:ext cx="8229600" cy="769441"/>
          </a:xfrm>
        </p:spPr>
        <p:txBody>
          <a:bodyPr/>
          <a:lstStyle/>
          <a:p>
            <a:r>
              <a:rPr lang="it-IT" dirty="0" smtClean="0"/>
              <a:t>TIPOLOGIE </a:t>
            </a:r>
            <a:r>
              <a:rPr lang="it-IT" dirty="0"/>
              <a:t>DI IMPIANTO FOTOVOLTAICO: GRID-CONNECTED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35" y="1936783"/>
            <a:ext cx="8644929" cy="379826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24000" y="3996000"/>
            <a:ext cx="1491654" cy="176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962024" y="2002223"/>
            <a:ext cx="1495426" cy="4191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/>
              <a:t>MODULI FOTOVOLTAICI</a:t>
            </a:r>
            <a:endParaRPr lang="it-IT" sz="1000" b="1" dirty="0"/>
          </a:p>
        </p:txBody>
      </p:sp>
      <p:sp>
        <p:nvSpPr>
          <p:cNvPr id="9" name="Rettangolo 8"/>
          <p:cNvSpPr/>
          <p:nvPr/>
        </p:nvSpPr>
        <p:spPr>
          <a:xfrm>
            <a:off x="3286125" y="3517791"/>
            <a:ext cx="889596" cy="38462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/>
              <a:t>INVERTER</a:t>
            </a:r>
            <a:endParaRPr lang="it-IT" sz="1000" b="1" dirty="0"/>
          </a:p>
        </p:txBody>
      </p:sp>
      <p:sp>
        <p:nvSpPr>
          <p:cNvPr id="11" name="Rettangolo 10"/>
          <p:cNvSpPr/>
          <p:nvPr/>
        </p:nvSpPr>
        <p:spPr>
          <a:xfrm>
            <a:off x="4242396" y="3231642"/>
            <a:ext cx="1224954" cy="46598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/>
              <a:t>CONTATORE DI PRODUZIONE</a:t>
            </a:r>
            <a:endParaRPr lang="it-IT" sz="1000" b="1" dirty="0"/>
          </a:p>
        </p:txBody>
      </p:sp>
      <p:sp>
        <p:nvSpPr>
          <p:cNvPr id="12" name="Rettangolo 11"/>
          <p:cNvSpPr/>
          <p:nvPr/>
        </p:nvSpPr>
        <p:spPr>
          <a:xfrm>
            <a:off x="4690071" y="4976106"/>
            <a:ext cx="1224954" cy="46598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/>
              <a:t>CONSUMI DELLE UTENZE</a:t>
            </a:r>
            <a:endParaRPr lang="it-IT" sz="1000" b="1" dirty="0"/>
          </a:p>
        </p:txBody>
      </p:sp>
      <p:sp>
        <p:nvSpPr>
          <p:cNvPr id="13" name="Rettangolo 12"/>
          <p:cNvSpPr/>
          <p:nvPr/>
        </p:nvSpPr>
        <p:spPr>
          <a:xfrm>
            <a:off x="8034081" y="3710104"/>
            <a:ext cx="981075" cy="46598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/>
              <a:t>RETE ELETTRICA</a:t>
            </a:r>
            <a:endParaRPr lang="it-IT" sz="1000" b="1" dirty="0"/>
          </a:p>
        </p:txBody>
      </p:sp>
      <p:cxnSp>
        <p:nvCxnSpPr>
          <p:cNvPr id="14" name="Connettore 2 13"/>
          <p:cNvCxnSpPr/>
          <p:nvPr/>
        </p:nvCxnSpPr>
        <p:spPr>
          <a:xfrm>
            <a:off x="2457450" y="4693465"/>
            <a:ext cx="87615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6052145" y="4626790"/>
            <a:ext cx="619125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593235" y="4626790"/>
            <a:ext cx="72000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498719" y="4278561"/>
            <a:ext cx="2004267" cy="307777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000" b="1" dirty="0" smtClean="0">
                <a:solidFill>
                  <a:srgbClr val="00B050"/>
                </a:solidFill>
              </a:rPr>
              <a:t>ENERGIA </a:t>
            </a:r>
          </a:p>
          <a:p>
            <a:r>
              <a:rPr lang="it-IT" sz="1000" b="1" dirty="0" smtClean="0">
                <a:solidFill>
                  <a:srgbClr val="00B050"/>
                </a:solidFill>
              </a:rPr>
              <a:t>PRODOTTA</a:t>
            </a:r>
          </a:p>
        </p:txBody>
      </p:sp>
      <p:cxnSp>
        <p:nvCxnSpPr>
          <p:cNvPr id="22" name="Connettore 2 21"/>
          <p:cNvCxnSpPr/>
          <p:nvPr/>
        </p:nvCxnSpPr>
        <p:spPr>
          <a:xfrm>
            <a:off x="594322" y="5131615"/>
            <a:ext cx="792000" cy="0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512887" y="4773981"/>
            <a:ext cx="2004267" cy="307777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000" b="1" dirty="0" smtClean="0">
                <a:solidFill>
                  <a:srgbClr val="FF0066"/>
                </a:solidFill>
              </a:rPr>
              <a:t>ENERGIA </a:t>
            </a:r>
          </a:p>
          <a:p>
            <a:r>
              <a:rPr lang="it-IT" sz="1000" b="1" dirty="0" smtClean="0">
                <a:solidFill>
                  <a:srgbClr val="FF0066"/>
                </a:solidFill>
              </a:rPr>
              <a:t>AUTOCONSUMATA</a:t>
            </a:r>
          </a:p>
        </p:txBody>
      </p:sp>
      <p:cxnSp>
        <p:nvCxnSpPr>
          <p:cNvPr id="25" name="Connettore 4 24"/>
          <p:cNvCxnSpPr/>
          <p:nvPr/>
        </p:nvCxnSpPr>
        <p:spPr>
          <a:xfrm>
            <a:off x="4854873" y="4697223"/>
            <a:ext cx="348207" cy="288000"/>
          </a:xfrm>
          <a:prstGeom prst="bentConnector3">
            <a:avLst>
              <a:gd name="adj1" fmla="val 99239"/>
            </a:avLst>
          </a:prstGeom>
          <a:ln>
            <a:solidFill>
              <a:srgbClr val="FF006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ttangolo 33"/>
          <p:cNvSpPr/>
          <p:nvPr/>
        </p:nvSpPr>
        <p:spPr>
          <a:xfrm>
            <a:off x="5241600" y="4707065"/>
            <a:ext cx="252000" cy="26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Connettore 2 36"/>
          <p:cNvCxnSpPr/>
          <p:nvPr/>
        </p:nvCxnSpPr>
        <p:spPr>
          <a:xfrm>
            <a:off x="6052145" y="4779190"/>
            <a:ext cx="619125" cy="0"/>
          </a:xfrm>
          <a:prstGeom prst="straightConnector1">
            <a:avLst/>
          </a:prstGeom>
          <a:ln>
            <a:solidFill>
              <a:srgbClr val="7030A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4 37"/>
          <p:cNvCxnSpPr/>
          <p:nvPr/>
        </p:nvCxnSpPr>
        <p:spPr>
          <a:xfrm flipH="1">
            <a:off x="5363119" y="4693465"/>
            <a:ext cx="348207" cy="288000"/>
          </a:xfrm>
          <a:prstGeom prst="bentConnector3">
            <a:avLst>
              <a:gd name="adj1" fmla="val 99239"/>
            </a:avLst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593235" y="5638737"/>
            <a:ext cx="79200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498719" y="5266446"/>
            <a:ext cx="2004267" cy="307777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000" b="1" dirty="0" smtClean="0">
                <a:solidFill>
                  <a:srgbClr val="7030A0"/>
                </a:solidFill>
              </a:rPr>
              <a:t>ENERGIA </a:t>
            </a:r>
          </a:p>
          <a:p>
            <a:r>
              <a:rPr lang="it-IT" sz="1000" b="1" dirty="0" smtClean="0">
                <a:solidFill>
                  <a:srgbClr val="7030A0"/>
                </a:solidFill>
              </a:rPr>
              <a:t>PRELEVATA</a:t>
            </a:r>
          </a:p>
        </p:txBody>
      </p:sp>
      <p:cxnSp>
        <p:nvCxnSpPr>
          <p:cNvPr id="41" name="Connettore 2 40"/>
          <p:cNvCxnSpPr/>
          <p:nvPr/>
        </p:nvCxnSpPr>
        <p:spPr>
          <a:xfrm>
            <a:off x="3929062" y="4693465"/>
            <a:ext cx="64800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>
            <a:off x="4959619" y="4619667"/>
            <a:ext cx="720000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ttangolo 42"/>
          <p:cNvSpPr/>
          <p:nvPr/>
        </p:nvSpPr>
        <p:spPr>
          <a:xfrm>
            <a:off x="5532873" y="3231642"/>
            <a:ext cx="1224954" cy="46598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/>
              <a:t>CONTATORE BIDIREZIONALE</a:t>
            </a:r>
            <a:endParaRPr lang="it-IT" sz="1000" b="1" dirty="0"/>
          </a:p>
        </p:txBody>
      </p:sp>
      <p:cxnSp>
        <p:nvCxnSpPr>
          <p:cNvPr id="44" name="Connettore 2 43"/>
          <p:cNvCxnSpPr/>
          <p:nvPr/>
        </p:nvCxnSpPr>
        <p:spPr>
          <a:xfrm>
            <a:off x="607403" y="6137247"/>
            <a:ext cx="792000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512887" y="5764956"/>
            <a:ext cx="2004267" cy="307777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</a:rPr>
              <a:t>ENERGIA </a:t>
            </a:r>
          </a:p>
          <a:p>
            <a:r>
              <a:rPr lang="it-IT" sz="1000" b="1" dirty="0" smtClean="0">
                <a:solidFill>
                  <a:srgbClr val="002060"/>
                </a:solidFill>
              </a:rPr>
              <a:t>IMMESSA IN RETE</a:t>
            </a:r>
          </a:p>
        </p:txBody>
      </p:sp>
      <p:sp>
        <p:nvSpPr>
          <p:cNvPr id="28" name="Segnaposto numero diapositiva 5">
            <a:extLst>
              <a:ext uri="{FF2B5EF4-FFF2-40B4-BE49-F238E27FC236}">
                <a16:creationId xmlns=""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</p:spPr>
        <p:txBody>
          <a:bodyPr/>
          <a:lstStyle/>
          <a:p>
            <a:r>
              <a:rPr lang="it-IT" dirty="0" smtClean="0"/>
              <a:t>8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81424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6" y="312389"/>
            <a:ext cx="8229600" cy="400110"/>
          </a:xfrm>
        </p:spPr>
        <p:txBody>
          <a:bodyPr/>
          <a:lstStyle/>
          <a:p>
            <a:r>
              <a:rPr lang="it-IT" dirty="0" smtClean="0"/>
              <a:t>SOLARE FOTOVOLTAICO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596" y="1167342"/>
            <a:ext cx="8229600" cy="769441"/>
          </a:xfrm>
        </p:spPr>
        <p:txBody>
          <a:bodyPr/>
          <a:lstStyle/>
          <a:p>
            <a:r>
              <a:rPr lang="it-IT" dirty="0" smtClean="0"/>
              <a:t>TIPOLOGIE </a:t>
            </a:r>
            <a:r>
              <a:rPr lang="it-IT" dirty="0"/>
              <a:t>DI IMPIANTO FOTOVOLTAICO: </a:t>
            </a:r>
            <a:r>
              <a:rPr lang="it-IT" dirty="0" smtClean="0"/>
              <a:t>OFF-GRID</a:t>
            </a:r>
            <a:endParaRPr lang="it-IT" dirty="0"/>
          </a:p>
          <a:p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3" cstate="screen"/>
          <a:srcRect l="10588" t="18311" r="14667" b="18561"/>
          <a:stretch/>
        </p:blipFill>
        <p:spPr>
          <a:xfrm>
            <a:off x="409651" y="1751955"/>
            <a:ext cx="7890098" cy="374839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448425" y="4995564"/>
            <a:ext cx="1457325" cy="5047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5">
            <a:extLst>
              <a:ext uri="{FF2B5EF4-FFF2-40B4-BE49-F238E27FC236}">
                <a16:creationId xmlns=""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</p:spPr>
        <p:txBody>
          <a:bodyPr/>
          <a:lstStyle/>
          <a:p>
            <a:r>
              <a:rPr lang="it-IT" dirty="0" smtClean="0"/>
              <a:t>9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5326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loTemplateENEAita">
  <a:themeElements>
    <a:clrScheme name="Personalizzato 1">
      <a:dk1>
        <a:srgbClr val="000000"/>
      </a:dk1>
      <a:lt1>
        <a:srgbClr val="FFFFFF"/>
      </a:lt1>
      <a:dk2>
        <a:srgbClr val="73963D"/>
      </a:dk2>
      <a:lt2>
        <a:srgbClr val="9BC94A"/>
      </a:lt2>
      <a:accent1>
        <a:srgbClr val="73963D"/>
      </a:accent1>
      <a:accent2>
        <a:srgbClr val="C8B836"/>
      </a:accent2>
      <a:accent3>
        <a:srgbClr val="C7643C"/>
      </a:accent3>
      <a:accent4>
        <a:srgbClr val="9BC94A"/>
      </a:accent4>
      <a:accent5>
        <a:srgbClr val="D9CD71"/>
      </a:accent5>
      <a:accent6>
        <a:srgbClr val="E3B19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0" rIns="9144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ModelloTemplateENEAita.potx</Template>
  <TotalTime>2819</TotalTime>
  <Words>757</Words>
  <Application>Microsoft Office PowerPoint</Application>
  <PresentationFormat>Presentazione su schermo (4:3)</PresentationFormat>
  <Paragraphs>313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ModelloTemplateENEAita</vt:lpstr>
      <vt:lpstr>Diapositiva 1</vt:lpstr>
      <vt:lpstr>TECNOLOGIE DI CONVERSIONE DELL’ENERGIA SOLARE</vt:lpstr>
      <vt:lpstr>SOLARE FOTOVOLTAICO</vt:lpstr>
      <vt:lpstr>SOLARE FOTOVOLTAICO</vt:lpstr>
      <vt:lpstr>SOLARE FOTOVOLTAICO</vt:lpstr>
      <vt:lpstr>SOLARE FOTOVOLTAICO</vt:lpstr>
      <vt:lpstr>SOLARE FOTOVOLTAICO</vt:lpstr>
      <vt:lpstr>SOLARE FOTOVOLTAICO</vt:lpstr>
      <vt:lpstr>SOLARE FOTOVOLTAICO</vt:lpstr>
      <vt:lpstr>SOLARE FOTOVOLTAICO</vt:lpstr>
      <vt:lpstr>SOLARE FOTOVOLTAICO</vt:lpstr>
      <vt:lpstr>SOLARE TERMICO</vt:lpstr>
      <vt:lpstr>SOLARE TERMICO</vt:lpstr>
      <vt:lpstr>SOLARE TERMICO</vt:lpstr>
      <vt:lpstr>SOLARE TERMICO</vt:lpstr>
      <vt:lpstr>SOLARE TERMICO</vt:lpstr>
      <vt:lpstr>SOLARE TERMICO</vt:lpstr>
      <vt:lpstr>SOLARE TERMICO</vt:lpstr>
      <vt:lpstr>SOLARE TERMICO</vt:lpstr>
      <vt:lpstr>SOLARE TERMICO</vt:lpstr>
      <vt:lpstr>SOLARE TERMICO</vt:lpstr>
      <vt:lpstr>SOLARE TERMICO</vt:lpstr>
      <vt:lpstr>Diapositiva 23</vt:lpstr>
    </vt:vector>
  </TitlesOfParts>
  <Company>ENEA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Serena Lucibello</dc:creator>
  <cp:lastModifiedBy>work_for_fun</cp:lastModifiedBy>
  <cp:revision>245</cp:revision>
  <cp:lastPrinted>2019-09-16T09:30:10Z</cp:lastPrinted>
  <dcterms:created xsi:type="dcterms:W3CDTF">2017-01-03T12:35:40Z</dcterms:created>
  <dcterms:modified xsi:type="dcterms:W3CDTF">2019-09-17T06:50:27Z</dcterms:modified>
</cp:coreProperties>
</file>