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81" r:id="rId3"/>
    <p:sldId id="299" r:id="rId4"/>
    <p:sldId id="298" r:id="rId5"/>
    <p:sldId id="297" r:id="rId6"/>
    <p:sldId id="302" r:id="rId7"/>
    <p:sldId id="303" r:id="rId8"/>
    <p:sldId id="305" r:id="rId9"/>
    <p:sldId id="307" r:id="rId10"/>
    <p:sldId id="309" r:id="rId11"/>
    <p:sldId id="308" r:id="rId12"/>
    <p:sldId id="314" r:id="rId13"/>
    <p:sldId id="319" r:id="rId14"/>
    <p:sldId id="326" r:id="rId15"/>
    <p:sldId id="310" r:id="rId16"/>
    <p:sldId id="288" r:id="rId17"/>
    <p:sldId id="312" r:id="rId18"/>
    <p:sldId id="320" r:id="rId19"/>
    <p:sldId id="304" r:id="rId20"/>
    <p:sldId id="327" r:id="rId21"/>
    <p:sldId id="323" r:id="rId22"/>
    <p:sldId id="325" r:id="rId23"/>
    <p:sldId id="330" r:id="rId24"/>
    <p:sldId id="328" r:id="rId25"/>
    <p:sldId id="329" r:id="rId26"/>
    <p:sldId id="311" r:id="rId27"/>
    <p:sldId id="313" r:id="rId28"/>
    <p:sldId id="322" r:id="rId29"/>
    <p:sldId id="295" r:id="rId30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CC"/>
    <a:srgbClr val="000000"/>
    <a:srgbClr val="B2B2B2"/>
    <a:srgbClr val="7F7F7F"/>
    <a:srgbClr val="808080"/>
    <a:srgbClr val="4D4D4D"/>
    <a:srgbClr val="C0C0C0"/>
    <a:srgbClr val="C8B836"/>
    <a:srgbClr val="C76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506" y="114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10/09/2019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10/09/2019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Modulo: Titolo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Corso e-learning: 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4BD3E582-197C-4509-9F39-5161EE2805D2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AA340105-7232-4E5A-A6B2-714BA5E19AEE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777E82F6-7219-406B-978D-078986B97A97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3333F289-F70F-40CF-84B3-B8E8309EF5A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C43C28D7-2E5F-403E-83FF-ED6E0A4E4ED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B942B14F-4106-43AE-9DF3-5BD97C809EA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/>
              <a:t>Contatti: Mail 1</a:t>
            </a:r>
          </a:p>
          <a:p>
            <a:pPr lvl="0"/>
            <a:r>
              <a:rPr lang="it-IT" dirty="0" err="1"/>
              <a:t>Conttti</a:t>
            </a:r>
            <a:r>
              <a:rPr lang="it-IT" dirty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Recupero acqua piovana</a:t>
            </a:r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C3C86477-339B-440E-8CBF-C6BF7D0E2B7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Recupero acqua piovana</a:t>
            </a:r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B62DF972-0A77-498B-BF85-F4CD97BD3BD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Recupero acqua piovana</a:t>
            </a:r>
            <a:endParaRPr lang="it-IT" baseline="0" dirty="0">
              <a:solidFill>
                <a:srgbClr val="B2B2B2"/>
              </a:solidFill>
            </a:endParaRP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5A283D6F-31D5-4EF3-A097-EE0448C39A7D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</a:t>
            </a:r>
            <a:r>
              <a:rPr lang="it-IT" baseline="0" dirty="0" err="1">
                <a:solidFill>
                  <a:srgbClr val="B2B2B2"/>
                </a:solidFill>
              </a:rPr>
              <a:t>datadgfdfgdfgd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C2AAD452-A600-48B6-B053-98E4DD6C7C08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8A70B439-E450-4765-BBEA-58AEAD93196C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Recupero acqua piovana</a:t>
            </a: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74CC7B3-76E1-4DFE-AF81-B7D3DB47D1F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BA86D956-F7C3-4355-9EC8-7D6D60442A93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Recupero acqua piovana</a:t>
            </a:r>
          </a:p>
        </p:txBody>
      </p:sp>
    </p:spTree>
    <p:extLst>
      <p:ext uri="{BB962C8B-B14F-4D97-AF65-F5344CB8AC3E}">
        <p14:creationId xmlns:p14="http://schemas.microsoft.com/office/powerpoint/2010/main" val="22384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1B3029-72AC-4D5D-BFEF-5EABAF48C6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8A1F073-92B2-4D41-9F89-E17AC544C7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F632FD4-1B68-47ED-A5FC-5913E3B2FDD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48780C-03FC-4C33-8863-881F6F37C08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E315DAE2-92A2-4009-8BB1-D580304CC5F3}"/>
              </a:ext>
            </a:extLst>
          </p:cNvPr>
          <p:cNvSpPr txBox="1">
            <a:spLocks/>
          </p:cNvSpPr>
          <p:nvPr userDrawn="1"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DD8946F9-DB85-481B-8C04-60A88C48C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36" y="3152003"/>
            <a:ext cx="8105882" cy="430887"/>
          </a:xfrm>
        </p:spPr>
        <p:txBody>
          <a:bodyPr/>
          <a:lstStyle/>
          <a:p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Tiziana Susca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71EEA96-5007-4844-B066-0073C2B4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Recupero acque piovane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907901-05AE-4697-841C-64E1B9C1F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Recupero delle acque piovane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1015663"/>
          </a:xfrm>
        </p:spPr>
        <p:txBody>
          <a:bodyPr/>
          <a:lstStyle/>
          <a:p>
            <a:r>
              <a:rPr lang="it-IT" dirty="0"/>
              <a:t>UNI/TS 11445:2012 Impianti per la raccolta e utilizzo dell'acqua piovana per usi diversi dal consumo umano - Progettazione, installazione e manutenzione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A8B3080-243A-49CA-8F18-3CD7D6742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4" y="2352957"/>
            <a:ext cx="8229599" cy="2246769"/>
          </a:xfrm>
        </p:spPr>
        <p:txBody>
          <a:bodyPr/>
          <a:lstStyle/>
          <a:p>
            <a:r>
              <a:rPr lang="it-IT" dirty="0"/>
              <a:t>Progettazione, la realizzazione, l’esercizio e la manutenzione;</a:t>
            </a:r>
          </a:p>
          <a:p>
            <a:endParaRPr lang="it-IT" dirty="0"/>
          </a:p>
          <a:p>
            <a:r>
              <a:rPr lang="it-IT" dirty="0"/>
              <a:t>usi diversi dal consumo umano; </a:t>
            </a:r>
          </a:p>
          <a:p>
            <a:endParaRPr lang="it-IT" dirty="0"/>
          </a:p>
          <a:p>
            <a:r>
              <a:rPr lang="it-IT" dirty="0"/>
              <a:t>ambito residenziale e similare.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56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11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8B93FA9-F76F-4430-AA75-9F1FE7C8690B}"/>
              </a:ext>
            </a:extLst>
          </p:cNvPr>
          <p:cNvGrpSpPr/>
          <p:nvPr/>
        </p:nvGrpSpPr>
        <p:grpSpPr>
          <a:xfrm>
            <a:off x="1243813" y="1191466"/>
            <a:ext cx="6568802" cy="4797814"/>
            <a:chOff x="1256084" y="1061666"/>
            <a:chExt cx="6568802" cy="47978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85130E6-0B63-49CB-AF39-58102724B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9"/>
            <a:stretch/>
          </p:blipFill>
          <p:spPr>
            <a:xfrm>
              <a:off x="1287599" y="1061666"/>
              <a:ext cx="6505773" cy="4734667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710AC87-88CB-4693-BCFE-58EC89C02EF6}"/>
                </a:ext>
              </a:extLst>
            </p:cNvPr>
            <p:cNvSpPr/>
            <p:nvPr/>
          </p:nvSpPr>
          <p:spPr>
            <a:xfrm>
              <a:off x="1256084" y="5766741"/>
              <a:ext cx="6568802" cy="92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4DD7F8-539D-4631-8366-695C9B26B5BB}"/>
              </a:ext>
            </a:extLst>
          </p:cNvPr>
          <p:cNvSpPr txBox="1"/>
          <p:nvPr/>
        </p:nvSpPr>
        <p:spPr>
          <a:xfrm>
            <a:off x="5754849" y="5758244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https://ambiente.provincia.bz.it/</a:t>
            </a:r>
          </a:p>
        </p:txBody>
      </p:sp>
    </p:spTree>
    <p:extLst>
      <p:ext uri="{BB962C8B-B14F-4D97-AF65-F5344CB8AC3E}">
        <p14:creationId xmlns:p14="http://schemas.microsoft.com/office/powerpoint/2010/main" val="249642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12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8B93FA9-F76F-4430-AA75-9F1FE7C8690B}"/>
              </a:ext>
            </a:extLst>
          </p:cNvPr>
          <p:cNvGrpSpPr/>
          <p:nvPr/>
        </p:nvGrpSpPr>
        <p:grpSpPr>
          <a:xfrm>
            <a:off x="1243813" y="1191466"/>
            <a:ext cx="6568802" cy="4797814"/>
            <a:chOff x="1256084" y="1061666"/>
            <a:chExt cx="6568802" cy="47978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85130E6-0B63-49CB-AF39-58102724B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9"/>
            <a:stretch/>
          </p:blipFill>
          <p:spPr>
            <a:xfrm>
              <a:off x="1287599" y="1061666"/>
              <a:ext cx="6505773" cy="4734667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710AC87-88CB-4693-BCFE-58EC89C02EF6}"/>
                </a:ext>
              </a:extLst>
            </p:cNvPr>
            <p:cNvSpPr/>
            <p:nvPr/>
          </p:nvSpPr>
          <p:spPr>
            <a:xfrm>
              <a:off x="1256084" y="5766741"/>
              <a:ext cx="6568802" cy="92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4DD7F8-539D-4631-8366-695C9B26B5BB}"/>
              </a:ext>
            </a:extLst>
          </p:cNvPr>
          <p:cNvSpPr txBox="1"/>
          <p:nvPr/>
        </p:nvSpPr>
        <p:spPr>
          <a:xfrm>
            <a:off x="5754849" y="5758244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https://ambiente.provincia.bz.it/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52B152C-361F-41AF-9330-80F7897EDE3B}"/>
              </a:ext>
            </a:extLst>
          </p:cNvPr>
          <p:cNvCxnSpPr>
            <a:cxnSpLocks/>
          </p:cNvCxnSpPr>
          <p:nvPr/>
        </p:nvCxnSpPr>
        <p:spPr>
          <a:xfrm flipH="1" flipV="1">
            <a:off x="1602297" y="1472153"/>
            <a:ext cx="822121" cy="2682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73EAC39-C8EA-460D-8F6F-417DD1272DE2}"/>
              </a:ext>
            </a:extLst>
          </p:cNvPr>
          <p:cNvCxnSpPr>
            <a:cxnSpLocks/>
          </p:cNvCxnSpPr>
          <p:nvPr/>
        </p:nvCxnSpPr>
        <p:spPr>
          <a:xfrm flipH="1" flipV="1">
            <a:off x="2617365" y="2658202"/>
            <a:ext cx="377505" cy="554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707D607-AD0C-4616-8972-4D01DA9A7E05}"/>
              </a:ext>
            </a:extLst>
          </p:cNvPr>
          <p:cNvCxnSpPr>
            <a:cxnSpLocks/>
          </p:cNvCxnSpPr>
          <p:nvPr/>
        </p:nvCxnSpPr>
        <p:spPr>
          <a:xfrm flipV="1">
            <a:off x="1466500" y="3295191"/>
            <a:ext cx="756583" cy="889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865C90-CEB2-4CB6-8069-848B31226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Tradizionale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2A62CF-5FC8-454D-A431-561D8DCC0B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CA55A7-C11E-4447-91FA-B9439A304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Sifonico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F9FFD81-5E6B-4A3F-A5F0-A6984C96CB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1749F29-C698-4241-9D36-4A57851E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delle acque meteoriche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5C4C351-42FC-4856-A6FD-F0AED884C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Pluviale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7272E81-8768-4579-858D-60D8E203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13</a:t>
            </a:fld>
            <a:endParaRPr lang="it-IT"/>
          </a:p>
        </p:txBody>
      </p:sp>
      <p:pic>
        <p:nvPicPr>
          <p:cNvPr id="9" name="Picture 6" descr="Image result for pluviale">
            <a:extLst>
              <a:ext uri="{FF2B5EF4-FFF2-40B4-BE49-F238E27FC236}">
                <a16:creationId xmlns:a16="http://schemas.microsoft.com/office/drawing/2014/main" id="{EFBF6002-9DDC-4E80-915E-D9F99151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19" y="2627652"/>
            <a:ext cx="2607550" cy="34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pluviale sifonico">
            <a:extLst>
              <a:ext uri="{FF2B5EF4-FFF2-40B4-BE49-F238E27FC236}">
                <a16:creationId xmlns:a16="http://schemas.microsoft.com/office/drawing/2014/main" id="{D5AE4F3C-2293-4839-93C9-39EB5B7EE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8"/>
          <a:stretch/>
        </p:blipFill>
        <p:spPr bwMode="auto">
          <a:xfrm>
            <a:off x="4700325" y="2990250"/>
            <a:ext cx="3931182" cy="27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43C2D8-F8B6-444C-89B7-7C647CFB0762}"/>
              </a:ext>
            </a:extLst>
          </p:cNvPr>
          <p:cNvSpPr txBox="1"/>
          <p:nvPr/>
        </p:nvSpPr>
        <p:spPr>
          <a:xfrm>
            <a:off x="3144032" y="6126162"/>
            <a:ext cx="1392571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Wikipedia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E072A3-BA10-49A3-8717-1A3E1DD74577}"/>
              </a:ext>
            </a:extLst>
          </p:cNvPr>
          <p:cNvSpPr txBox="1"/>
          <p:nvPr/>
        </p:nvSpPr>
        <p:spPr>
          <a:xfrm>
            <a:off x="7147421" y="6186229"/>
            <a:ext cx="1539384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www.valsir.it</a:t>
            </a:r>
          </a:p>
        </p:txBody>
      </p:sp>
    </p:spTree>
    <p:extLst>
      <p:ext uri="{BB962C8B-B14F-4D97-AF65-F5344CB8AC3E}">
        <p14:creationId xmlns:p14="http://schemas.microsoft.com/office/powerpoint/2010/main" val="190967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BC8FA0A0-1644-4B7F-B825-D306C1A3F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400110"/>
          </a:xfrm>
        </p:spPr>
        <p:txBody>
          <a:bodyPr/>
          <a:lstStyle/>
          <a:p>
            <a:r>
              <a:rPr lang="it-IT" dirty="0"/>
              <a:t>Deviatore acque di prima pioggia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867BCC6-72DC-4D9D-B299-C4ACD5F361AD}"/>
              </a:ext>
            </a:extLst>
          </p:cNvPr>
          <p:cNvGrpSpPr/>
          <p:nvPr/>
        </p:nvGrpSpPr>
        <p:grpSpPr>
          <a:xfrm>
            <a:off x="1916276" y="2202332"/>
            <a:ext cx="5311447" cy="3223732"/>
            <a:chOff x="1841383" y="1239211"/>
            <a:chExt cx="5311447" cy="3223732"/>
          </a:xfrm>
        </p:grpSpPr>
        <p:pic>
          <p:nvPicPr>
            <p:cNvPr id="2052" name="Picture 4" descr="Related image">
              <a:extLst>
                <a:ext uri="{FF2B5EF4-FFF2-40B4-BE49-F238E27FC236}">
                  <a16:creationId xmlns:a16="http://schemas.microsoft.com/office/drawing/2014/main" id="{4E900110-FDF9-4AE2-A45C-7F91F9098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38"/>
            <a:stretch/>
          </p:blipFill>
          <p:spPr bwMode="auto">
            <a:xfrm>
              <a:off x="2099339" y="1239211"/>
              <a:ext cx="4857750" cy="322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5ED30103-2AF7-4DE8-990A-401F4523F7E2}"/>
                </a:ext>
              </a:extLst>
            </p:cNvPr>
            <p:cNvSpPr txBox="1"/>
            <p:nvPr/>
          </p:nvSpPr>
          <p:spPr>
            <a:xfrm>
              <a:off x="2214694" y="1249928"/>
              <a:ext cx="2063691" cy="677108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dirty="0"/>
                <a:t>La prima pioggia viene deviata nella camera di raccolta </a:t>
              </a:r>
            </a:p>
            <a:p>
              <a:endParaRPr lang="it-IT" sz="1100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886850B-67A8-44B2-B51C-8683F62DCE65}"/>
                </a:ext>
              </a:extLst>
            </p:cNvPr>
            <p:cNvSpPr txBox="1"/>
            <p:nvPr/>
          </p:nvSpPr>
          <p:spPr>
            <a:xfrm>
              <a:off x="1841383" y="2376948"/>
              <a:ext cx="151840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dirty="0"/>
                <a:t>Acqua proveniente dal tetto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51E1395-FEA3-4E5F-BD64-699DC88FD87C}"/>
                </a:ext>
              </a:extLst>
            </p:cNvPr>
            <p:cNvSpPr txBox="1"/>
            <p:nvPr/>
          </p:nvSpPr>
          <p:spPr>
            <a:xfrm>
              <a:off x="4594280" y="1256648"/>
              <a:ext cx="2063691" cy="677108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dirty="0"/>
                <a:t>Quando la camera è piena, l’acqua affluisce al serbatoio</a:t>
              </a:r>
            </a:p>
            <a:p>
              <a:r>
                <a:rPr lang="it-IT" sz="1100" dirty="0"/>
                <a:t> </a:t>
              </a:r>
            </a:p>
            <a:p>
              <a:endParaRPr lang="it-IT" sz="1100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F536ABC-0EDF-4535-87BE-E4DD4AC68F37}"/>
                </a:ext>
              </a:extLst>
            </p:cNvPr>
            <p:cNvSpPr txBox="1"/>
            <p:nvPr/>
          </p:nvSpPr>
          <p:spPr>
            <a:xfrm>
              <a:off x="4176239" y="2393218"/>
              <a:ext cx="1352889" cy="50783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dirty="0"/>
                <a:t>La sfera sigilla la camera di raccolta</a:t>
              </a:r>
            </a:p>
            <a:p>
              <a:endParaRPr lang="it-IT" sz="11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F985488-1C52-467A-82C4-D39E91A41E8B}"/>
                </a:ext>
              </a:extLst>
            </p:cNvPr>
            <p:cNvSpPr txBox="1"/>
            <p:nvPr/>
          </p:nvSpPr>
          <p:spPr>
            <a:xfrm>
              <a:off x="6165986" y="2406716"/>
              <a:ext cx="98684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dirty="0"/>
                <a:t>Al serbatoio</a:t>
              </a:r>
            </a:p>
            <a:p>
              <a:endParaRPr lang="it-IT" sz="1100" dirty="0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0D974B-0B66-40DC-A8C8-7FDC7E7C8D2E}"/>
              </a:ext>
            </a:extLst>
          </p:cNvPr>
          <p:cNvSpPr txBox="1"/>
          <p:nvPr/>
        </p:nvSpPr>
        <p:spPr>
          <a:xfrm>
            <a:off x="5754849" y="5758244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www.tankshop.com.au</a:t>
            </a:r>
          </a:p>
        </p:txBody>
      </p:sp>
    </p:spTree>
    <p:extLst>
      <p:ext uri="{BB962C8B-B14F-4D97-AF65-F5344CB8AC3E}">
        <p14:creationId xmlns:p14="http://schemas.microsoft.com/office/powerpoint/2010/main" val="334494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8B93FA9-F76F-4430-AA75-9F1FE7C8690B}"/>
              </a:ext>
            </a:extLst>
          </p:cNvPr>
          <p:cNvGrpSpPr/>
          <p:nvPr/>
        </p:nvGrpSpPr>
        <p:grpSpPr>
          <a:xfrm>
            <a:off x="1243813" y="1191466"/>
            <a:ext cx="6568802" cy="4797814"/>
            <a:chOff x="1256084" y="1061666"/>
            <a:chExt cx="6568802" cy="47978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85130E6-0B63-49CB-AF39-58102724B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9"/>
            <a:stretch/>
          </p:blipFill>
          <p:spPr>
            <a:xfrm>
              <a:off x="1287599" y="1061666"/>
              <a:ext cx="6505773" cy="4734667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710AC87-88CB-4693-BCFE-58EC89C02EF6}"/>
                </a:ext>
              </a:extLst>
            </p:cNvPr>
            <p:cNvSpPr/>
            <p:nvPr/>
          </p:nvSpPr>
          <p:spPr>
            <a:xfrm>
              <a:off x="1256084" y="5766741"/>
              <a:ext cx="6568802" cy="92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4DD7F8-539D-4631-8366-695C9B26B5BB}"/>
              </a:ext>
            </a:extLst>
          </p:cNvPr>
          <p:cNvSpPr txBox="1"/>
          <p:nvPr/>
        </p:nvSpPr>
        <p:spPr>
          <a:xfrm>
            <a:off x="5754849" y="5758244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https://ambiente.provincia.bz.it/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F601479-380E-4689-A890-769410F9D07D}"/>
              </a:ext>
            </a:extLst>
          </p:cNvPr>
          <p:cNvCxnSpPr>
            <a:cxnSpLocks/>
          </p:cNvCxnSpPr>
          <p:nvPr/>
        </p:nvCxnSpPr>
        <p:spPr>
          <a:xfrm flipV="1">
            <a:off x="1275328" y="4102217"/>
            <a:ext cx="779975" cy="9143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481262-51C9-471F-8A55-6701BE33A3FF}"/>
              </a:ext>
            </a:extLst>
          </p:cNvPr>
          <p:cNvSpPr txBox="1"/>
          <p:nvPr/>
        </p:nvSpPr>
        <p:spPr>
          <a:xfrm>
            <a:off x="951838" y="5016616"/>
            <a:ext cx="998290" cy="1692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100" dirty="0">
                <a:solidFill>
                  <a:srgbClr val="3366CC"/>
                </a:solidFill>
              </a:rPr>
              <a:t>filtro</a:t>
            </a:r>
          </a:p>
        </p:txBody>
      </p:sp>
    </p:spTree>
    <p:extLst>
      <p:ext uri="{BB962C8B-B14F-4D97-AF65-F5344CB8AC3E}">
        <p14:creationId xmlns:p14="http://schemas.microsoft.com/office/powerpoint/2010/main" val="81568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C1FF14-E67C-4063-862B-364DCF20A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Filtro anti-foglia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9E65DA-4B0C-42B3-B09B-2F9795F12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Filtro non autopulente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66AB918-C78B-4CE2-A1CD-070C80742F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5BFDCAB-F805-4A09-BF01-9BFAA241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47867C0-E6F0-4536-8D7C-A0510560F53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Filtro autopulente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F0D335-84A5-4B9F-9715-E64B9A9A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16</a:t>
            </a:fld>
            <a:endParaRPr lang="it-IT"/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DD7F3F80-ED17-42D6-B57E-C4D9841787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6" y="2718033"/>
            <a:ext cx="2755667" cy="27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F311A9D-F4E1-4911-99C7-8A867B407926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 bwMode="auto">
          <a:xfrm>
            <a:off x="6070052" y="3089268"/>
            <a:ext cx="2587504" cy="21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7E0B1202-6802-4A3B-8901-B0C86AB448C6}"/>
              </a:ext>
            </a:extLst>
          </p:cNvPr>
          <p:cNvGrpSpPr/>
          <p:nvPr/>
        </p:nvGrpSpPr>
        <p:grpSpPr>
          <a:xfrm>
            <a:off x="3187280" y="2766196"/>
            <a:ext cx="2742429" cy="2640809"/>
            <a:chOff x="3187280" y="2766196"/>
            <a:chExt cx="2742429" cy="2640809"/>
          </a:xfrm>
        </p:grpSpPr>
        <p:pic>
          <p:nvPicPr>
            <p:cNvPr id="10246" name="Picture 6" descr="Commercial Rainwater Harvesting Filter - 2 stage - 110mm VF1 -450m2 - Freeflush Rainwater Harvesting Ltd. ">
              <a:extLst>
                <a:ext uri="{FF2B5EF4-FFF2-40B4-BE49-F238E27FC236}">
                  <a16:creationId xmlns:a16="http://schemas.microsoft.com/office/drawing/2014/main" id="{D95690B3-6996-4AD4-BD2F-E8A5CF193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15" y="2894032"/>
              <a:ext cx="2726194" cy="251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E877234-0E49-4760-BBF6-D96C6590E50E}"/>
                </a:ext>
              </a:extLst>
            </p:cNvPr>
            <p:cNvSpPr/>
            <p:nvPr/>
          </p:nvSpPr>
          <p:spPr>
            <a:xfrm>
              <a:off x="3187281" y="3335522"/>
              <a:ext cx="671121" cy="40011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b="1" dirty="0"/>
                <a:t>Entrata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1274C21-C598-4DAB-BD22-3960F63AE334}"/>
                </a:ext>
              </a:extLst>
            </p:cNvPr>
            <p:cNvSpPr/>
            <p:nvPr/>
          </p:nvSpPr>
          <p:spPr>
            <a:xfrm>
              <a:off x="3187280" y="4297414"/>
              <a:ext cx="671121" cy="40011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b="1" dirty="0"/>
                <a:t>Uscita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BAD06FD-0358-41E1-A9DC-B00F65DD2AE3}"/>
                </a:ext>
              </a:extLst>
            </p:cNvPr>
            <p:cNvSpPr/>
            <p:nvPr/>
          </p:nvSpPr>
          <p:spPr>
            <a:xfrm>
              <a:off x="4631584" y="4927044"/>
              <a:ext cx="671121" cy="40011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b="1" dirty="0"/>
                <a:t>Troppo pieno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810C3D6-DF9F-4DC2-9977-39D94F5C3BEF}"/>
                </a:ext>
              </a:extLst>
            </p:cNvPr>
            <p:cNvSpPr/>
            <p:nvPr/>
          </p:nvSpPr>
          <p:spPr>
            <a:xfrm>
              <a:off x="4876263" y="2766196"/>
              <a:ext cx="735972" cy="4719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100" b="1" dirty="0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250FECB-603B-4129-8533-121FCC6D6B55}"/>
              </a:ext>
            </a:extLst>
          </p:cNvPr>
          <p:cNvSpPr txBox="1"/>
          <p:nvPr/>
        </p:nvSpPr>
        <p:spPr>
          <a:xfrm>
            <a:off x="460860" y="5540062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www.crescenzisrl.com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1FFB80D-BA67-4A02-B45D-FE55DFC3EE3B}"/>
              </a:ext>
            </a:extLst>
          </p:cNvPr>
          <p:cNvSpPr txBox="1"/>
          <p:nvPr/>
        </p:nvSpPr>
        <p:spPr>
          <a:xfrm>
            <a:off x="3343631" y="5554476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www.platzgummer.it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F8DDDC7-6385-423C-8F24-5F089A661A73}"/>
              </a:ext>
            </a:extLst>
          </p:cNvPr>
          <p:cNvSpPr txBox="1"/>
          <p:nvPr/>
        </p:nvSpPr>
        <p:spPr>
          <a:xfrm>
            <a:off x="6180511" y="5564263"/>
            <a:ext cx="264600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www.platzgummer.it</a:t>
            </a:r>
          </a:p>
        </p:txBody>
      </p:sp>
    </p:spTree>
    <p:extLst>
      <p:ext uri="{BB962C8B-B14F-4D97-AF65-F5344CB8AC3E}">
        <p14:creationId xmlns:p14="http://schemas.microsoft.com/office/powerpoint/2010/main" val="3568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8B93FA9-F76F-4430-AA75-9F1FE7C8690B}"/>
              </a:ext>
            </a:extLst>
          </p:cNvPr>
          <p:cNvGrpSpPr/>
          <p:nvPr/>
        </p:nvGrpSpPr>
        <p:grpSpPr>
          <a:xfrm>
            <a:off x="1243813" y="1191466"/>
            <a:ext cx="6568802" cy="4797814"/>
            <a:chOff x="1256084" y="1061666"/>
            <a:chExt cx="6568802" cy="47978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85130E6-0B63-49CB-AF39-58102724B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9"/>
            <a:stretch/>
          </p:blipFill>
          <p:spPr>
            <a:xfrm>
              <a:off x="1287599" y="1061666"/>
              <a:ext cx="6505773" cy="4734667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710AC87-88CB-4693-BCFE-58EC89C02EF6}"/>
                </a:ext>
              </a:extLst>
            </p:cNvPr>
            <p:cNvSpPr/>
            <p:nvPr/>
          </p:nvSpPr>
          <p:spPr>
            <a:xfrm>
              <a:off x="1256084" y="5766741"/>
              <a:ext cx="6568802" cy="92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4DD7F8-539D-4631-8366-695C9B26B5BB}"/>
              </a:ext>
            </a:extLst>
          </p:cNvPr>
          <p:cNvSpPr txBox="1"/>
          <p:nvPr/>
        </p:nvSpPr>
        <p:spPr>
          <a:xfrm>
            <a:off x="5754849" y="5758244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https://ambiente.provincia.bz.it/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6539430-894B-463E-B398-40AD66DA45AD}"/>
              </a:ext>
            </a:extLst>
          </p:cNvPr>
          <p:cNvCxnSpPr>
            <a:cxnSpLocks/>
          </p:cNvCxnSpPr>
          <p:nvPr/>
        </p:nvCxnSpPr>
        <p:spPr>
          <a:xfrm flipH="1" flipV="1">
            <a:off x="3389153" y="4728834"/>
            <a:ext cx="293614" cy="4555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9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C1FF14-E67C-4063-862B-364DCF20A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Serbatoio fuori terra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9E65DA-4B0C-42B3-B09B-2F9795F12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Serbatoio in calcestruzzo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66AB918-C78B-4CE2-A1CD-070C80742F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5BFDCAB-F805-4A09-BF01-9BFAA241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47867C0-E6F0-4536-8D7C-A0510560F53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Serbatoio interrato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F0D335-84A5-4B9F-9715-E64B9A9A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821E5-BE8E-452B-94A8-D6D5155FD5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Image result for serbatoio acque di recupero">
            <a:extLst>
              <a:ext uri="{FF2B5EF4-FFF2-40B4-BE49-F238E27FC236}">
                <a16:creationId xmlns:a16="http://schemas.microsoft.com/office/drawing/2014/main" id="{806F8D84-6182-4645-A050-B155B960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4" y="3181317"/>
            <a:ext cx="2581456" cy="19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rbatoio interrato acque di recupero">
            <a:extLst>
              <a:ext uri="{FF2B5EF4-FFF2-40B4-BE49-F238E27FC236}">
                <a16:creationId xmlns:a16="http://schemas.microsoft.com/office/drawing/2014/main" id="{3DE60E9D-7CA4-4396-9938-7B64A028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6" y="3246539"/>
            <a:ext cx="2631686" cy="1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9CCB598-F197-4384-A936-0AD363E901D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30" name="Picture 6" descr="Image result for serbatoio in calcestruzzo acque di recupero">
            <a:extLst>
              <a:ext uri="{FF2B5EF4-FFF2-40B4-BE49-F238E27FC236}">
                <a16:creationId xmlns:a16="http://schemas.microsoft.com/office/drawing/2014/main" id="{F37D4637-B5AF-4CFA-8C7D-96242F09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21" y="3206207"/>
            <a:ext cx="2518166" cy="188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69E994-27FD-440D-A58F-2E81E07C0D28}"/>
              </a:ext>
            </a:extLst>
          </p:cNvPr>
          <p:cNvSpPr txBox="1"/>
          <p:nvPr/>
        </p:nvSpPr>
        <p:spPr>
          <a:xfrm>
            <a:off x="6180511" y="5564263"/>
            <a:ext cx="264600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www.edilimpianti.it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12F8020-E827-4A20-964C-59C1C9EB0665}"/>
              </a:ext>
            </a:extLst>
          </p:cNvPr>
          <p:cNvSpPr txBox="1"/>
          <p:nvPr/>
        </p:nvSpPr>
        <p:spPr>
          <a:xfrm>
            <a:off x="3381519" y="5564263"/>
            <a:ext cx="264600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www.biocasazero.it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E5FB024-502C-4661-A957-CB1E81808626}"/>
              </a:ext>
            </a:extLst>
          </p:cNvPr>
          <p:cNvSpPr txBox="1"/>
          <p:nvPr/>
        </p:nvSpPr>
        <p:spPr>
          <a:xfrm>
            <a:off x="599412" y="5568023"/>
            <a:ext cx="264600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www.biocasazero.it</a:t>
            </a:r>
          </a:p>
        </p:txBody>
      </p:sp>
    </p:spTree>
    <p:extLst>
      <p:ext uri="{BB962C8B-B14F-4D97-AF65-F5344CB8AC3E}">
        <p14:creationId xmlns:p14="http://schemas.microsoft.com/office/powerpoint/2010/main" val="327382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Dimensionamento: metodo semplificato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19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29320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Q = afflusso meteorico annuo [l]</a:t>
                </a:r>
              </a:p>
              <a:p>
                <a:pPr marL="0" indent="0">
                  <a:buNone/>
                </a:pPr>
                <a:r>
                  <a:rPr lang="el-GR" dirty="0"/>
                  <a:t>φ</a:t>
                </a:r>
                <a:r>
                  <a:rPr lang="it-IT" dirty="0"/>
                  <a:t> = coefficiente di afflusso </a:t>
                </a:r>
              </a:p>
              <a:p>
                <a:pPr marL="0" indent="0">
                  <a:buNone/>
                </a:pPr>
                <a:r>
                  <a:rPr lang="it-IT" dirty="0"/>
                  <a:t>P = precipitazione annua [mm]</a:t>
                </a:r>
              </a:p>
              <a:p>
                <a:pPr marL="0" indent="0">
                  <a:buNone/>
                </a:pPr>
                <a:r>
                  <a:rPr lang="it-IT" dirty="0"/>
                  <a:t>A = proiezione orizzontale della superficie di captazione [m</a:t>
                </a:r>
                <a:r>
                  <a:rPr lang="it-IT" baseline="30000" dirty="0"/>
                  <a:t>2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293209"/>
              </a:xfrm>
              <a:blipFill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05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Uso d’acqua pro capite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0AA84FA-1DC1-47D1-A4C8-8A9F47185AD0}"/>
              </a:ext>
            </a:extLst>
          </p:cNvPr>
          <p:cNvGrpSpPr/>
          <p:nvPr/>
        </p:nvGrpSpPr>
        <p:grpSpPr>
          <a:xfrm>
            <a:off x="32611" y="1653177"/>
            <a:ext cx="8991206" cy="4536039"/>
            <a:chOff x="0" y="1653177"/>
            <a:chExt cx="8991206" cy="453603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169A6F9-6002-4025-975E-8CB0BFE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877" t="8154" b="59532"/>
            <a:stretch/>
          </p:blipFill>
          <p:spPr>
            <a:xfrm>
              <a:off x="152794" y="1653177"/>
              <a:ext cx="8838412" cy="4069096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ADFB6BF-6CE6-4225-80AC-3DFFE6AE92E6}"/>
                </a:ext>
              </a:extLst>
            </p:cNvPr>
            <p:cNvSpPr/>
            <p:nvPr/>
          </p:nvSpPr>
          <p:spPr>
            <a:xfrm>
              <a:off x="152793" y="4085658"/>
              <a:ext cx="1960091" cy="1636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3DBD5E6-4169-4295-870A-3831080EFF54}"/>
                </a:ext>
              </a:extLst>
            </p:cNvPr>
            <p:cNvSpPr/>
            <p:nvPr/>
          </p:nvSpPr>
          <p:spPr>
            <a:xfrm>
              <a:off x="0" y="3758664"/>
              <a:ext cx="903651" cy="742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F0D4144-5545-4ADC-AFD8-BFB6E1FB4ED4}"/>
                </a:ext>
              </a:extLst>
            </p:cNvPr>
            <p:cNvSpPr/>
            <p:nvPr/>
          </p:nvSpPr>
          <p:spPr>
            <a:xfrm>
              <a:off x="6491056" y="5446901"/>
              <a:ext cx="992820" cy="742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B2BF49-5BBF-4E1B-8F75-F68C7E0E2229}"/>
              </a:ext>
            </a:extLst>
          </p:cNvPr>
          <p:cNvSpPr txBox="1"/>
          <p:nvPr/>
        </p:nvSpPr>
        <p:spPr>
          <a:xfrm>
            <a:off x="2618917" y="5875703"/>
            <a:ext cx="6220975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A. Y. </a:t>
            </a:r>
            <a:r>
              <a:rPr lang="it-IT" sz="1200" dirty="0" err="1"/>
              <a:t>Hoekstra</a:t>
            </a:r>
            <a:r>
              <a:rPr lang="it-IT" sz="1200" dirty="0"/>
              <a:t>, </a:t>
            </a:r>
            <a:r>
              <a:rPr lang="it-IT" sz="1200" dirty="0" err="1"/>
              <a:t>Chapagain</a:t>
            </a:r>
            <a:r>
              <a:rPr lang="it-IT" sz="1200" dirty="0"/>
              <a:t>, A. K. (2007) </a:t>
            </a:r>
            <a:r>
              <a:rPr lang="en-US" sz="1200" dirty="0"/>
              <a:t>Water footprints of nations: Water use by people as a function of their consumption pattern. Water </a:t>
            </a:r>
            <a:r>
              <a:rPr lang="en-US" sz="1200" dirty="0" err="1"/>
              <a:t>Resour</a:t>
            </a:r>
            <a:r>
              <a:rPr lang="en-US" sz="1200" dirty="0"/>
              <a:t> Manage, 21:35–48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71825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Dimensionamento: metodo semplificato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8" name="Tabella 9">
            <a:extLst>
              <a:ext uri="{FF2B5EF4-FFF2-40B4-BE49-F238E27FC236}">
                <a16:creationId xmlns:a16="http://schemas.microsoft.com/office/drawing/2014/main" id="{4C7EB697-2CA3-4521-BD4D-5876AD361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46172"/>
              </p:ext>
            </p:extLst>
          </p:nvPr>
        </p:nvGraphicFramePr>
        <p:xfrm>
          <a:off x="1480213" y="1963420"/>
          <a:ext cx="6096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814484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665734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Coefficiente di afflusso </a:t>
                      </a:r>
                      <a:r>
                        <a:rPr lang="el-GR" dirty="0"/>
                        <a:t>φ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4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Copertura impermeabile a falda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Copertura impermeabile piana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2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Copertura permeabile (es. verde pensile)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0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Superficie impermeabile a terra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9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75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Dimensionamento: metodo semplificato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21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29320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365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R = Richiesta di acqua ad uso domestico diverso dal consumo umano [l/anno] </a:t>
                </a:r>
              </a:p>
              <a:p>
                <a:pPr marL="0" indent="0">
                  <a:buNone/>
                </a:pPr>
                <a:r>
                  <a:rPr lang="it-IT" dirty="0"/>
                  <a:t>n = numero di abitanti</a:t>
                </a:r>
              </a:p>
              <a:p>
                <a:pPr marL="0" indent="0">
                  <a:buNone/>
                </a:pPr>
                <a:r>
                  <a:rPr lang="it-IT" dirty="0"/>
                  <a:t>r = richiesta giornaliera pro-capite [l/gg]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293209"/>
              </a:xfrm>
              <a:blipFill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2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Dimensionamento: metodo semplificato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220688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𝑀𝑖𝑛𝑖𝑚𝑜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)×0.06</m:t>
                      </m:r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V</a:t>
                </a:r>
                <a:r>
                  <a:rPr lang="it-IT" baseline="-25000" dirty="0"/>
                  <a:t>u</a:t>
                </a:r>
                <a:r>
                  <a:rPr lang="it-IT" dirty="0"/>
                  <a:t> = volume utile  [l]</a:t>
                </a:r>
              </a:p>
              <a:p>
                <a:pPr marL="0" indent="0">
                  <a:buNone/>
                </a:pPr>
                <a:r>
                  <a:rPr lang="it-IT" dirty="0"/>
                  <a:t>Q = afflusso meteorico annuo [l]</a:t>
                </a:r>
              </a:p>
              <a:p>
                <a:pPr marL="0" indent="0">
                  <a:buNone/>
                </a:pPr>
                <a:r>
                  <a:rPr lang="it-IT" dirty="0"/>
                  <a:t>R = richiesta annua per usi domestici diversa da quelli umani [l]</a:t>
                </a:r>
              </a:p>
            </p:txBody>
          </p:sp>
        </mc:Choice>
        <mc:Fallback xmlns="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2206886"/>
              </a:xfrm>
              <a:blipFill>
                <a:blip r:embed="rId2"/>
                <a:stretch>
                  <a:fillRect l="-815" b="-33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09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Dimensionamento: metodo semplificato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218521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𝑉𝑈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×1.5</m:t>
                      </m:r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V</a:t>
                </a:r>
                <a:r>
                  <a:rPr lang="it-IT" baseline="-25000" dirty="0"/>
                  <a:t>o</a:t>
                </a:r>
                <a:r>
                  <a:rPr lang="it-IT" dirty="0"/>
                  <a:t> = volume ottimale [l]</a:t>
                </a:r>
              </a:p>
              <a:p>
                <a:pPr marL="0" indent="0">
                  <a:buNone/>
                </a:pPr>
                <a:r>
                  <a:rPr lang="it-IT" dirty="0"/>
                  <a:t>V</a:t>
                </a:r>
                <a:r>
                  <a:rPr lang="it-IT" baseline="-25000" dirty="0"/>
                  <a:t>u</a:t>
                </a:r>
                <a:r>
                  <a:rPr lang="it-IT" dirty="0"/>
                  <a:t> = volume utile  [l]</a:t>
                </a:r>
              </a:p>
            </p:txBody>
          </p:sp>
        </mc:Choice>
        <mc:Fallback xmlns="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2185214"/>
              </a:xfrm>
              <a:blipFill>
                <a:blip r:embed="rId2"/>
                <a:stretch>
                  <a:fillRect l="-815" b="-4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3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Dimensionamento: metodo analitico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29320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V = volume immagazzinato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Q = afflusso meteorico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Y = volume erogato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O = volume sfiorato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E = volume evaporato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</p:txBody>
          </p:sp>
        </mc:Choice>
        <mc:Fallback xmlns="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293209"/>
              </a:xfrm>
              <a:blipFill>
                <a:blip r:embed="rId2"/>
                <a:stretch>
                  <a:fillRect l="-815" b="-2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435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Dimensionamento: metodo analitico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9891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V = volume immagazzinato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Q = afflusso meteorico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Y = volume erogato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S = capacità di accumulo della cisterna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R = richiesta per il consumo annuo domestico diverso dal consumo umano [l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</p:txBody>
          </p:sp>
        </mc:Choice>
        <mc:Fallback xmlns="">
          <p:sp>
            <p:nvSpPr>
              <p:cNvPr id="9" name="Segnaposto testo 3">
                <a:extLst>
                  <a:ext uri="{FF2B5EF4-FFF2-40B4-BE49-F238E27FC236}">
                    <a16:creationId xmlns:a16="http://schemas.microsoft.com/office/drawing/2014/main" id="{DA8B3080-243A-49CA-8F18-3CD7D6742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3414" y="2017397"/>
                <a:ext cx="8229599" cy="3989169"/>
              </a:xfrm>
              <a:blipFill>
                <a:blip r:embed="rId2"/>
                <a:stretch>
                  <a:fillRect l="-815" b="-19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5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26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8B93FA9-F76F-4430-AA75-9F1FE7C8690B}"/>
              </a:ext>
            </a:extLst>
          </p:cNvPr>
          <p:cNvGrpSpPr/>
          <p:nvPr/>
        </p:nvGrpSpPr>
        <p:grpSpPr>
          <a:xfrm>
            <a:off x="1243813" y="1191466"/>
            <a:ext cx="6568802" cy="4797814"/>
            <a:chOff x="1256084" y="1061666"/>
            <a:chExt cx="6568802" cy="47978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85130E6-0B63-49CB-AF39-58102724B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9"/>
            <a:stretch/>
          </p:blipFill>
          <p:spPr>
            <a:xfrm>
              <a:off x="1287599" y="1061666"/>
              <a:ext cx="6505773" cy="4734667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710AC87-88CB-4693-BCFE-58EC89C02EF6}"/>
                </a:ext>
              </a:extLst>
            </p:cNvPr>
            <p:cNvSpPr/>
            <p:nvPr/>
          </p:nvSpPr>
          <p:spPr>
            <a:xfrm>
              <a:off x="1256084" y="5766741"/>
              <a:ext cx="6568802" cy="92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4DD7F8-539D-4631-8366-695C9B26B5BB}"/>
              </a:ext>
            </a:extLst>
          </p:cNvPr>
          <p:cNvSpPr txBox="1"/>
          <p:nvPr/>
        </p:nvSpPr>
        <p:spPr>
          <a:xfrm>
            <a:off x="5754849" y="5758244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https://ambiente.provincia.bz.it/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0FBFB17-F2AF-45D3-9F1D-F7FFF4B827EC}"/>
              </a:ext>
            </a:extLst>
          </p:cNvPr>
          <p:cNvCxnSpPr>
            <a:cxnSpLocks/>
          </p:cNvCxnSpPr>
          <p:nvPr/>
        </p:nvCxnSpPr>
        <p:spPr>
          <a:xfrm flipH="1">
            <a:off x="4248053" y="3558799"/>
            <a:ext cx="60664" cy="847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47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recupero acque meteoriche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27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8B93FA9-F76F-4430-AA75-9F1FE7C8690B}"/>
              </a:ext>
            </a:extLst>
          </p:cNvPr>
          <p:cNvGrpSpPr/>
          <p:nvPr/>
        </p:nvGrpSpPr>
        <p:grpSpPr>
          <a:xfrm>
            <a:off x="1243813" y="1191466"/>
            <a:ext cx="6568802" cy="4797814"/>
            <a:chOff x="1256084" y="1061666"/>
            <a:chExt cx="6568802" cy="47978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85130E6-0B63-49CB-AF39-58102724B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9"/>
            <a:stretch/>
          </p:blipFill>
          <p:spPr>
            <a:xfrm>
              <a:off x="1287599" y="1061666"/>
              <a:ext cx="6505773" cy="4734667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710AC87-88CB-4693-BCFE-58EC89C02EF6}"/>
                </a:ext>
              </a:extLst>
            </p:cNvPr>
            <p:cNvSpPr/>
            <p:nvPr/>
          </p:nvSpPr>
          <p:spPr>
            <a:xfrm>
              <a:off x="1256084" y="5766741"/>
              <a:ext cx="6568802" cy="92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4DD7F8-539D-4631-8366-695C9B26B5BB}"/>
              </a:ext>
            </a:extLst>
          </p:cNvPr>
          <p:cNvSpPr txBox="1"/>
          <p:nvPr/>
        </p:nvSpPr>
        <p:spPr>
          <a:xfrm>
            <a:off x="5754849" y="5758244"/>
            <a:ext cx="306198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https://ambiente.provincia.bz.it/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6539430-894B-463E-B398-40AD66DA45AD}"/>
              </a:ext>
            </a:extLst>
          </p:cNvPr>
          <p:cNvCxnSpPr>
            <a:cxnSpLocks/>
          </p:cNvCxnSpPr>
          <p:nvPr/>
        </p:nvCxnSpPr>
        <p:spPr>
          <a:xfrm>
            <a:off x="5511567" y="3657600"/>
            <a:ext cx="402672" cy="536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139C872-935F-48BF-BD1E-BEFFAC251032}"/>
              </a:ext>
            </a:extLst>
          </p:cNvPr>
          <p:cNvCxnSpPr>
            <a:cxnSpLocks/>
          </p:cNvCxnSpPr>
          <p:nvPr/>
        </p:nvCxnSpPr>
        <p:spPr>
          <a:xfrm>
            <a:off x="6368643" y="3632433"/>
            <a:ext cx="402672" cy="536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4E1204F-5AB1-4970-8746-21B8D2C7E6E8}"/>
              </a:ext>
            </a:extLst>
          </p:cNvPr>
          <p:cNvCxnSpPr>
            <a:cxnSpLocks/>
          </p:cNvCxnSpPr>
          <p:nvPr/>
        </p:nvCxnSpPr>
        <p:spPr>
          <a:xfrm>
            <a:off x="7192850" y="3657599"/>
            <a:ext cx="92989" cy="981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32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Finanziaria 2008 art. 1, comma 288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A8B3080-243A-49CA-8F18-3CD7D6742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29599" cy="280076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Dal 2009 il rilascio del permesso di costruire sia subordinato, oltre che alla certificazione energetica dell’edificio, anche alle “caratteristiche strutturali dell’immobile finalizzate al risparmio idrico e al reimpiego delle acque meteoriche”</a:t>
            </a:r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27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50F7342-9A3D-46EB-A10A-DEBAE052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000" y="2884430"/>
            <a:ext cx="4212000" cy="400110"/>
          </a:xfrm>
        </p:spPr>
        <p:txBody>
          <a:bodyPr/>
          <a:lstStyle/>
          <a:p>
            <a:r>
              <a:rPr lang="it-IT" dirty="0"/>
              <a:t>TIZIANA SUSCA</a:t>
            </a:r>
          </a:p>
        </p:txBody>
      </p:sp>
    </p:spTree>
    <p:extLst>
      <p:ext uri="{BB962C8B-B14F-4D97-AF65-F5344CB8AC3E}">
        <p14:creationId xmlns:p14="http://schemas.microsoft.com/office/powerpoint/2010/main" val="206069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Stress idrico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26" name="Picture 2" descr="Image result for world map water scarcity in the next decades">
            <a:extLst>
              <a:ext uri="{FF2B5EF4-FFF2-40B4-BE49-F238E27FC236}">
                <a16:creationId xmlns:a16="http://schemas.microsoft.com/office/drawing/2014/main" id="{0F6D81F6-CABD-46D7-A307-CD6AB4D79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 bwMode="auto">
          <a:xfrm>
            <a:off x="1529746" y="1653178"/>
            <a:ext cx="6084507" cy="42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B2BF49-5BBF-4E1B-8F75-F68C7E0E2229}"/>
              </a:ext>
            </a:extLst>
          </p:cNvPr>
          <p:cNvSpPr txBox="1"/>
          <p:nvPr/>
        </p:nvSpPr>
        <p:spPr>
          <a:xfrm>
            <a:off x="6548409" y="6018507"/>
            <a:ext cx="2298792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World </a:t>
            </a:r>
            <a:r>
              <a:rPr lang="it-IT" sz="1200" dirty="0" err="1"/>
              <a:t>Economic</a:t>
            </a:r>
            <a:r>
              <a:rPr lang="it-IT" sz="1200" dirty="0"/>
              <a:t> Forum</a:t>
            </a:r>
          </a:p>
        </p:txBody>
      </p:sp>
    </p:spTree>
    <p:extLst>
      <p:ext uri="{BB962C8B-B14F-4D97-AF65-F5344CB8AC3E}">
        <p14:creationId xmlns:p14="http://schemas.microsoft.com/office/powerpoint/2010/main" val="34388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Superfici non impermeabilizzate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46D9824-5C94-45B6-9B99-638D0516B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43"/>
          <a:stretch/>
        </p:blipFill>
        <p:spPr>
          <a:xfrm>
            <a:off x="1736811" y="1653177"/>
            <a:ext cx="5670377" cy="415133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7646A7-FCFA-49A7-B0CE-41B8A9EA4EE0}"/>
              </a:ext>
            </a:extLst>
          </p:cNvPr>
          <p:cNvSpPr txBox="1"/>
          <p:nvPr/>
        </p:nvSpPr>
        <p:spPr>
          <a:xfrm>
            <a:off x="4487058" y="5804507"/>
            <a:ext cx="4243527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Provincia Autonoma di Bolzano, 2008, Linee guida per la gestione sostenibile delle acque meteoriche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D0C372-8F90-47A7-82FB-43CC7CDC0156}"/>
              </a:ext>
            </a:extLst>
          </p:cNvPr>
          <p:cNvSpPr txBox="1"/>
          <p:nvPr/>
        </p:nvSpPr>
        <p:spPr>
          <a:xfrm>
            <a:off x="6358708" y="4223979"/>
            <a:ext cx="1171852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/>
              <a:t>0-20%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0996BC7-9CAB-455C-837B-7353BCCADE7E}"/>
              </a:ext>
            </a:extLst>
          </p:cNvPr>
          <p:cNvCxnSpPr>
            <a:cxnSpLocks/>
          </p:cNvCxnSpPr>
          <p:nvPr/>
        </p:nvCxnSpPr>
        <p:spPr>
          <a:xfrm>
            <a:off x="5035311" y="4177798"/>
            <a:ext cx="1154097" cy="133165"/>
          </a:xfrm>
          <a:prstGeom prst="straightConnector1">
            <a:avLst/>
          </a:prstGeom>
          <a:ln w="1143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7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Superfici impermeabilizzate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4FAA41-6C91-4CFC-BF53-73D221299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72"/>
          <a:stretch/>
        </p:blipFill>
        <p:spPr>
          <a:xfrm>
            <a:off x="2136314" y="1653174"/>
            <a:ext cx="4783800" cy="4269235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197FDA7-C411-4A8A-94A7-FE0A10AB0ED7}"/>
              </a:ext>
            </a:extLst>
          </p:cNvPr>
          <p:cNvCxnSpPr>
            <a:cxnSpLocks/>
          </p:cNvCxnSpPr>
          <p:nvPr/>
        </p:nvCxnSpPr>
        <p:spPr>
          <a:xfrm>
            <a:off x="5020292" y="3932805"/>
            <a:ext cx="1899822" cy="239698"/>
          </a:xfrm>
          <a:prstGeom prst="straightConnector1">
            <a:avLst/>
          </a:prstGeom>
          <a:ln w="3429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B9EB98-AF5C-4535-98A4-25FBB2C71979}"/>
              </a:ext>
            </a:extLst>
          </p:cNvPr>
          <p:cNvSpPr txBox="1"/>
          <p:nvPr/>
        </p:nvSpPr>
        <p:spPr>
          <a:xfrm>
            <a:off x="6760314" y="4051759"/>
            <a:ext cx="1171852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/>
              <a:t>&gt;90%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BC185A-F776-4978-85E8-CE1870E1BBE2}"/>
              </a:ext>
            </a:extLst>
          </p:cNvPr>
          <p:cNvSpPr txBox="1"/>
          <p:nvPr/>
        </p:nvSpPr>
        <p:spPr>
          <a:xfrm>
            <a:off x="4487058" y="5804507"/>
            <a:ext cx="4243527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Provincia Autonoma di Bolzano, 2008, Linee guida per la gestione sostenibile delle acque meteoriche</a:t>
            </a:r>
          </a:p>
        </p:txBody>
      </p:sp>
    </p:spTree>
    <p:extLst>
      <p:ext uri="{BB962C8B-B14F-4D97-AF65-F5344CB8AC3E}">
        <p14:creationId xmlns:p14="http://schemas.microsoft.com/office/powerpoint/2010/main" val="343021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Normativa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D. Lgs. 152/1999: legge quadro sulle acque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A8B3080-243A-49CA-8F18-3CD7D6742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29599" cy="3600986"/>
          </a:xfrm>
        </p:spPr>
        <p:txBody>
          <a:bodyPr/>
          <a:lstStyle/>
          <a:p>
            <a:r>
              <a:rPr lang="it-IT" dirty="0"/>
              <a:t>«l'individuazione di misure tese alla conservazione, al risparmio, al riutilizzo ed al riciclo delle risorse idriche»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/>
              <a:t>«Le regioni adottano norme e misure volte a favorire il riciclo dell'acqua e il riutilizzo delle acque reflue depurate […]» (art. 26)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Normativa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D. M. 185/2003: norme tecniche per il riutilizzo delle acque reflue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A8B3080-243A-49CA-8F18-3CD7D6742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29599" cy="4647426"/>
          </a:xfrm>
        </p:spPr>
        <p:txBody>
          <a:bodyPr/>
          <a:lstStyle/>
          <a:p>
            <a:r>
              <a:rPr lang="it-IT" dirty="0"/>
              <a:t>«Recupero: riqualificazione di un’acqua reflua, mediante adeguato trattamento depurativo, al fine di renderla adatta alla distribuzione per specifici riutilizzi»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/>
              <a:t>«Riutilizzo: impiego di acqua reflua recuperata di determinata qualità per specifica destinazione d’uso, per mezzo di una rete di distribuzione, in parziale o totale sostituzione di acqua superficiale o sotterranea»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Normativa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D. M. 185/2003: destinazione d’uso delle acque recuperate (art. 3)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A8B3080-243A-49CA-8F18-3CD7D6742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29599" cy="1877437"/>
          </a:xfrm>
        </p:spPr>
        <p:txBody>
          <a:bodyPr/>
          <a:lstStyle/>
          <a:p>
            <a:r>
              <a:rPr lang="it-IT" dirty="0"/>
              <a:t>Irriguo</a:t>
            </a:r>
          </a:p>
          <a:p>
            <a:endParaRPr lang="it-IT" dirty="0"/>
          </a:p>
          <a:p>
            <a:r>
              <a:rPr lang="it-IT" dirty="0"/>
              <a:t>Civile</a:t>
            </a:r>
          </a:p>
          <a:p>
            <a:endParaRPr lang="it-IT" dirty="0"/>
          </a:p>
          <a:p>
            <a:r>
              <a:rPr lang="it-IT" dirty="0"/>
              <a:t>Industriale</a:t>
            </a:r>
          </a:p>
        </p:txBody>
      </p:sp>
    </p:spTree>
    <p:extLst>
      <p:ext uri="{BB962C8B-B14F-4D97-AF65-F5344CB8AC3E}">
        <p14:creationId xmlns:p14="http://schemas.microsoft.com/office/powerpoint/2010/main" val="305719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Normativa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Consumo di acqua in un’abitazione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026" name="Picture 2" descr="Image result for uso dell'acqua di recupero">
            <a:extLst>
              <a:ext uri="{FF2B5EF4-FFF2-40B4-BE49-F238E27FC236}">
                <a16:creationId xmlns:a16="http://schemas.microsoft.com/office/drawing/2014/main" id="{3278346C-F9CB-411E-A079-EFE1E5D72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/>
          <a:stretch/>
        </p:blipFill>
        <p:spPr bwMode="auto">
          <a:xfrm>
            <a:off x="1440547" y="1828568"/>
            <a:ext cx="6229350" cy="36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4AB5A0-59AD-454B-8EA5-D70117487C2A}"/>
              </a:ext>
            </a:extLst>
          </p:cNvPr>
          <p:cNvSpPr txBox="1"/>
          <p:nvPr/>
        </p:nvSpPr>
        <p:spPr>
          <a:xfrm>
            <a:off x="7013905" y="5258764"/>
            <a:ext cx="1629109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Fonte: www.redi.it</a:t>
            </a:r>
          </a:p>
        </p:txBody>
      </p:sp>
    </p:spTree>
    <p:extLst>
      <p:ext uri="{BB962C8B-B14F-4D97-AF65-F5344CB8AC3E}">
        <p14:creationId xmlns:p14="http://schemas.microsoft.com/office/powerpoint/2010/main" val="389966412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12515</TotalTime>
  <Words>951</Words>
  <Application>Microsoft Office PowerPoint</Application>
  <PresentationFormat>Presentazione su schermo (4:3)</PresentationFormat>
  <Paragraphs>193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 Math</vt:lpstr>
      <vt:lpstr>ModelloTemplateENEAita</vt:lpstr>
      <vt:lpstr>Recupero acque piovane</vt:lpstr>
      <vt:lpstr>Introduzione</vt:lpstr>
      <vt:lpstr>Introduzione</vt:lpstr>
      <vt:lpstr>Introduzione</vt:lpstr>
      <vt:lpstr>Introduzione</vt:lpstr>
      <vt:lpstr>Normativa</vt:lpstr>
      <vt:lpstr>Normativa</vt:lpstr>
      <vt:lpstr>Normativa</vt:lpstr>
      <vt:lpstr>Normativa</vt:lpstr>
      <vt:lpstr>Recupero delle acque piovane</vt:lpstr>
      <vt:lpstr>Sistema di recupero acque meteoriche</vt:lpstr>
      <vt:lpstr>Sistema di recupero acque meteoriche</vt:lpstr>
      <vt:lpstr>Sistema di recupero delle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Sistema di recupero acque meteoriche</vt:lpstr>
      <vt:lpstr>Regioni</vt:lpstr>
      <vt:lpstr>Presentazione standard di PowerPoint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Tiziana Susca</cp:lastModifiedBy>
  <cp:revision>260</cp:revision>
  <cp:lastPrinted>2019-09-06T15:42:28Z</cp:lastPrinted>
  <dcterms:created xsi:type="dcterms:W3CDTF">2017-01-03T12:35:40Z</dcterms:created>
  <dcterms:modified xsi:type="dcterms:W3CDTF">2019-09-10T11:49:29Z</dcterms:modified>
</cp:coreProperties>
</file>