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0" r:id="rId2"/>
    <p:sldId id="310" r:id="rId3"/>
    <p:sldId id="281" r:id="rId4"/>
    <p:sldId id="297" r:id="rId5"/>
    <p:sldId id="296" r:id="rId6"/>
    <p:sldId id="299" r:id="rId7"/>
    <p:sldId id="300" r:id="rId8"/>
    <p:sldId id="301" r:id="rId9"/>
    <p:sldId id="302" r:id="rId10"/>
    <p:sldId id="304" r:id="rId11"/>
    <p:sldId id="305" r:id="rId12"/>
    <p:sldId id="306" r:id="rId13"/>
    <p:sldId id="307" r:id="rId14"/>
    <p:sldId id="308" r:id="rId15"/>
    <p:sldId id="309" r:id="rId16"/>
    <p:sldId id="312" r:id="rId17"/>
    <p:sldId id="295" r:id="rId18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5">
          <p15:clr>
            <a:srgbClr val="A4A3A4"/>
          </p15:clr>
        </p15:guide>
        <p15:guide id="2" pos="11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7F7F7F"/>
    <a:srgbClr val="808080"/>
    <a:srgbClr val="4D4D4D"/>
    <a:srgbClr val="C0C0C0"/>
    <a:srgbClr val="C8B836"/>
    <a:srgbClr val="C7643C"/>
    <a:srgbClr val="739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713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686" y="96"/>
      </p:cViewPr>
      <p:guideLst>
        <p:guide orient="horz" pos="4225"/>
        <p:guide pos="1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0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328BB-3E7D-1545-8629-739FE7FE78CD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8625A-8487-0243-9438-3D7ABEA720F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667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52F6F-5890-184D-BFAC-2DB3B24676C1}" type="datetimeFigureOut">
              <a:rPr lang="it-IT" smtClean="0"/>
              <a:t>07/08/2019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7DBE-D3BB-F74E-84C1-4CEDFE4037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745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872" y="1245525"/>
            <a:ext cx="9143128" cy="4170646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0" y="6572392"/>
            <a:ext cx="9165896" cy="305011"/>
          </a:xfrm>
          <a:prstGeom prst="rect">
            <a:avLst/>
          </a:prstGeom>
          <a:solidFill>
            <a:srgbClr val="9BC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 userDrawn="1"/>
        </p:nvSpPr>
        <p:spPr>
          <a:xfrm>
            <a:off x="872" y="5202315"/>
            <a:ext cx="9143128" cy="810124"/>
          </a:xfrm>
          <a:prstGeom prst="rect">
            <a:avLst/>
          </a:prstGeom>
          <a:solidFill>
            <a:srgbClr val="96C2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13050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ottotitolo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36" y="3152003"/>
            <a:ext cx="8105882" cy="430887"/>
          </a:xfr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800" b="0" i="0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Modulo: Titolo</a:t>
            </a:r>
          </a:p>
        </p:txBody>
      </p:sp>
      <p:sp>
        <p:nvSpPr>
          <p:cNvPr id="5" name="Segnaposto testo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4334" y="5416171"/>
            <a:ext cx="4057666" cy="369332"/>
          </a:xfrm>
        </p:spPr>
        <p:txBody>
          <a:bodyPr wrap="square" l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 b="1" i="0" baseline="0">
                <a:solidFill>
                  <a:schemeClr val="bg1"/>
                </a:solidFill>
                <a:latin typeface="+mj-lt"/>
              </a:defRPr>
            </a:lvl1pPr>
            <a:lvl2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2pPr>
            <a:lvl3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3pPr>
            <a:lvl4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4pPr>
            <a:lvl5pPr algn="l">
              <a:spcBef>
                <a:spcPts val="0"/>
              </a:spcBef>
              <a:defRPr sz="1800" b="1" i="0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it-IT" dirty="0"/>
              <a:t>Autore</a:t>
            </a:r>
          </a:p>
        </p:txBody>
      </p:sp>
      <p:sp>
        <p:nvSpPr>
          <p:cNvPr id="9" name="Titolo 8"/>
          <p:cNvSpPr>
            <a:spLocks noGrp="1"/>
          </p:cNvSpPr>
          <p:nvPr userDrawn="1">
            <p:ph type="title" hasCustomPrompt="1"/>
          </p:nvPr>
        </p:nvSpPr>
        <p:spPr>
          <a:xfrm>
            <a:off x="514336" y="1988703"/>
            <a:ext cx="8105881" cy="492443"/>
          </a:xfrm>
        </p:spPr>
        <p:txBody>
          <a:bodyPr lIns="0"/>
          <a:lstStyle>
            <a:lvl1pPr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Corso e-learning: Titolo</a:t>
            </a:r>
          </a:p>
        </p:txBody>
      </p:sp>
      <p:pic>
        <p:nvPicPr>
          <p:cNvPr id="2" name="Immagine 1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2439"/>
            <a:ext cx="9144000" cy="574536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" y="4401235"/>
            <a:ext cx="8105868" cy="400110"/>
          </a:xfrm>
        </p:spPr>
        <p:txBody>
          <a:bodyPr wrap="square" lIns="0" anchor="t" anchorCtr="0">
            <a:spAutoFit/>
          </a:bodyPr>
          <a:lstStyle>
            <a:lvl1pPr marL="0" indent="0">
              <a:buNone/>
              <a:defRPr sz="2000" i="1" baseline="0">
                <a:solidFill>
                  <a:schemeClr val="bg1"/>
                </a:solidFill>
              </a:defRPr>
            </a:lvl1pPr>
            <a:lvl2pPr>
              <a:defRPr sz="1800" i="1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800" i="1">
                <a:solidFill>
                  <a:schemeClr val="bg1"/>
                </a:solidFill>
              </a:defRPr>
            </a:lvl4pPr>
            <a:lvl5pPr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Luogo e data – </a:t>
            </a:r>
            <a:r>
              <a:rPr lang="it-IT" dirty="0" err="1"/>
              <a:t>Arial</a:t>
            </a:r>
            <a:r>
              <a:rPr lang="it-IT" dirty="0"/>
              <a:t> 20pt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8BFA9DE-65F5-47CC-86DE-92E36AE60F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8447" y="214228"/>
            <a:ext cx="3215670" cy="87005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16DB3D1-CB47-46D9-ABD0-76488B564A5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708" y="78783"/>
            <a:ext cx="1892259" cy="1081703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1497D36-05B3-4583-9C50-9995A44813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84620" y="78783"/>
            <a:ext cx="3464349" cy="1075447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B1E38C7-4C42-43DF-8F93-17DB1194E6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30992" y="5202441"/>
            <a:ext cx="2143125" cy="81179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E800A83-52FE-4350-A91D-AA1DA2322469}"/>
              </a:ext>
            </a:extLst>
          </p:cNvPr>
          <p:cNvSpPr txBox="1"/>
          <p:nvPr userDrawn="1"/>
        </p:nvSpPr>
        <p:spPr>
          <a:xfrm>
            <a:off x="5767468" y="5464911"/>
            <a:ext cx="1163524" cy="276999"/>
          </a:xfrm>
          <a:prstGeom prst="rect">
            <a:avLst/>
          </a:prstGeom>
        </p:spPr>
        <p:txBody>
          <a:bodyPr vert="horz" wrap="none" lIns="91440" tIns="0" rIns="91440" bIns="0" rtlCol="0">
            <a:sp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99497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987891"/>
            <a:ext cx="26460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987891"/>
            <a:ext cx="2642400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7466C043-BCA9-4964-8644-1DA5B5D3A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4BD3E582-197C-4509-9F39-5161EE2805D2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0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2646000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987890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627653"/>
            <a:ext cx="26460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50800" y="1987890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627653"/>
            <a:ext cx="2642400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7" name="Segnaposto testo 14"/>
          <p:cNvSpPr>
            <a:spLocks noGrp="1"/>
          </p:cNvSpPr>
          <p:nvPr>
            <p:ph type="body" sz="quarter" idx="16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E68E884B-54E2-41CA-A405-FD5662D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AA340105-7232-4E5A-A6B2-714BA5E19AEE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2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olo a sinistra testo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457204" y="273051"/>
            <a:ext cx="3008313" cy="58531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4" y="1127325"/>
            <a:ext cx="3008313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3"/>
            <a:ext cx="5111750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4" y="1435103"/>
            <a:ext cx="3008313" cy="338554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4E70B6EF-5C13-4FD1-9543-1C26F790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777E82F6-7219-406B-978D-078986B97A97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6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immagine 5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3465515" cy="6273611"/>
          </a:xfrm>
          <a:ln w="1270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8,57 cm (540px) per 14,29cm (900px)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1072976"/>
            <a:ext cx="5111750" cy="1877437"/>
          </a:xfrm>
        </p:spPr>
        <p:txBody>
          <a:bodyPr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0"/>
          <p:cNvSpPr>
            <a:spLocks noGrp="1"/>
          </p:cNvSpPr>
          <p:nvPr>
            <p:ph type="title" hasCustomPrompt="1"/>
          </p:nvPr>
        </p:nvSpPr>
        <p:spPr>
          <a:xfrm>
            <a:off x="3575050" y="281904"/>
            <a:ext cx="5067964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7B358209-AE3A-4A59-A570-19856207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3333F289-F70F-40CF-84B3-B8E8309EF5A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2"/>
            <a:ext cx="9144000" cy="6273612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5059564"/>
            <a:ext cx="5486400" cy="307777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 hasCustomPrompt="1"/>
          </p:nvPr>
        </p:nvSpPr>
        <p:spPr>
          <a:xfrm>
            <a:off x="1792288" y="889491"/>
            <a:ext cx="5486400" cy="4114800"/>
          </a:xfrm>
          <a:ln w="254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15,24 cm (1600px) per 11,43cm (1200px)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40"/>
            <a:ext cx="5486400" cy="307777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16F23586-78F5-49CD-8867-E527331F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C43C28D7-2E5F-403E-83FF-ED6E0A4E4ED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testo sfondo 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9144000" cy="6174000"/>
          </a:xfrm>
        </p:spPr>
        <p:txBody>
          <a:bodyPr/>
          <a:lstStyle>
            <a:lvl1pPr marL="0" indent="0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Immagine a tutto schermo con box per testo bianco su sfondo scuro</a:t>
            </a:r>
            <a:br>
              <a:rPr lang="it-IT" dirty="0"/>
            </a:br>
            <a:r>
              <a:rPr lang="it-IT" dirty="0"/>
              <a:t>Cliccare sull’icona per inserire l’immagine (non utilizzare copia/incolla)</a:t>
            </a:r>
            <a:br>
              <a:rPr lang="it-IT" dirty="0"/>
            </a:br>
            <a:r>
              <a:rPr lang="it-IT" dirty="0"/>
              <a:t>Dimensioni immagine: </a:t>
            </a:r>
            <a:br>
              <a:rPr lang="it-IT" dirty="0"/>
            </a:br>
            <a:r>
              <a:rPr lang="it-IT" dirty="0"/>
              <a:t>Risoluzione a 160dpi</a:t>
            </a:r>
            <a:br>
              <a:rPr lang="it-IT" dirty="0"/>
            </a:br>
            <a:r>
              <a:rPr lang="it-IT" dirty="0"/>
              <a:t>25,4 cm (1600px) per 17,15cm (1080px)</a:t>
            </a:r>
          </a:p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66800" y="4360058"/>
            <a:ext cx="7242444" cy="804863"/>
          </a:xfrm>
          <a:solidFill>
            <a:srgbClr val="73963D">
              <a:alpha val="86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/>
              <a:t>Testo descrittivo su sfondo scuro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03F4CBCA-63B4-41B0-9A11-60E7E8B0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B942B14F-4106-43AE-9DF3-5BD97C809EA4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07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/>
          <p:cNvSpPr/>
          <p:nvPr userDrawn="1"/>
        </p:nvSpPr>
        <p:spPr>
          <a:xfrm>
            <a:off x="2502000" y="941734"/>
            <a:ext cx="4140000" cy="4140000"/>
          </a:xfrm>
          <a:prstGeom prst="ellipse">
            <a:avLst/>
          </a:prstGeom>
          <a:solidFill>
            <a:srgbClr val="73963D"/>
          </a:solidFill>
          <a:ln>
            <a:solidFill>
              <a:srgbClr val="7396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7"/>
          <p:cNvSpPr/>
          <p:nvPr userDrawn="1"/>
        </p:nvSpPr>
        <p:spPr>
          <a:xfrm>
            <a:off x="0" y="3295534"/>
            <a:ext cx="9144000" cy="75164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466000" y="1776435"/>
            <a:ext cx="4212000" cy="1508105"/>
          </a:xfrm>
          <a:ln>
            <a:noFill/>
          </a:ln>
        </p:spPr>
        <p:txBody>
          <a:bodyPr anchor="b" anchorCtr="1"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Autore </a:t>
            </a:r>
          </a:p>
          <a:p>
            <a:pPr lvl="0"/>
            <a:r>
              <a:rPr lang="it-IT" dirty="0" smtClean="0"/>
              <a:t>Contatti: Mail 1</a:t>
            </a:r>
          </a:p>
          <a:p>
            <a:pPr lvl="0"/>
            <a:r>
              <a:rPr lang="it-IT" dirty="0" err="1" smtClean="0"/>
              <a:t>Conttti</a:t>
            </a:r>
            <a:r>
              <a:rPr lang="it-IT" dirty="0" smtClean="0"/>
              <a:t>: Mail 2</a:t>
            </a:r>
          </a:p>
          <a:p>
            <a:pPr lvl="0"/>
            <a:endParaRPr lang="it-IT" dirty="0"/>
          </a:p>
        </p:txBody>
      </p:sp>
      <p:pic>
        <p:nvPicPr>
          <p:cNvPr id="3" name="Immagine 2" descr="BAN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901"/>
            <a:ext cx="9144000" cy="5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0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13414" y="1071248"/>
            <a:ext cx="8228898" cy="18774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3063256B-21BB-42C2-8847-389BCC21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6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457200" y="1242425"/>
            <a:ext cx="8229600" cy="369332"/>
          </a:xfrm>
        </p:spPr>
        <p:txBody>
          <a:bodyPr>
            <a:spAutoFit/>
          </a:bodyPr>
          <a:lstStyle>
            <a:lvl1pPr marL="0" indent="0" algn="just">
              <a:buNone/>
              <a:defRPr sz="18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0" name="Segnaposto numero diapositiva 6">
            <a:extLst>
              <a:ext uri="{FF2B5EF4-FFF2-40B4-BE49-F238E27FC236}">
                <a16:creationId xmlns:a16="http://schemas.microsoft.com/office/drawing/2014/main" id="{07DDB000-7D92-492D-9155-9B339543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C3C86477-339B-440E-8CBF-C6BF7D0E2B7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cap="all" dirty="0" smtClean="0"/>
              <a:t>la diagnosi ENERGETICA</a:t>
            </a:r>
            <a:endParaRPr lang="it-IT" dirty="0">
              <a:solidFill>
                <a:srgbClr val="B2B2B2"/>
              </a:solidFill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" y="1803403"/>
            <a:ext cx="8229600" cy="338554"/>
          </a:xfrm>
        </p:spPr>
        <p:txBody>
          <a:bodyPr>
            <a:spAutoFit/>
          </a:bodyPr>
          <a:lstStyle>
            <a:lvl1pPr marL="0" indent="0" algn="just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1" name="Titolo 5"/>
          <p:cNvSpPr txBox="1">
            <a:spLocks/>
          </p:cNvSpPr>
          <p:nvPr userDrawn="1"/>
        </p:nvSpPr>
        <p:spPr>
          <a:xfrm>
            <a:off x="457201" y="245052"/>
            <a:ext cx="8189070" cy="400110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DIAGNOSI ENERGETICA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74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3963D"/>
              </a:solidFill>
            </a:endParaRP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 algn="just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4" hasCustomPrompt="1"/>
          </p:nvPr>
        </p:nvSpPr>
        <p:spPr>
          <a:xfrm>
            <a:off x="413414" y="2017397"/>
            <a:ext cx="8229599" cy="769441"/>
          </a:xfrm>
        </p:spPr>
        <p:txBody>
          <a:bodyPr wrap="square">
            <a:spAutoFit/>
          </a:bodyPr>
          <a:lstStyle>
            <a:lvl1pPr marL="457200" indent="-457200" algn="just">
              <a:buFont typeface="+mj-lt"/>
              <a:buAutoNum type="arabicPeriod"/>
              <a:defRPr sz="2000" baseline="0">
                <a:solidFill>
                  <a:srgbClr val="000000"/>
                </a:solidFill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Corpo del testo 20pt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sic </a:t>
            </a:r>
            <a:r>
              <a:rPr lang="it-IT" dirty="0" err="1"/>
              <a:t>amet</a:t>
            </a:r>
            <a:endParaRPr lang="it-IT" dirty="0"/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413414" y="3409088"/>
            <a:ext cx="8229599" cy="929485"/>
          </a:xfrm>
        </p:spPr>
        <p:txBody>
          <a:bodyPr wrap="square">
            <a:spAutoFit/>
          </a:bodyPr>
          <a:lstStyle>
            <a:lvl1pPr algn="just">
              <a:defRPr sz="1600" baseline="0">
                <a:solidFill>
                  <a:srgbClr val="000000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dirty="0"/>
              <a:t>Lista 16pt </a:t>
            </a:r>
            <a:r>
              <a:rPr lang="it-IT" dirty="0" err="1"/>
              <a:t>Arial</a:t>
            </a:r>
            <a:r>
              <a:rPr lang="it-IT" dirty="0"/>
              <a:t> regular</a:t>
            </a:r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pPr lvl="0"/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ipusm</a:t>
            </a:r>
            <a:endParaRPr lang="it-IT" dirty="0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Segnaposto numero diapositiva 5"/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cap="all" dirty="0" smtClean="0"/>
              <a:t>la diagnosi ENERGETICA</a:t>
            </a:r>
            <a:endParaRPr lang="it-IT" dirty="0">
              <a:solidFill>
                <a:srgbClr val="B2B2B2"/>
              </a:solidFill>
            </a:endParaRPr>
          </a:p>
        </p:txBody>
      </p:sp>
      <p:sp>
        <p:nvSpPr>
          <p:cNvPr id="9" name="Titolo 5"/>
          <p:cNvSpPr txBox="1">
            <a:spLocks/>
          </p:cNvSpPr>
          <p:nvPr userDrawn="1"/>
        </p:nvSpPr>
        <p:spPr>
          <a:xfrm>
            <a:off x="457201" y="245052"/>
            <a:ext cx="8189070" cy="400110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DIAGNOSI ENERGETICA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956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535113"/>
            <a:ext cx="4041775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6">
            <a:extLst>
              <a:ext uri="{FF2B5EF4-FFF2-40B4-BE49-F238E27FC236}">
                <a16:creationId xmlns:a16="http://schemas.microsoft.com/office/drawing/2014/main" id="{7AFB2C85-4DB0-4507-8EE7-EC6D2E314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B62DF972-0A77-498B-BF85-F4CD97BD3BD9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cap="all" dirty="0" smtClean="0"/>
              <a:t>la diagnosi ENERGETICA</a:t>
            </a:r>
            <a:endParaRPr lang="it-IT" dirty="0">
              <a:solidFill>
                <a:srgbClr val="B2B2B2"/>
              </a:solidFill>
            </a:endParaRPr>
          </a:p>
        </p:txBody>
      </p:sp>
      <p:sp>
        <p:nvSpPr>
          <p:cNvPr id="8" name="Titolo 5"/>
          <p:cNvSpPr txBox="1">
            <a:spLocks/>
          </p:cNvSpPr>
          <p:nvPr userDrawn="1"/>
        </p:nvSpPr>
        <p:spPr>
          <a:xfrm>
            <a:off x="457201" y="245052"/>
            <a:ext cx="8189070" cy="400110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 smtClean="0"/>
              <a:t>LA DIAGNOSI ENERGETICA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365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535113"/>
            <a:ext cx="4041775" cy="639763"/>
          </a:xfrm>
          <a:solidFill>
            <a:srgbClr val="9BC94A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9B1D1CEF-0400-4CD9-96AF-EC647E45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5A283D6F-31D5-4EF3-A097-EE0448C39A7D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7891"/>
            <a:ext cx="4040188" cy="4138271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1987891"/>
            <a:ext cx="4041775" cy="4138272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4E979757-C21E-495D-A438-FD086E03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2AAD452-A600-48B6-B053-98E4DD6C7C08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987891"/>
            <a:ext cx="4040188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627653"/>
            <a:ext cx="4040188" cy="3498509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9" y="1987891"/>
            <a:ext cx="4041775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9" y="2627653"/>
            <a:ext cx="4041775" cy="349851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3" name="Segnaposto testo 14"/>
          <p:cNvSpPr>
            <a:spLocks noGrp="1"/>
          </p:cNvSpPr>
          <p:nvPr>
            <p:ph type="body" sz="quarter" idx="13" hasCustomPrompt="1"/>
          </p:nvPr>
        </p:nvSpPr>
        <p:spPr>
          <a:xfrm>
            <a:off x="413414" y="1253067"/>
            <a:ext cx="8229600" cy="400110"/>
          </a:xfrm>
        </p:spPr>
        <p:txBody>
          <a:bodyPr>
            <a:spAutoFit/>
          </a:bodyPr>
          <a:lstStyle>
            <a:lvl1pPr marL="0" indent="0">
              <a:buNone/>
              <a:defRPr sz="2000" b="1" baseline="0">
                <a:solidFill>
                  <a:srgbClr val="7F7F7F"/>
                </a:solidFill>
              </a:defRPr>
            </a:lvl1pPr>
            <a:lvl2pPr>
              <a:defRPr sz="2000" b="1">
                <a:solidFill>
                  <a:srgbClr val="7F7F7F"/>
                </a:solidFill>
              </a:defRPr>
            </a:lvl2pPr>
            <a:lvl3pPr>
              <a:defRPr sz="2000" b="1">
                <a:solidFill>
                  <a:srgbClr val="7F7F7F"/>
                </a:solidFill>
              </a:defRPr>
            </a:lvl3pPr>
            <a:lvl4pPr>
              <a:defRPr sz="2000" b="1">
                <a:solidFill>
                  <a:srgbClr val="7F7F7F"/>
                </a:solidFill>
              </a:defRPr>
            </a:lvl4pPr>
            <a:lvl5pPr>
              <a:defRPr sz="2000" b="1">
                <a:solidFill>
                  <a:srgbClr val="7F7F7F"/>
                </a:solidFill>
              </a:defRPr>
            </a:lvl5pPr>
          </a:lstStyle>
          <a:p>
            <a:pPr lvl="0"/>
            <a:r>
              <a:rPr lang="it-IT" dirty="0"/>
              <a:t>Titolo di secondo livello 20pt </a:t>
            </a:r>
            <a:r>
              <a:rPr lang="it-IT" dirty="0" err="1"/>
              <a:t>Arial</a:t>
            </a:r>
            <a:r>
              <a:rPr lang="it-IT" dirty="0"/>
              <a:t> </a:t>
            </a:r>
            <a:r>
              <a:rPr lang="it-IT" dirty="0" err="1"/>
              <a:t>bold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5C1133E4-737F-4BE0-98DC-A3BB7C80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id="{8A70B439-E450-4765-BBEA-58AEAD93196C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6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1535113"/>
            <a:ext cx="26460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1535113"/>
            <a:ext cx="2642400" cy="4591050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Segnaposto numero diapositiva 6">
            <a:extLst>
              <a:ext uri="{FF2B5EF4-FFF2-40B4-BE49-F238E27FC236}">
                <a16:creationId xmlns:a16="http://schemas.microsoft.com/office/drawing/2014/main" id="{A7B8A62A-41F8-470D-9253-829C003D7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874CC7B3-76E1-4DFE-AF81-B7D3DB47D1F6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9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1"/>
            <a:ext cx="9144000" cy="1051075"/>
          </a:xfrm>
          <a:prstGeom prst="rect">
            <a:avLst/>
          </a:prstGeom>
          <a:solidFill>
            <a:srgbClr val="7396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2646000" cy="639763"/>
          </a:xfrm>
          <a:solidFill>
            <a:srgbClr val="73963D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40804" y="1535113"/>
            <a:ext cx="2646000" cy="639763"/>
          </a:xfrm>
          <a:solidFill>
            <a:srgbClr val="C7643C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040804" y="2174875"/>
            <a:ext cx="26460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 hasCustomPrompt="1"/>
          </p:nvPr>
        </p:nvSpPr>
        <p:spPr>
          <a:xfrm>
            <a:off x="413414" y="303802"/>
            <a:ext cx="8229600" cy="40011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Titolo della slide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245412" y="1535113"/>
            <a:ext cx="2642400" cy="639763"/>
          </a:xfrm>
          <a:solidFill>
            <a:srgbClr val="C8B836"/>
          </a:solidFill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Titolo box</a:t>
            </a:r>
          </a:p>
        </p:txBody>
      </p:sp>
      <p:sp>
        <p:nvSpPr>
          <p:cNvPr id="16" name="Segnaposto contenuto 3"/>
          <p:cNvSpPr>
            <a:spLocks noGrp="1"/>
          </p:cNvSpPr>
          <p:nvPr>
            <p:ph sz="half" idx="14"/>
          </p:nvPr>
        </p:nvSpPr>
        <p:spPr>
          <a:xfrm>
            <a:off x="3245412" y="2174875"/>
            <a:ext cx="2642400" cy="3951288"/>
          </a:xfrm>
          <a:ln>
            <a:solidFill>
              <a:srgbClr val="E4E4E4"/>
            </a:solidFill>
          </a:ln>
        </p:spPr>
        <p:txBody>
          <a:bodyPr>
            <a:norm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4" name="Segnaposto numero diapositiva 6">
            <a:extLst>
              <a:ext uri="{FF2B5EF4-FFF2-40B4-BE49-F238E27FC236}">
                <a16:creationId xmlns:a16="http://schemas.microsoft.com/office/drawing/2014/main" id="{87267DF0-E15B-41F7-8D2E-24088CCE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7196" y="6353485"/>
            <a:ext cx="520995" cy="365125"/>
          </a:xfrm>
          <a:prstGeom prst="rect">
            <a:avLst/>
          </a:prstGeom>
        </p:spPr>
        <p:txBody>
          <a:bodyPr/>
          <a:lstStyle/>
          <a:p>
            <a:fld id="{02C7C199-0D0D-7840-A88D-785280B31CF7}" type="slidenum">
              <a:rPr lang="it-IT" smtClean="0"/>
              <a:t>‹N›</a:t>
            </a:fld>
            <a:endParaRPr lang="it-IT"/>
          </a:p>
        </p:txBody>
      </p:sp>
      <p:sp>
        <p:nvSpPr>
          <p:cNvPr id="18" name="Segnaposto numero diapositiva 5">
            <a:extLst>
              <a:ext uri="{FF2B5EF4-FFF2-40B4-BE49-F238E27FC236}">
                <a16:creationId xmlns:a16="http://schemas.microsoft.com/office/drawing/2014/main" id="{BA86D956-F7C3-4355-9EC8-7D6D60442A93}"/>
              </a:ext>
            </a:extLst>
          </p:cNvPr>
          <p:cNvSpPr txBox="1">
            <a:spLocks/>
          </p:cNvSpPr>
          <p:nvPr userDrawn="1"/>
        </p:nvSpPr>
        <p:spPr>
          <a:xfrm>
            <a:off x="6135430" y="6353485"/>
            <a:ext cx="2221765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B2B2B2"/>
                </a:solidFill>
              </a:rPr>
              <a:t>Titolo</a:t>
            </a:r>
            <a:r>
              <a:rPr lang="it-IT" baseline="0" dirty="0">
                <a:solidFill>
                  <a:srgbClr val="B2B2B2"/>
                </a:solidFill>
              </a:rPr>
              <a:t> della presentazione  - Luogo e data</a:t>
            </a:r>
            <a:endParaRPr lang="it-IT" dirty="0">
              <a:solidFill>
                <a:srgbClr val="B2B2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43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13414" y="446138"/>
            <a:ext cx="8229600" cy="400110"/>
          </a:xfrm>
          <a:prstGeom prst="rect">
            <a:avLst/>
          </a:prstGeom>
        </p:spPr>
        <p:txBody>
          <a:bodyPr vert="horz" lIns="91440" tIns="0" rIns="91440" bIns="0" rtlCol="0" anchor="ctr" anchorCtr="0">
            <a:spAutoFit/>
          </a:bodyPr>
          <a:lstStyle/>
          <a:p>
            <a:r>
              <a:rPr lang="it-IT" dirty="0"/>
              <a:t>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13414" y="1058818"/>
            <a:ext cx="8229600" cy="187743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62114" y="6356352"/>
            <a:ext cx="624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2B2B2"/>
                </a:solidFill>
              </a:defRPr>
            </a:lvl1pPr>
          </a:lstStyle>
          <a:p>
            <a:fld id="{02C7C199-0D0D-7840-A88D-785280B31CF7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11B3029-72AC-4D5D-BFEF-5EABAF48C63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811904" y="6304914"/>
            <a:ext cx="1235520" cy="46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8A1F073-92B2-4D41-9F89-E17AC544C721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352004" y="6304914"/>
            <a:ext cx="1729689" cy="46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F632FD4-1B68-47ED-A5FC-5913E3B2FDDD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4579" y="6304914"/>
            <a:ext cx="818688" cy="468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048780C-03FC-4C33-8863-881F6F37C08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10435" y="6304914"/>
            <a:ext cx="1507571" cy="468000"/>
          </a:xfrm>
          <a:prstGeom prst="rect">
            <a:avLst/>
          </a:prstGeom>
        </p:spPr>
      </p:pic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E315DAE2-92A2-4009-8BB1-D580304CC5F3}"/>
              </a:ext>
            </a:extLst>
          </p:cNvPr>
          <p:cNvSpPr txBox="1">
            <a:spLocks/>
          </p:cNvSpPr>
          <p:nvPr userDrawn="1"/>
        </p:nvSpPr>
        <p:spPr>
          <a:xfrm>
            <a:off x="4157771" y="6353485"/>
            <a:ext cx="2008388" cy="365125"/>
          </a:xfrm>
          <a:prstGeom prst="rect">
            <a:avLst/>
          </a:prstGeom>
        </p:spPr>
        <p:txBody>
          <a:bodyPr vert="horz" lIns="0" tIns="45720" rIns="91440" bIns="0" rtlCol="0" anchor="ctr" anchorCtr="0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808080"/>
                </a:solidFill>
              </a:rPr>
              <a:t>A cura di</a:t>
            </a:r>
          </a:p>
        </p:txBody>
      </p:sp>
    </p:spTree>
    <p:extLst>
      <p:ext uri="{BB962C8B-B14F-4D97-AF65-F5344CB8AC3E}">
        <p14:creationId xmlns:p14="http://schemas.microsoft.com/office/powerpoint/2010/main" val="3648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3" r:id="rId4"/>
    <p:sldLayoutId id="2147483664" r:id="rId5"/>
    <p:sldLayoutId id="2147483666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56" r:id="rId12"/>
    <p:sldLayoutId id="2147483660" r:id="rId13"/>
    <p:sldLayoutId id="2147483657" r:id="rId14"/>
    <p:sldLayoutId id="2147483658" r:id="rId15"/>
    <p:sldLayoutId id="2147483661" r:id="rId16"/>
    <p:sldLayoutId id="21474836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9409E64-7320-485A-9B32-106EBA5FA7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610" y="5423765"/>
            <a:ext cx="5264466" cy="461665"/>
          </a:xfrm>
        </p:spPr>
        <p:txBody>
          <a:bodyPr/>
          <a:lstStyle/>
          <a:p>
            <a:r>
              <a:rPr lang="it-IT" sz="1200" dirty="0" smtClean="0">
                <a:solidFill>
                  <a:srgbClr val="FFFFFF"/>
                </a:solidFill>
              </a:rPr>
              <a:t>Ing. Domenico Palladino</a:t>
            </a:r>
          </a:p>
          <a:p>
            <a:r>
              <a:rPr lang="it-IT" sz="1200" dirty="0">
                <a:solidFill>
                  <a:srgbClr val="FFFFFF"/>
                </a:solidFill>
              </a:rPr>
              <a:t>Dipartimento Unità Tecnica Efficienza </a:t>
            </a:r>
            <a:r>
              <a:rPr lang="it-IT" sz="1200" dirty="0" smtClean="0">
                <a:solidFill>
                  <a:srgbClr val="FFFFFF"/>
                </a:solidFill>
              </a:rPr>
              <a:t>Energetica</a:t>
            </a:r>
            <a:endParaRPr lang="it-IT" sz="1200" dirty="0">
              <a:solidFill>
                <a:srgbClr val="FFFF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71EEA96-5007-4844-B066-0073C2B4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36" y="2370727"/>
            <a:ext cx="8105881" cy="984885"/>
          </a:xfrm>
        </p:spPr>
        <p:txBody>
          <a:bodyPr/>
          <a:lstStyle/>
          <a:p>
            <a:pPr algn="ctr"/>
            <a:r>
              <a:rPr lang="it-IT" cap="all" dirty="0"/>
              <a:t>la diagnosi </a:t>
            </a:r>
            <a:r>
              <a:rPr lang="it-IT" cap="all" dirty="0" smtClean="0"/>
              <a:t>ENERGETICA</a:t>
            </a:r>
            <a:br>
              <a:rPr lang="it-IT" cap="all" dirty="0" smtClean="0"/>
            </a:br>
            <a:r>
              <a:rPr lang="it-IT" cap="all" dirty="0" smtClean="0"/>
              <a:t>degli edifici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38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 vert="horz" lIns="91440" tIns="45720" rIns="91440" bIns="4572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3: Realizzazione dell’inventario Energetico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89" y="1924104"/>
            <a:ext cx="5508217" cy="36000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9587" r="19978"/>
          <a:stretch/>
        </p:blipFill>
        <p:spPr>
          <a:xfrm>
            <a:off x="214237" y="1924104"/>
            <a:ext cx="332885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8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4: Individuazione degli interventi migliorativi</a:t>
            </a:r>
          </a:p>
        </p:txBody>
      </p:sp>
      <p:pic>
        <p:nvPicPr>
          <p:cNvPr id="7" name="Immagine 17">
            <a:extLst>
              <a:ext uri="{FF2B5EF4-FFF2-40B4-BE49-F238E27FC236}">
                <a16:creationId xmlns:a16="http://schemas.microsoft.com/office/drawing/2014/main" id="{4BCA166B-663E-42BB-BD87-B6DAF4B4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0" y="1673725"/>
            <a:ext cx="6262351" cy="417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908E063-35A8-4FE3-B8B0-E6D95CE0A9C4}"/>
              </a:ext>
            </a:extLst>
          </p:cNvPr>
          <p:cNvSpPr/>
          <p:nvPr/>
        </p:nvSpPr>
        <p:spPr>
          <a:xfrm>
            <a:off x="6816639" y="2284221"/>
            <a:ext cx="2106545" cy="71105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chemeClr val="tx1"/>
                </a:solidFill>
                <a:cs typeface="Segoe UI" panose="020B0502040204020203" pitchFamily="34" charset="0"/>
              </a:rPr>
              <a:t>Interventi NON interferenti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908E063-35A8-4FE3-B8B0-E6D95CE0A9C4}"/>
              </a:ext>
            </a:extLst>
          </p:cNvPr>
          <p:cNvSpPr/>
          <p:nvPr/>
        </p:nvSpPr>
        <p:spPr>
          <a:xfrm>
            <a:off x="6816640" y="4419565"/>
            <a:ext cx="2106545" cy="71105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b="1" i="1" dirty="0" smtClean="0">
                <a:solidFill>
                  <a:schemeClr val="tx1"/>
                </a:solidFill>
                <a:cs typeface="Segoe UI" panose="020B0502040204020203" pitchFamily="34" charset="0"/>
              </a:rPr>
              <a:t>Interventi interferenti</a:t>
            </a:r>
          </a:p>
        </p:txBody>
      </p:sp>
      <p:sp>
        <p:nvSpPr>
          <p:cNvPr id="3" name="Freccia curva 2"/>
          <p:cNvSpPr/>
          <p:nvPr/>
        </p:nvSpPr>
        <p:spPr>
          <a:xfrm rot="5400000">
            <a:off x="7010363" y="3405812"/>
            <a:ext cx="820030" cy="1207477"/>
          </a:xfrm>
          <a:prstGeom prst="bentArrow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Freccia curva 10"/>
          <p:cNvSpPr/>
          <p:nvPr/>
        </p:nvSpPr>
        <p:spPr>
          <a:xfrm rot="16200000" flipV="1">
            <a:off x="7010363" y="2788157"/>
            <a:ext cx="820030" cy="1207477"/>
          </a:xfrm>
          <a:prstGeom prst="bentArrow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8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4: </a:t>
            </a:r>
            <a:r>
              <a:rPr lang="it-IT" sz="1800" dirty="0" smtClean="0">
                <a:solidFill>
                  <a:schemeClr val="tx1"/>
                </a:solidFill>
              </a:rPr>
              <a:t>Analisi </a:t>
            </a:r>
            <a:r>
              <a:rPr lang="it-IT" sz="1800" dirty="0">
                <a:solidFill>
                  <a:schemeClr val="tx1"/>
                </a:solidFill>
              </a:rPr>
              <a:t>degli interventi migliorativi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57465" y="5808100"/>
            <a:ext cx="8341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/>
              <a:t>Simulazione Edificio Impianto – Validazione del modello</a:t>
            </a:r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090" y="2194844"/>
            <a:ext cx="5509910" cy="36000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7" r="7013" b="26759"/>
          <a:stretch/>
        </p:blipFill>
        <p:spPr>
          <a:xfrm>
            <a:off x="67024" y="1644124"/>
            <a:ext cx="3567066" cy="24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4: Analisi costi-benefici degli interventi migliorativi</a:t>
            </a:r>
          </a:p>
        </p:txBody>
      </p:sp>
      <p:pic>
        <p:nvPicPr>
          <p:cNvPr id="7" name="Immagine 4">
            <a:extLst>
              <a:ext uri="{FF2B5EF4-FFF2-40B4-BE49-F238E27FC236}">
                <a16:creationId xmlns:a16="http://schemas.microsoft.com/office/drawing/2014/main" id="{4C4DB87B-423E-4B2F-8A58-74D497BA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18" r="66139" b="23888"/>
          <a:stretch>
            <a:fillRect/>
          </a:stretch>
        </p:blipFill>
        <p:spPr bwMode="auto">
          <a:xfrm>
            <a:off x="413414" y="2036429"/>
            <a:ext cx="2144259" cy="1860239"/>
          </a:xfrm>
          <a:prstGeom prst="rect">
            <a:avLst/>
          </a:prstGeom>
          <a:extLst/>
        </p:spPr>
      </p:pic>
      <p:sp>
        <p:nvSpPr>
          <p:cNvPr id="3" name="Rettangolo 2"/>
          <p:cNvSpPr/>
          <p:nvPr/>
        </p:nvSpPr>
        <p:spPr>
          <a:xfrm>
            <a:off x="770561" y="2881672"/>
            <a:ext cx="1535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cs typeface="Segoe UI" panose="020B0502040204020203" pitchFamily="34" charset="0"/>
              </a:rPr>
              <a:t>simulazione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cs typeface="Segoe UI" panose="020B0502040204020203" pitchFamily="34" charset="0"/>
              </a:rPr>
              <a:t> </a:t>
            </a:r>
            <a:r>
              <a:rPr lang="it-IT" altLang="it-IT" sz="1400" b="1" dirty="0" smtClean="0">
                <a:cs typeface="Segoe UI" panose="020B0502040204020203" pitchFamily="34" charset="0"/>
              </a:rPr>
              <a:t>ANTE OPERAM</a:t>
            </a:r>
            <a:endParaRPr lang="it-IT" altLang="it-IT" sz="1400" b="1" dirty="0">
              <a:cs typeface="Segoe UI" panose="020B0502040204020203" pitchFamily="34" charset="0"/>
            </a:endParaRPr>
          </a:p>
        </p:txBody>
      </p:sp>
      <p:pic>
        <p:nvPicPr>
          <p:cNvPr id="12" name="Immagine 4">
            <a:extLst>
              <a:ext uri="{FF2B5EF4-FFF2-40B4-BE49-F238E27FC236}">
                <a16:creationId xmlns:a16="http://schemas.microsoft.com/office/drawing/2014/main" id="{4C4DB87B-423E-4B2F-8A58-74D497BA2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318" r="66139" b="23888"/>
          <a:stretch>
            <a:fillRect/>
          </a:stretch>
        </p:blipFill>
        <p:spPr bwMode="auto">
          <a:xfrm>
            <a:off x="6292567" y="2036429"/>
            <a:ext cx="2144259" cy="1860239"/>
          </a:xfrm>
          <a:prstGeom prst="rect">
            <a:avLst/>
          </a:prstGeom>
          <a:extLst/>
        </p:spPr>
      </p:pic>
      <p:sp>
        <p:nvSpPr>
          <p:cNvPr id="13" name="Rettangolo 12"/>
          <p:cNvSpPr/>
          <p:nvPr/>
        </p:nvSpPr>
        <p:spPr>
          <a:xfrm>
            <a:off x="6649714" y="2881672"/>
            <a:ext cx="1535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cs typeface="Segoe UI" panose="020B0502040204020203" pitchFamily="34" charset="0"/>
              </a:rPr>
              <a:t>simulazione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cs typeface="Segoe UI" panose="020B0502040204020203" pitchFamily="34" charset="0"/>
              </a:rPr>
              <a:t> </a:t>
            </a:r>
            <a:r>
              <a:rPr lang="it-IT" altLang="it-IT" sz="1400" b="1" dirty="0" smtClean="0">
                <a:cs typeface="Segoe UI" panose="020B0502040204020203" pitchFamily="34" charset="0"/>
              </a:rPr>
              <a:t>POST OPERAM</a:t>
            </a:r>
            <a:endParaRPr lang="it-IT" altLang="it-IT" sz="1400" b="1" dirty="0">
              <a:cs typeface="Segoe UI" panose="020B0502040204020203" pitchFamily="34" charset="0"/>
            </a:endParaRPr>
          </a:p>
        </p:txBody>
      </p:sp>
      <p:sp>
        <p:nvSpPr>
          <p:cNvPr id="4" name="Freccia a destra 3"/>
          <p:cNvSpPr/>
          <p:nvPr/>
        </p:nvSpPr>
        <p:spPr>
          <a:xfrm rot="5400000">
            <a:off x="1234628" y="4167062"/>
            <a:ext cx="607850" cy="3158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70560" y="4628895"/>
            <a:ext cx="1535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 smtClean="0">
                <a:cs typeface="Segoe UI" panose="020B0502040204020203" pitchFamily="34" charset="0"/>
              </a:rPr>
              <a:t>Consumo</a:t>
            </a:r>
            <a:endParaRPr lang="it-IT" altLang="it-IT" sz="1400" b="1" dirty="0">
              <a:cs typeface="Segoe UI" panose="020B0502040204020203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cs typeface="Segoe UI" panose="020B0502040204020203" pitchFamily="34" charset="0"/>
              </a:rPr>
              <a:t> </a:t>
            </a:r>
            <a:r>
              <a:rPr lang="it-IT" altLang="it-IT" sz="1400" b="1" dirty="0" smtClean="0">
                <a:cs typeface="Segoe UI" panose="020B0502040204020203" pitchFamily="34" charset="0"/>
              </a:rPr>
              <a:t>ANTE OPERAM</a:t>
            </a:r>
            <a:endParaRPr lang="it-IT" altLang="it-IT" sz="1400" b="1" dirty="0">
              <a:cs typeface="Segoe UI" panose="020B0502040204020203" pitchFamily="34" charset="0"/>
            </a:endParaRPr>
          </a:p>
        </p:txBody>
      </p:sp>
      <p:sp>
        <p:nvSpPr>
          <p:cNvPr id="15" name="Freccia a destra 14"/>
          <p:cNvSpPr/>
          <p:nvPr/>
        </p:nvSpPr>
        <p:spPr>
          <a:xfrm rot="5400000">
            <a:off x="7108645" y="4167062"/>
            <a:ext cx="607850" cy="3158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44577" y="4628895"/>
            <a:ext cx="15359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 smtClean="0">
                <a:cs typeface="Segoe UI" panose="020B0502040204020203" pitchFamily="34" charset="0"/>
              </a:rPr>
              <a:t>Consumo</a:t>
            </a:r>
            <a:endParaRPr lang="it-IT" altLang="it-IT" sz="1400" b="1" dirty="0">
              <a:cs typeface="Segoe UI" panose="020B0502040204020203" pitchFamily="34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>
                <a:cs typeface="Segoe UI" panose="020B0502040204020203" pitchFamily="34" charset="0"/>
              </a:rPr>
              <a:t> </a:t>
            </a:r>
            <a:r>
              <a:rPr lang="it-IT" altLang="it-IT" sz="1400" b="1" dirty="0" smtClean="0">
                <a:cs typeface="Segoe UI" panose="020B0502040204020203" pitchFamily="34" charset="0"/>
              </a:rPr>
              <a:t>POST OPERAM</a:t>
            </a:r>
            <a:endParaRPr lang="it-IT" altLang="it-IT" sz="1400" b="1" dirty="0">
              <a:cs typeface="Segoe UI" panose="020B0502040204020203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3256" y="1981672"/>
            <a:ext cx="2700000" cy="1800000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977561" y="3736259"/>
            <a:ext cx="1051738" cy="3077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1400" b="1" dirty="0" smtClean="0">
                <a:cs typeface="Segoe UI" panose="020B0502040204020203" pitchFamily="34" charset="0"/>
              </a:rPr>
              <a:t>Risparmio</a:t>
            </a:r>
            <a:endParaRPr lang="it-IT" altLang="it-IT" sz="1400" b="1" dirty="0">
              <a:cs typeface="Segoe UI" panose="020B0502040204020203" pitchFamily="34" charset="0"/>
            </a:endParaRPr>
          </a:p>
        </p:txBody>
      </p:sp>
      <p:sp>
        <p:nvSpPr>
          <p:cNvPr id="21" name="Freccia a destra 20"/>
          <p:cNvSpPr/>
          <p:nvPr/>
        </p:nvSpPr>
        <p:spPr>
          <a:xfrm rot="19895267">
            <a:off x="2164370" y="4346610"/>
            <a:ext cx="1345282" cy="3158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23" name="Freccia a destra 22"/>
          <p:cNvSpPr/>
          <p:nvPr/>
        </p:nvSpPr>
        <p:spPr>
          <a:xfrm rot="1704733" flipH="1">
            <a:off x="5583032" y="4322759"/>
            <a:ext cx="1345282" cy="3158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24" name="Freccia a destra 23"/>
          <p:cNvSpPr/>
          <p:nvPr/>
        </p:nvSpPr>
        <p:spPr>
          <a:xfrm rot="5400000">
            <a:off x="4224289" y="4268118"/>
            <a:ext cx="607850" cy="315816"/>
          </a:xfrm>
          <a:prstGeom prst="rightArrow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4180700" y="4828027"/>
                <a:ext cx="722762" cy="403316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b>
                      </m:sSub>
                      <m:r>
                        <a:rPr lang="it-IT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it-IT" sz="1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𝑭𝑪</m:t>
                          </m:r>
                        </m:den>
                      </m:f>
                    </m:oMath>
                  </m:oMathPara>
                </a14:m>
                <a:endParaRPr lang="it-IT" sz="1400" b="1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00" y="4828027"/>
                <a:ext cx="722762" cy="403316"/>
              </a:xfrm>
              <a:prstGeom prst="rect">
                <a:avLst/>
              </a:prstGeom>
              <a:blipFill>
                <a:blip r:embed="rId6"/>
                <a:stretch>
                  <a:fillRect l="-4237" r="-5085" b="-136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4005411" y="5513942"/>
                <a:ext cx="1045606" cy="215444"/>
              </a:xfrm>
              <a:prstGeom prst="rect">
                <a:avLst/>
              </a:prstGeom>
            </p:spPr>
            <p:txBody>
              <a:bodyPr vert="horz"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𝑭𝑪</m:t>
                      </m:r>
                      <m:r>
                        <a:rPr lang="it-IT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it-IT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it-IT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it-IT" sz="1400" b="1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411" y="5513942"/>
                <a:ext cx="1045606" cy="215444"/>
              </a:xfrm>
              <a:prstGeom prst="rect">
                <a:avLst/>
              </a:prstGeom>
              <a:blipFill>
                <a:blip r:embed="rId7"/>
                <a:stretch>
                  <a:fillRect l="-3488" b="-1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9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5: Classe energetica ante e post operam</a:t>
            </a:r>
          </a:p>
        </p:txBody>
      </p:sp>
      <p:pic>
        <p:nvPicPr>
          <p:cNvPr id="22" name="Immagin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3" t="37206" r="15526" b="51024"/>
          <a:stretch>
            <a:fillRect/>
          </a:stretch>
        </p:blipFill>
        <p:spPr bwMode="auto">
          <a:xfrm>
            <a:off x="587626" y="1704616"/>
            <a:ext cx="8246338" cy="117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magin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41418" r="25843" b="13702"/>
          <a:stretch/>
        </p:blipFill>
        <p:spPr bwMode="auto">
          <a:xfrm>
            <a:off x="367128" y="2962585"/>
            <a:ext cx="4213100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763" y="2998797"/>
            <a:ext cx="418064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6: Report </a:t>
            </a:r>
            <a:r>
              <a:rPr lang="it-IT" sz="1800" dirty="0" smtClean="0">
                <a:solidFill>
                  <a:schemeClr val="tx1"/>
                </a:solidFill>
              </a:rPr>
              <a:t>conclusivo</a:t>
            </a: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4801" y="2017397"/>
            <a:ext cx="8524874" cy="3708708"/>
          </a:xfrm>
          <a:prstGeom prst="rect">
            <a:avLst/>
          </a:prstGeom>
        </p:spPr>
        <p:txBody>
          <a:bodyPr vert="horz" wrap="square" lIns="91440" tIns="45720" rIns="91440" bIns="45720" numCol="2" rtlCol="0">
            <a:spAutoFit/>
          </a:bodyPr>
          <a:lstStyle/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 smtClean="0"/>
              <a:t>PREMESSA	</a:t>
            </a:r>
          </a:p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 smtClean="0"/>
              <a:t>PRESENTAZIONE GENERALE DEL SITO	</a:t>
            </a:r>
          </a:p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 smtClean="0"/>
              <a:t>DESCRIZIONE DEL SISTEMA EDIFICIO IMPIANTO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 smtClean="0"/>
              <a:t>Involucro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 smtClean="0"/>
              <a:t>Impianti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 smtClean="0"/>
              <a:t>Impianto elettrico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 smtClean="0"/>
              <a:t>Illuminazione</a:t>
            </a:r>
          </a:p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 smtClean="0"/>
              <a:t>ANALISI DEI CONSUMI ENERGETICI</a:t>
            </a:r>
            <a:r>
              <a:rPr lang="it-IT" altLang="it-IT" sz="1200" dirty="0" smtClean="0"/>
              <a:t>	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Metano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Energia elettrica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Indicatori di prestazione energetica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Costi</a:t>
            </a:r>
          </a:p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 smtClean="0"/>
              <a:t>SIMULAZIONE SISTEMA EDIFICIO IMPIANTO 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Risultati simulazione sistema edificio impianto 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Validazione del </a:t>
            </a:r>
            <a:r>
              <a:rPr lang="it-IT" altLang="it-IT" sz="1200" dirty="0" smtClean="0"/>
              <a:t>modello</a:t>
            </a:r>
          </a:p>
          <a:p>
            <a:pPr marL="361950" lvl="1" algn="just">
              <a:spcBef>
                <a:spcPct val="20000"/>
              </a:spcBef>
            </a:pPr>
            <a:endParaRPr lang="it-IT" altLang="it-IT" sz="1200" dirty="0"/>
          </a:p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 smtClean="0"/>
              <a:t>INTERVENTI </a:t>
            </a:r>
            <a:r>
              <a:rPr lang="it-IT" altLang="it-IT" sz="1300" dirty="0"/>
              <a:t>DI RIQUALIFICAZIONE </a:t>
            </a:r>
            <a:r>
              <a:rPr lang="it-IT" altLang="it-IT" sz="1300" dirty="0" smtClean="0"/>
              <a:t>ENERGETICA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Individuazione delle potenziali aree d’intervento	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Interventi sull’involucro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Interventi sugli impianti meccanici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Interventi sugli impianti elettrici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Monitoraggio dei consumi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Utilizzo di fonti rinnovabili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Misure di formazione e sensibilizzazione degli utenti</a:t>
            </a:r>
          </a:p>
          <a:p>
            <a:pPr marL="647700" lvl="1" indent="-285750" algn="just">
              <a:spcBef>
                <a:spcPct val="20000"/>
              </a:spcBef>
              <a:buFont typeface="+mj-lt"/>
              <a:buAutoNum type="romanLcPeriod"/>
            </a:pPr>
            <a:r>
              <a:rPr lang="it-IT" altLang="it-IT" sz="1200" dirty="0"/>
              <a:t>Scenari di intervento e analisi costi benefici	</a:t>
            </a:r>
          </a:p>
          <a:p>
            <a:pPr marL="228600" indent="-228600" algn="just">
              <a:spcBef>
                <a:spcPct val="20000"/>
              </a:spcBef>
              <a:buFont typeface="+mj-lt"/>
              <a:buAutoNum type="arabicPeriod"/>
            </a:pPr>
            <a:r>
              <a:rPr lang="it-IT" altLang="it-IT" sz="1300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15587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3"/>
          </p:nvPr>
        </p:nvSpPr>
        <p:spPr>
          <a:xfrm>
            <a:off x="457200" y="1955270"/>
            <a:ext cx="8315608" cy="3410164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it-IT" altLang="it-IT" sz="1400" dirty="0">
                <a:solidFill>
                  <a:schemeClr val="tx1"/>
                </a:solidFill>
              </a:rPr>
              <a:t>Diagnosi Energetica: procedura sistematica finalizzata </a:t>
            </a:r>
            <a:r>
              <a:rPr lang="it-IT" altLang="it-IT" sz="1400" dirty="0" smtClean="0">
                <a:solidFill>
                  <a:schemeClr val="tx1"/>
                </a:solidFill>
              </a:rPr>
              <a:t>a</a:t>
            </a:r>
            <a:endParaRPr lang="it-IT" altLang="it-IT" sz="1400" dirty="0">
              <a:solidFill>
                <a:schemeClr val="tx1"/>
              </a:solidFill>
            </a:endParaRPr>
          </a:p>
          <a:p>
            <a:pPr marL="533400" lvl="1" indent="-354013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Conoscere il profilo di consumo energetico di un edificio;</a:t>
            </a:r>
          </a:p>
          <a:p>
            <a:pPr marL="533400" lvl="1" indent="-354013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Individuare e quantificare le opportunità di risparmio energetico (analisi costi – benefici</a:t>
            </a:r>
            <a:r>
              <a:rPr lang="it-IT" altLang="it-IT" sz="1400" dirty="0" smtClean="0">
                <a:solidFill>
                  <a:schemeClr val="tx1"/>
                </a:solidFill>
              </a:rPr>
              <a:t>).</a:t>
            </a:r>
          </a:p>
          <a:p>
            <a:pPr marL="179387" lvl="1" indent="0">
              <a:buNone/>
            </a:pPr>
            <a:endParaRPr lang="it-IT" altLang="it-IT" sz="14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altLang="it-IT" sz="1400" dirty="0" smtClean="0">
                <a:solidFill>
                  <a:schemeClr val="tx1"/>
                </a:solidFill>
              </a:rPr>
              <a:t>Requisiti </a:t>
            </a:r>
            <a:r>
              <a:rPr lang="it-IT" altLang="it-IT" sz="1400" dirty="0">
                <a:solidFill>
                  <a:schemeClr val="tx1"/>
                </a:solidFill>
              </a:rPr>
              <a:t>minimi di una Diagnosi Energetica?</a:t>
            </a:r>
          </a:p>
          <a:p>
            <a:pPr marL="228600" indent="-228600">
              <a:buFont typeface="+mj-lt"/>
              <a:buAutoNum type="arabicPeriod"/>
            </a:pPr>
            <a:endParaRPr lang="it-IT" altLang="it-IT" sz="1400" dirty="0">
              <a:solidFill>
                <a:schemeClr val="tx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it-IT" altLang="it-IT" sz="1400" dirty="0">
                <a:solidFill>
                  <a:schemeClr val="tx1"/>
                </a:solidFill>
              </a:rPr>
              <a:t>Procedura articolata per realizzare una Diagnosi Energetica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Step 1: Incontro tecnico organizzativo;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Step 2: Raccolta di tutta la documentazione necessaria;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Step 3: Analisi dei dati e realizzazione dell’inventario energetico;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Step 4: Individuazione, simulazione e analisi costi-benefici degli interventi migliorativi;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Step 5: Calcolo della classe energetica ante e post operam;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it-IT" altLang="it-IT" sz="1400" dirty="0">
                <a:solidFill>
                  <a:schemeClr val="tx1"/>
                </a:solidFill>
              </a:rPr>
              <a:t>Step 6: Stesura del report conclusivo.</a:t>
            </a:r>
            <a:endParaRPr lang="it-IT" altLang="it-IT" sz="1400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4) Conclusioni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1254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50F7342-9A3D-46EB-A10A-DEBAE052AF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6000" y="2515099"/>
            <a:ext cx="4212000" cy="769441"/>
          </a:xfrm>
        </p:spPr>
        <p:txBody>
          <a:bodyPr/>
          <a:lstStyle/>
          <a:p>
            <a:r>
              <a:rPr lang="it-IT" dirty="0"/>
              <a:t>i</a:t>
            </a:r>
            <a:r>
              <a:rPr lang="it-IT" dirty="0" smtClean="0"/>
              <a:t>ng</a:t>
            </a:r>
            <a:r>
              <a:rPr lang="it-IT" dirty="0"/>
              <a:t>. Domenico Palladino</a:t>
            </a:r>
          </a:p>
          <a:p>
            <a:r>
              <a:rPr lang="it-IT" dirty="0" smtClean="0"/>
              <a:t>domenico.palladino@enea.it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069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2425"/>
            <a:ext cx="8229600" cy="369332"/>
          </a:xfrm>
        </p:spPr>
        <p:txBody>
          <a:bodyPr/>
          <a:lstStyle/>
          <a:p>
            <a:pPr algn="r"/>
            <a:r>
              <a:rPr lang="it-IT" dirty="0"/>
              <a:t>Indice </a:t>
            </a:r>
            <a:r>
              <a:rPr lang="it-IT" dirty="0" smtClean="0"/>
              <a:t>presentazione</a:t>
            </a:r>
            <a:endParaRPr lang="it-IT" sz="1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>
          <a:xfrm>
            <a:off x="457200" y="1803403"/>
            <a:ext cx="8229600" cy="3884140"/>
          </a:xfrm>
        </p:spPr>
        <p:txBody>
          <a:bodyPr/>
          <a:lstStyle/>
          <a:p>
            <a:pPr marL="457200" lvl="2" indent="-457200" algn="just">
              <a:buFont typeface="+mj-lt"/>
              <a:buAutoNum type="arabicParenR"/>
            </a:pPr>
            <a:r>
              <a:rPr lang="it-IT" sz="1600" b="1" dirty="0"/>
              <a:t>Che cos’è la Diagnosi Energetica?</a:t>
            </a:r>
          </a:p>
          <a:p>
            <a:pPr marL="457200" lvl="2" indent="-457200" algn="just">
              <a:buFont typeface="+mj-lt"/>
              <a:buAutoNum type="arabicParenR"/>
            </a:pPr>
            <a:endParaRPr lang="it-IT" sz="1600" b="1" dirty="0"/>
          </a:p>
          <a:p>
            <a:pPr marL="457200" lvl="2" indent="-457200" algn="just">
              <a:buFont typeface="+mj-lt"/>
              <a:buAutoNum type="arabicParenR"/>
            </a:pPr>
            <a:r>
              <a:rPr lang="it-IT" sz="1600" b="1" dirty="0"/>
              <a:t>Che requisiti deve avere la Diagnosi Energetica?</a:t>
            </a:r>
          </a:p>
          <a:p>
            <a:pPr marL="457200" lvl="2" indent="-457200" algn="just">
              <a:buFont typeface="+mj-lt"/>
              <a:buAutoNum type="arabicParenR"/>
            </a:pPr>
            <a:endParaRPr lang="it-IT" sz="1600" b="1" dirty="0"/>
          </a:p>
          <a:p>
            <a:pPr marL="457200" lvl="2" indent="-457200" algn="just">
              <a:buFont typeface="+mj-lt"/>
              <a:buAutoNum type="arabicParenR"/>
            </a:pPr>
            <a:r>
              <a:rPr lang="it-IT" sz="1600" b="1" dirty="0"/>
              <a:t>Come si redige una Diagnosi Energetica?</a:t>
            </a:r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Step 1: Incontro di avvio</a:t>
            </a:r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Step 2: </a:t>
            </a:r>
            <a:r>
              <a:rPr lang="it-IT" sz="1600" dirty="0" smtClean="0"/>
              <a:t>Documentazione necessaria</a:t>
            </a:r>
            <a:endParaRPr lang="it-IT" sz="1600" dirty="0"/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Step 3: Analisi </a:t>
            </a:r>
            <a:r>
              <a:rPr lang="it-IT" sz="1600" dirty="0" smtClean="0"/>
              <a:t>critica dati </a:t>
            </a:r>
            <a:r>
              <a:rPr lang="it-IT" sz="1600" dirty="0"/>
              <a:t>e realizzazione dell’inventario energetico</a:t>
            </a:r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Step 4: Individuazione e analisi costi-benefici degli interventi </a:t>
            </a:r>
            <a:r>
              <a:rPr lang="it-IT" sz="1600" dirty="0" smtClean="0"/>
              <a:t>migliorativi</a:t>
            </a:r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Step 5: </a:t>
            </a:r>
            <a:r>
              <a:rPr lang="it-IT" sz="1600" dirty="0" smtClean="0"/>
              <a:t>Classe </a:t>
            </a:r>
            <a:r>
              <a:rPr lang="it-IT" sz="1600" dirty="0" err="1" smtClean="0"/>
              <a:t>nergetica</a:t>
            </a:r>
            <a:r>
              <a:rPr lang="it-IT" sz="1600" dirty="0" smtClean="0"/>
              <a:t> ante e post operam</a:t>
            </a:r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r>
              <a:rPr lang="it-IT" sz="1600" dirty="0" smtClean="0"/>
              <a:t>Step 6: </a:t>
            </a:r>
            <a:r>
              <a:rPr lang="it-IT" sz="1600" dirty="0"/>
              <a:t>Report conclusivo</a:t>
            </a:r>
          </a:p>
          <a:p>
            <a:pPr marL="1182688" lvl="2" indent="-285750" algn="just">
              <a:buFont typeface="Wingdings" panose="05000000000000000000" pitchFamily="2" charset="2"/>
              <a:buChar char="ü"/>
            </a:pPr>
            <a:endParaRPr lang="it-IT" sz="1600" dirty="0"/>
          </a:p>
          <a:p>
            <a:pPr marL="457200" lvl="2" indent="-457200" algn="just">
              <a:buFont typeface="+mj-lt"/>
              <a:buAutoNum type="arabicParenR" startAt="4"/>
            </a:pPr>
            <a:r>
              <a:rPr lang="it-IT" sz="1600" b="1" dirty="0" smtClean="0"/>
              <a:t>Conclusioni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02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B6E7767-5767-40F4-9BE1-66BD4A8A6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1437"/>
            <a:ext cx="8229600" cy="369332"/>
          </a:xfrm>
          <a:ln>
            <a:noFill/>
          </a:ln>
        </p:spPr>
        <p:txBody>
          <a:bodyPr/>
          <a:lstStyle/>
          <a:p>
            <a:r>
              <a:rPr lang="it-IT" dirty="0"/>
              <a:t>1) Che cos’è la Diagnosi Energetica? 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457200" y="1955270"/>
            <a:ext cx="8229600" cy="160043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 err="1"/>
              <a:t>Dlgs</a:t>
            </a:r>
            <a:r>
              <a:rPr lang="it-IT" sz="1600" dirty="0"/>
              <a:t> 141/2016, di integrazione del </a:t>
            </a:r>
            <a:r>
              <a:rPr lang="it-IT" sz="1600" dirty="0" err="1"/>
              <a:t>Dlgs</a:t>
            </a:r>
            <a:r>
              <a:rPr lang="it-IT" sz="1600" dirty="0"/>
              <a:t> 102/2014, all’art .2 </a:t>
            </a:r>
          </a:p>
          <a:p>
            <a:pPr algn="just"/>
            <a:r>
              <a:rPr lang="it-IT" sz="1600" b="1" u="sng" dirty="0"/>
              <a:t>Procedura sistematica finalizzata ad ottenere un'adeguata conoscenza del profilo di consumo energetico di un edificio</a:t>
            </a:r>
            <a:r>
              <a:rPr lang="it-IT" sz="1600" dirty="0"/>
              <a:t>, di una attività o impianto industriale o commerciale o di servizi pubblici o privati, e </a:t>
            </a:r>
            <a:r>
              <a:rPr lang="it-IT" sz="1600" b="1" u="sng" dirty="0"/>
              <a:t>a individuare e quantificare le opportunità di risparmio energetico sotto il profilo costi - benefici e a riferire in merito ai risultati</a:t>
            </a:r>
            <a:r>
              <a:rPr lang="it-IT" sz="1600" dirty="0"/>
              <a:t>”.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44" y="3270262"/>
            <a:ext cx="4864224" cy="30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2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2) Che requisiti deve avere la Diagnosi Energetica?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3"/>
          </p:nvPr>
        </p:nvSpPr>
        <p:spPr>
          <a:xfrm>
            <a:off x="457200" y="1803403"/>
            <a:ext cx="8229600" cy="368716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u="sng" dirty="0"/>
              <a:t>Completezza</a:t>
            </a:r>
            <a:r>
              <a:rPr lang="it-IT" dirty="0"/>
              <a:t>: capacità di descrivere il sistema includendo tutti gli aspetti significativi</a:t>
            </a:r>
            <a:r>
              <a:rPr lang="it-IT" dirty="0" smtClean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u="sng" dirty="0" smtClean="0"/>
              <a:t>Attendibilità</a:t>
            </a:r>
            <a:r>
              <a:rPr lang="it-IT" b="1" dirty="0"/>
              <a:t>: </a:t>
            </a:r>
            <a:r>
              <a:rPr lang="it-IT" dirty="0"/>
              <a:t>acquisizione di dati soddisfacenti (quantitativamente e qualitativamente</a:t>
            </a:r>
            <a:r>
              <a:rPr lang="it-IT" dirty="0" smtClean="0"/>
              <a:t>);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u="sng" dirty="0" smtClean="0"/>
              <a:t>Tracciabilità</a:t>
            </a:r>
            <a:r>
              <a:rPr lang="it-IT" b="1" dirty="0"/>
              <a:t>: </a:t>
            </a:r>
            <a:r>
              <a:rPr lang="it-IT" dirty="0"/>
              <a:t>agevole individuazione delle fonti di dati, delle modalità di elaborazione dei risultati e delle ipotesi di lavoro assunte;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u="sng" dirty="0"/>
              <a:t>Utilità</a:t>
            </a:r>
            <a:r>
              <a:rPr lang="it-IT" b="1" dirty="0"/>
              <a:t>: </a:t>
            </a:r>
            <a:r>
              <a:rPr lang="it-IT" dirty="0"/>
              <a:t>valutazione degli interventi di efficienza energetica sotto il profilo costi/benefici;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u="sng" dirty="0"/>
              <a:t>Verificabilità</a:t>
            </a:r>
            <a:r>
              <a:rPr lang="it-IT" b="1" dirty="0"/>
              <a:t>: </a:t>
            </a:r>
            <a:r>
              <a:rPr lang="it-IT" dirty="0"/>
              <a:t>identificazione degli elementi che consentono al committente la verifica del conseguimento dei miglioramenti di efficienza risultanti dall’applicazione degli interventi proposti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186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42425"/>
            <a:ext cx="8229600" cy="369332"/>
          </a:xfrm>
        </p:spPr>
        <p:txBody>
          <a:bodyPr/>
          <a:lstStyle/>
          <a:p>
            <a:r>
              <a:rPr lang="it-IT" dirty="0"/>
              <a:t>3) Come si redige una Diagnosi Energetica?</a:t>
            </a:r>
            <a:endParaRPr lang="it-IT" dirty="0"/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33135" r="11641" b="1589"/>
          <a:stretch/>
        </p:blipFill>
        <p:spPr bwMode="auto">
          <a:xfrm>
            <a:off x="847714" y="2261083"/>
            <a:ext cx="7626329" cy="249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47716" y="4120019"/>
            <a:ext cx="7577092" cy="6348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959667" y="2426329"/>
            <a:ext cx="2326741" cy="3828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1: Incontro di avvio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32856" cy="2111347"/>
          </a:xfrm>
        </p:spPr>
        <p:txBody>
          <a:bodyPr/>
          <a:lstStyle/>
          <a:p>
            <a:pPr algn="just"/>
            <a:r>
              <a:rPr lang="it-IT" sz="1600" dirty="0" smtClean="0"/>
              <a:t>concordare </a:t>
            </a:r>
            <a:r>
              <a:rPr lang="it-IT" sz="1600" dirty="0"/>
              <a:t>con il </a:t>
            </a:r>
            <a:r>
              <a:rPr lang="it-IT" sz="1600" dirty="0" smtClean="0"/>
              <a:t>committente: </a:t>
            </a:r>
            <a:r>
              <a:rPr lang="it-IT" sz="1600" i="1" u="sng" dirty="0" smtClean="0"/>
              <a:t>scopo</a:t>
            </a:r>
            <a:r>
              <a:rPr lang="it-IT" sz="1600" i="1" u="sng" dirty="0"/>
              <a:t>, grado di accuratezza e finalità della </a:t>
            </a:r>
            <a:r>
              <a:rPr lang="it-IT" sz="1600" i="1" u="sng" dirty="0" smtClean="0"/>
              <a:t>diagnosi</a:t>
            </a:r>
          </a:p>
          <a:p>
            <a:pPr marL="985838" lvl="1" indent="-266700" algn="just">
              <a:buFont typeface="Wingdings" panose="05000000000000000000" pitchFamily="2" charset="2"/>
              <a:buChar char="q"/>
            </a:pPr>
            <a:r>
              <a:rPr lang="it-IT" sz="1600" dirty="0" smtClean="0">
                <a:cs typeface="Arial" panose="020B0604020202020204" pitchFamily="34" charset="0"/>
              </a:rPr>
              <a:t>Crono-programma </a:t>
            </a:r>
            <a:r>
              <a:rPr lang="it-IT" sz="1600" dirty="0">
                <a:cs typeface="Arial" panose="020B0604020202020204" pitchFamily="34" charset="0"/>
              </a:rPr>
              <a:t>dei sopralluoghi;</a:t>
            </a:r>
          </a:p>
          <a:p>
            <a:pPr marL="985838" lvl="1" indent="-266700" algn="just">
              <a:buFont typeface="Wingdings" panose="05000000000000000000" pitchFamily="2" charset="2"/>
              <a:buChar char="q"/>
            </a:pPr>
            <a:r>
              <a:rPr lang="it-IT" sz="1600" dirty="0">
                <a:cs typeface="Arial" panose="020B0604020202020204" pitchFamily="34" charset="0"/>
              </a:rPr>
              <a:t>Livello di coinvolgimento degli occupanti dell’edificio;</a:t>
            </a:r>
          </a:p>
          <a:p>
            <a:pPr marL="985838" lvl="1" indent="-266700" algn="just">
              <a:buFont typeface="Wingdings" panose="05000000000000000000" pitchFamily="2" charset="2"/>
              <a:buChar char="q"/>
            </a:pPr>
            <a:r>
              <a:rPr lang="it-IT" sz="1600" dirty="0">
                <a:cs typeface="Arial" panose="020B0604020202020204" pitchFamily="34" charset="0"/>
              </a:rPr>
              <a:t>Condizioni di accesso alle aree oggetto di indagine;</a:t>
            </a:r>
          </a:p>
          <a:p>
            <a:pPr marL="985838" lvl="1" indent="-266700" algn="just">
              <a:buFont typeface="Wingdings" panose="05000000000000000000" pitchFamily="2" charset="2"/>
              <a:buChar char="q"/>
            </a:pPr>
            <a:r>
              <a:rPr lang="it-IT" sz="1600" dirty="0">
                <a:cs typeface="Arial" panose="020B0604020202020204" pitchFamily="34" charset="0"/>
              </a:rPr>
              <a:t>Rischi e pericoli per la salute;</a:t>
            </a:r>
          </a:p>
          <a:p>
            <a:pPr marL="985838" lvl="1" indent="-266700" algn="just">
              <a:buFont typeface="Wingdings" panose="05000000000000000000" pitchFamily="2" charset="2"/>
              <a:buChar char="q"/>
            </a:pPr>
            <a:r>
              <a:rPr lang="it-IT" sz="1600" dirty="0">
                <a:cs typeface="Arial" panose="020B0604020202020204" pitchFamily="34" charset="0"/>
              </a:rPr>
              <a:t>Documentazione tecnica esistente.</a:t>
            </a:r>
          </a:p>
          <a:p>
            <a:pPr marL="0" indent="0" algn="just">
              <a:buNone/>
            </a:pPr>
            <a:endParaRPr lang="it-IT" sz="1600" dirty="0"/>
          </a:p>
        </p:txBody>
      </p:sp>
      <p:pic>
        <p:nvPicPr>
          <p:cNvPr id="2050" name="Picture 2" descr="Risultati immagini per document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1" y="3113070"/>
            <a:ext cx="3611952" cy="27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5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2: Documentazione necessaria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32856" cy="2357568"/>
          </a:xfrm>
        </p:spPr>
        <p:txBody>
          <a:bodyPr/>
          <a:lstStyle/>
          <a:p>
            <a:pPr algn="just"/>
            <a:r>
              <a:rPr lang="it-IT" sz="1600" dirty="0" smtClean="0"/>
              <a:t>Planimetrie </a:t>
            </a:r>
            <a:r>
              <a:rPr lang="it-IT" sz="1600" dirty="0"/>
              <a:t>dell’edificio, elementi tecnologici ed impiantistici</a:t>
            </a:r>
          </a:p>
          <a:p>
            <a:pPr algn="just"/>
            <a:r>
              <a:rPr lang="it-IT" sz="1600" dirty="0" smtClean="0"/>
              <a:t>Valori di set-</a:t>
            </a:r>
            <a:r>
              <a:rPr lang="it-IT" sz="1600" dirty="0" err="1" smtClean="0"/>
              <a:t>point</a:t>
            </a:r>
            <a:r>
              <a:rPr lang="it-IT" sz="1600" dirty="0" smtClean="0"/>
              <a:t> dei parametri </a:t>
            </a:r>
            <a:r>
              <a:rPr lang="it-IT" sz="1600" dirty="0"/>
              <a:t>ambientali interni (temperature, portate d’aria, illuminamento, rumore) </a:t>
            </a:r>
            <a:endParaRPr lang="it-IT" sz="1600" dirty="0" smtClean="0"/>
          </a:p>
          <a:p>
            <a:pPr algn="just"/>
            <a:r>
              <a:rPr lang="it-IT" sz="1600" dirty="0" smtClean="0"/>
              <a:t>Profili </a:t>
            </a:r>
            <a:r>
              <a:rPr lang="it-IT" sz="1600" dirty="0"/>
              <a:t>di </a:t>
            </a:r>
            <a:r>
              <a:rPr lang="it-IT" sz="1600" dirty="0" smtClean="0"/>
              <a:t>occupazione</a:t>
            </a:r>
            <a:endParaRPr lang="it-IT" sz="1600" dirty="0"/>
          </a:p>
          <a:p>
            <a:pPr algn="just"/>
            <a:r>
              <a:rPr lang="it-IT" sz="1600" dirty="0"/>
              <a:t>Eventuali cambiamenti avvenuti </a:t>
            </a:r>
            <a:r>
              <a:rPr lang="it-IT" sz="1600" dirty="0" smtClean="0"/>
              <a:t>nel </a:t>
            </a:r>
            <a:r>
              <a:rPr lang="it-IT" sz="1600" dirty="0"/>
              <a:t>periodo di disponibilità dei </a:t>
            </a:r>
            <a:r>
              <a:rPr lang="it-IT" sz="1600" dirty="0" smtClean="0"/>
              <a:t>dati</a:t>
            </a:r>
            <a:endParaRPr lang="it-IT" sz="1600" dirty="0"/>
          </a:p>
          <a:p>
            <a:pPr algn="just"/>
            <a:r>
              <a:rPr lang="it-IT" sz="1600" dirty="0" smtClean="0"/>
              <a:t>Relazioni tecniche (APE, ex Legge 10, </a:t>
            </a:r>
            <a:r>
              <a:rPr lang="it-IT" sz="1600" dirty="0" err="1" smtClean="0"/>
              <a:t>ecc</a:t>
            </a:r>
            <a:r>
              <a:rPr lang="it-IT" sz="1600" dirty="0" smtClean="0"/>
              <a:t>)</a:t>
            </a:r>
          </a:p>
          <a:p>
            <a:pPr algn="just"/>
            <a:r>
              <a:rPr lang="it-IT" sz="1600" dirty="0" smtClean="0"/>
              <a:t>Documentazione </a:t>
            </a:r>
            <a:r>
              <a:rPr lang="it-IT" sz="1600" dirty="0"/>
              <a:t>relativa ad interventi di </a:t>
            </a:r>
            <a:r>
              <a:rPr lang="it-IT" sz="1600" dirty="0" smtClean="0"/>
              <a:t>manutenzione</a:t>
            </a:r>
            <a:r>
              <a:rPr lang="it-IT" sz="1600" dirty="0"/>
              <a:t> </a:t>
            </a:r>
            <a:r>
              <a:rPr lang="it-IT" sz="1600" dirty="0" smtClean="0"/>
              <a:t>e/o </a:t>
            </a:r>
          </a:p>
          <a:p>
            <a:pPr marL="0" indent="0" algn="just">
              <a:buNone/>
            </a:pPr>
            <a:r>
              <a:rPr lang="it-IT" sz="1600" dirty="0" smtClean="0"/>
              <a:t>	di riqualificazione energetica eseguiti</a:t>
            </a:r>
            <a:endParaRPr lang="it-IT" sz="1200" dirty="0"/>
          </a:p>
        </p:txBody>
      </p:sp>
      <p:pic>
        <p:nvPicPr>
          <p:cNvPr id="7" name="Picture 2" descr="Risultati immagini per document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1" y="3113070"/>
            <a:ext cx="3611952" cy="27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2: Documentazione necessaria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13414" y="2017397"/>
            <a:ext cx="8232856" cy="3342453"/>
          </a:xfrm>
        </p:spPr>
        <p:txBody>
          <a:bodyPr numCol="2"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Dati </a:t>
            </a:r>
            <a:r>
              <a:rPr lang="it-IT" sz="1600" dirty="0"/>
              <a:t>generali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Dati geometrici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Servizi energetici presenti</a:t>
            </a:r>
            <a:endParaRPr lang="it-IT" sz="1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Conformità normativa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Consumi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Caratteristiche involucro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Impianto di climatizzazione invernale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Impianto di climatizzazione estiva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Impianto ACS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 smtClean="0"/>
              <a:t>Impianto di ventilazione</a:t>
            </a:r>
            <a:endParaRPr lang="it-IT" sz="16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Energia elettrica ed illuminazione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Fonti rinnovabili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Gestione del verde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dirty="0"/>
              <a:t>Valutazione </a:t>
            </a:r>
            <a:r>
              <a:rPr lang="it-IT" sz="1600" dirty="0" smtClean="0"/>
              <a:t>energetica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it-IT" sz="1600" b="1" u="sng" dirty="0" smtClean="0"/>
              <a:t>Bollette e Letture da contatori</a:t>
            </a:r>
            <a:endParaRPr lang="it-IT" sz="1600" b="1" u="sng" dirty="0"/>
          </a:p>
          <a:p>
            <a:pPr algn="just">
              <a:buFont typeface="Wingdings" panose="05000000000000000000" pitchFamily="2" charset="2"/>
              <a:buChar char="ü"/>
            </a:pPr>
            <a:endParaRPr lang="it-IT" sz="1600" dirty="0"/>
          </a:p>
        </p:txBody>
      </p:sp>
      <p:pic>
        <p:nvPicPr>
          <p:cNvPr id="3074" name="Picture 2" descr="Risultati immagini per lettura contato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25892" r="13557"/>
          <a:stretch/>
        </p:blipFill>
        <p:spPr bwMode="auto">
          <a:xfrm>
            <a:off x="7223840" y="1192998"/>
            <a:ext cx="1844483" cy="137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isultati immagini per document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61" y="3113070"/>
            <a:ext cx="3611952" cy="279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4897924" y="2923142"/>
            <a:ext cx="3051019" cy="304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0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3"/>
          </p:nvPr>
        </p:nvSpPr>
        <p:spPr>
          <a:xfrm>
            <a:off x="413414" y="1253067"/>
            <a:ext cx="8229600" cy="36933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1"/>
                </a:solidFill>
              </a:rPr>
              <a:t>Step 3: Analisi critica dei dati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" y="1868398"/>
            <a:ext cx="5785406" cy="3780000"/>
          </a:xfrm>
          <a:prstGeom prst="rect">
            <a:avLst/>
          </a:prstGeom>
        </p:spPr>
      </p:pic>
      <p:sp>
        <p:nvSpPr>
          <p:cNvPr id="7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5794219" y="1991761"/>
            <a:ext cx="3349781" cy="1766637"/>
          </a:xfrm>
        </p:spPr>
        <p:txBody>
          <a:bodyPr numCol="1"/>
          <a:lstStyle/>
          <a:p>
            <a:pPr marL="366713" indent="-366713" algn="just"/>
            <a:r>
              <a:rPr lang="it-IT" sz="1600" dirty="0"/>
              <a:t>Dati climatici anomali</a:t>
            </a:r>
            <a:r>
              <a:rPr lang="it-IT" sz="1600" dirty="0" smtClean="0"/>
              <a:t>;</a:t>
            </a:r>
          </a:p>
          <a:p>
            <a:pPr marL="366713" indent="-366713" algn="just"/>
            <a:r>
              <a:rPr lang="it-IT" sz="1600" dirty="0" smtClean="0"/>
              <a:t>Gestione </a:t>
            </a:r>
            <a:r>
              <a:rPr lang="it-IT" sz="1600" dirty="0"/>
              <a:t>dell’edificio </a:t>
            </a:r>
            <a:r>
              <a:rPr lang="it-IT" sz="1600" dirty="0" smtClean="0"/>
              <a:t>anomali;</a:t>
            </a:r>
            <a:endParaRPr lang="it-IT" sz="1600" dirty="0"/>
          </a:p>
          <a:p>
            <a:pPr marL="366713" indent="-366713" algn="just">
              <a:buFont typeface="+mj-lt"/>
              <a:buAutoNum type="arabicPeriod" startAt="3"/>
            </a:pPr>
            <a:r>
              <a:rPr lang="it-IT" sz="1600" dirty="0" smtClean="0"/>
              <a:t>Cambi </a:t>
            </a:r>
            <a:r>
              <a:rPr lang="it-IT" sz="1600" dirty="0"/>
              <a:t>di destinazione </a:t>
            </a:r>
            <a:r>
              <a:rPr lang="it-IT" sz="1600" dirty="0" smtClean="0"/>
              <a:t>d’uso;</a:t>
            </a:r>
            <a:endParaRPr lang="it-IT" sz="1600" dirty="0"/>
          </a:p>
          <a:p>
            <a:pPr marL="366713" indent="-366713" algn="just">
              <a:buFont typeface="+mj-lt"/>
              <a:buAutoNum type="arabicPeriod" startAt="3"/>
            </a:pPr>
            <a:r>
              <a:rPr lang="it-IT" sz="1600" dirty="0"/>
              <a:t>Diverse </a:t>
            </a:r>
            <a:r>
              <a:rPr lang="it-IT" sz="1600" dirty="0" smtClean="0"/>
              <a:t>condizioni interne;</a:t>
            </a:r>
            <a:endParaRPr lang="it-IT" sz="1600" dirty="0"/>
          </a:p>
          <a:p>
            <a:pPr marL="366713" indent="-366713" algn="just">
              <a:buFont typeface="+mj-lt"/>
              <a:buAutoNum type="arabicPeriod" startAt="3"/>
            </a:pPr>
            <a:r>
              <a:rPr lang="it-IT" sz="1600" dirty="0"/>
              <a:t>Variazione sostanziali degli elementi del fabbricato</a:t>
            </a:r>
            <a:r>
              <a:rPr lang="it-IT" sz="1600" dirty="0" smtClean="0"/>
              <a:t>;</a:t>
            </a:r>
            <a:endParaRPr lang="it-IT" sz="16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391559"/>
              </p:ext>
            </p:extLst>
          </p:nvPr>
        </p:nvGraphicFramePr>
        <p:xfrm>
          <a:off x="6138585" y="4127760"/>
          <a:ext cx="2571059" cy="1245967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920977">
                  <a:extLst>
                    <a:ext uri="{9D8B030D-6E8A-4147-A177-3AD203B41FA5}">
                      <a16:colId xmlns:a16="http://schemas.microsoft.com/office/drawing/2014/main" val="1127827291"/>
                    </a:ext>
                  </a:extLst>
                </a:gridCol>
                <a:gridCol w="1650082">
                  <a:extLst>
                    <a:ext uri="{9D8B030D-6E8A-4147-A177-3AD203B41FA5}">
                      <a16:colId xmlns:a16="http://schemas.microsoft.com/office/drawing/2014/main" val="3707309160"/>
                    </a:ext>
                  </a:extLst>
                </a:gridCol>
              </a:tblGrid>
              <a:tr h="4688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Anno</a:t>
                      </a:r>
                    </a:p>
                    <a:p>
                      <a:pPr algn="ctr" fontAlgn="b"/>
                      <a:r>
                        <a:rPr lang="it-IT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[-]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Metano</a:t>
                      </a:r>
                    </a:p>
                    <a:p>
                      <a:pPr algn="ctr" fontAlgn="b"/>
                      <a:r>
                        <a:rPr lang="it-IT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</a:t>
                      </a: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</a:t>
                      </a:r>
                      <a:r>
                        <a:rPr lang="it-IT" sz="1100" b="1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100918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it-IT" sz="11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10481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30813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it-IT" sz="11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13875</a:t>
                      </a:r>
                      <a:endParaRPr lang="it-IT" sz="11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601523"/>
                  </a:ext>
                </a:extLst>
              </a:tr>
              <a:tr h="25903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14073</a:t>
                      </a:r>
                      <a:endParaRPr lang="it-IT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914484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 flipV="1">
            <a:off x="6301211" y="4575870"/>
            <a:ext cx="2136617" cy="281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4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TemplateENEAita">
  <a:themeElements>
    <a:clrScheme name="Personalizzato 1">
      <a:dk1>
        <a:srgbClr val="000000"/>
      </a:dk1>
      <a:lt1>
        <a:srgbClr val="FFFFFF"/>
      </a:lt1>
      <a:dk2>
        <a:srgbClr val="73963D"/>
      </a:dk2>
      <a:lt2>
        <a:srgbClr val="9BC94A"/>
      </a:lt2>
      <a:accent1>
        <a:srgbClr val="73963D"/>
      </a:accent1>
      <a:accent2>
        <a:srgbClr val="C8B836"/>
      </a:accent2>
      <a:accent3>
        <a:srgbClr val="C7643C"/>
      </a:accent3>
      <a:accent4>
        <a:srgbClr val="9BC94A"/>
      </a:accent4>
      <a:accent5>
        <a:srgbClr val="D9CD71"/>
      </a:accent5>
      <a:accent6>
        <a:srgbClr val="E3B19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0" rIns="91440" bIns="0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ModelloTemplateENEAita.potx</Template>
  <TotalTime>1252</TotalTime>
  <Words>646</Words>
  <Application>Microsoft Office PowerPoint</Application>
  <PresentationFormat>Presentazione su schermo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 Math</vt:lpstr>
      <vt:lpstr>Segoe UI</vt:lpstr>
      <vt:lpstr>Wingdings</vt:lpstr>
      <vt:lpstr>ModelloTemplateENEAita</vt:lpstr>
      <vt:lpstr>la diagnosi ENERGETICA degli edifici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ENEA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Serena Lucibello</dc:creator>
  <cp:lastModifiedBy>Domenico Palladino</cp:lastModifiedBy>
  <cp:revision>148</cp:revision>
  <cp:lastPrinted>2019-08-07T06:11:26Z</cp:lastPrinted>
  <dcterms:created xsi:type="dcterms:W3CDTF">2017-01-03T12:35:40Z</dcterms:created>
  <dcterms:modified xsi:type="dcterms:W3CDTF">2019-08-07T06:19:57Z</dcterms:modified>
</cp:coreProperties>
</file>