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80" r:id="rId2"/>
    <p:sldId id="299" r:id="rId3"/>
    <p:sldId id="300" r:id="rId4"/>
    <p:sldId id="301" r:id="rId5"/>
    <p:sldId id="302" r:id="rId6"/>
    <p:sldId id="303" r:id="rId7"/>
    <p:sldId id="322" r:id="rId8"/>
    <p:sldId id="323" r:id="rId9"/>
    <p:sldId id="306" r:id="rId10"/>
    <p:sldId id="307" r:id="rId11"/>
    <p:sldId id="324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26" r:id="rId23"/>
    <p:sldId id="320" r:id="rId24"/>
    <p:sldId id="327" r:id="rId25"/>
    <p:sldId id="328" r:id="rId26"/>
    <p:sldId id="321" r:id="rId27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225">
          <p15:clr>
            <a:srgbClr val="A4A3A4"/>
          </p15:clr>
        </p15:guide>
        <p15:guide id="2" pos="110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B836"/>
    <a:srgbClr val="C7643C"/>
    <a:srgbClr val="7F7F7F"/>
    <a:srgbClr val="73963D"/>
    <a:srgbClr val="000000"/>
    <a:srgbClr val="FFFFFF"/>
    <a:srgbClr val="B2B2B2"/>
    <a:srgbClr val="808080"/>
    <a:srgbClr val="4D4D4D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3" autoAdjust="0"/>
    <p:restoredTop sz="94713" autoAdjust="0"/>
  </p:normalViewPr>
  <p:slideViewPr>
    <p:cSldViewPr snapToGrid="0" snapToObjects="1" showGuides="1">
      <p:cViewPr>
        <p:scale>
          <a:sx n="100" d="100"/>
          <a:sy n="100" d="100"/>
        </p:scale>
        <p:origin x="-1860" y="-240"/>
      </p:cViewPr>
      <p:guideLst>
        <p:guide orient="horz" pos="4225"/>
        <p:guide pos="110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8" d="100"/>
          <a:sy n="78" d="100"/>
        </p:scale>
        <p:origin x="204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F75204-A029-40EB-BC20-26D32F88B7BA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747863BB-E0CA-4E05-BC26-ADF0FCC04AB0}">
      <dgm:prSet phldrT="[Testo]" custT="1"/>
      <dgm:spPr/>
      <dgm:t>
        <a:bodyPr/>
        <a:lstStyle/>
        <a:p>
          <a:pPr algn="just"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r>
            <a:rPr lang="it-IT" altLang="it-IT" sz="2400" b="0" i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Condomini+4.0: </a:t>
          </a:r>
        </a:p>
        <a:p>
          <a:pPr algn="just"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r>
            <a:rPr lang="it-IT" altLang="it-IT" sz="2400" b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un’ottima base per l’esecuzione della DE di un condominio. </a:t>
          </a:r>
          <a:r>
            <a:rPr lang="it-IT" sz="2400" b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Proposta interventi </a:t>
          </a:r>
          <a:endParaRPr lang="it-IT" sz="2400" b="0" dirty="0"/>
        </a:p>
      </dgm:t>
    </dgm:pt>
    <dgm:pt modelId="{73896E28-934D-4527-B800-9B71D9B204FF}" type="parTrans" cxnId="{C79C504A-7D92-40DA-875D-586549EDBB7A}">
      <dgm:prSet/>
      <dgm:spPr/>
      <dgm:t>
        <a:bodyPr/>
        <a:lstStyle/>
        <a:p>
          <a:endParaRPr lang="it-IT"/>
        </a:p>
      </dgm:t>
    </dgm:pt>
    <dgm:pt modelId="{54BEF173-AAB1-4599-A2FA-84FA66F52F05}" type="sibTrans" cxnId="{C79C504A-7D92-40DA-875D-586549EDBB7A}">
      <dgm:prSet/>
      <dgm:spPr/>
      <dgm:t>
        <a:bodyPr/>
        <a:lstStyle/>
        <a:p>
          <a:endParaRPr lang="it-IT"/>
        </a:p>
      </dgm:t>
    </dgm:pt>
    <dgm:pt modelId="{92C789E9-99CA-4AE5-BDA4-1598FDBE3F19}">
      <dgm:prSet phldrT="[Testo]" custT="1"/>
      <dgm:spPr/>
      <dgm:t>
        <a:bodyPr/>
        <a:lstStyle/>
        <a:p>
          <a:pPr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it-IT" sz="2400" dirty="0" smtClean="0"/>
        </a:p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r>
            <a:rPr lang="it-IT" sz="2400" dirty="0" smtClean="0"/>
            <a:t>Analisi economica interventi</a:t>
          </a:r>
          <a:endParaRPr lang="it-IT" sz="2400" dirty="0"/>
        </a:p>
      </dgm:t>
    </dgm:pt>
    <dgm:pt modelId="{CAD5E30B-BDD3-4810-87DF-2B53D2A37FD5}" type="parTrans" cxnId="{3429F26B-C5E3-491C-A953-E8FB9F1FD671}">
      <dgm:prSet/>
      <dgm:spPr/>
      <dgm:t>
        <a:bodyPr/>
        <a:lstStyle/>
        <a:p>
          <a:endParaRPr lang="it-IT"/>
        </a:p>
      </dgm:t>
    </dgm:pt>
    <dgm:pt modelId="{8CFA8BAE-34D4-43D1-A5A3-1BF711866B99}" type="sibTrans" cxnId="{3429F26B-C5E3-491C-A953-E8FB9F1FD671}">
      <dgm:prSet/>
      <dgm:spPr/>
      <dgm:t>
        <a:bodyPr/>
        <a:lstStyle/>
        <a:p>
          <a:endParaRPr lang="it-IT"/>
        </a:p>
      </dgm:t>
    </dgm:pt>
    <dgm:pt modelId="{711A16C9-D7F5-4B92-803B-B06B1A553841}">
      <dgm:prSet phldrT="[Testo]" custT="1"/>
      <dgm:spPr/>
      <dgm:t>
        <a:bodyPr/>
        <a:lstStyle/>
        <a:p>
          <a:endParaRPr lang="it-IT" sz="800" b="1" dirty="0" smtClean="0"/>
        </a:p>
        <a:p>
          <a:endParaRPr lang="it-IT" sz="800" b="1" dirty="0" smtClean="0"/>
        </a:p>
        <a:p>
          <a:r>
            <a:rPr lang="it-IT" sz="2800" b="1" dirty="0" smtClean="0"/>
            <a:t>DE</a:t>
          </a:r>
          <a:endParaRPr lang="it-IT" sz="2800" b="1" dirty="0"/>
        </a:p>
      </dgm:t>
    </dgm:pt>
    <dgm:pt modelId="{7ACBA26B-AE13-45E8-BCAF-8DA36B759227}" type="parTrans" cxnId="{6C785393-371F-4A76-BC3D-35250F3DEAF8}">
      <dgm:prSet/>
      <dgm:spPr/>
      <dgm:t>
        <a:bodyPr/>
        <a:lstStyle/>
        <a:p>
          <a:endParaRPr lang="it-IT"/>
        </a:p>
      </dgm:t>
    </dgm:pt>
    <dgm:pt modelId="{BBC96F15-A8FD-47B4-89A7-3AAD74755543}" type="sibTrans" cxnId="{6C785393-371F-4A76-BC3D-35250F3DEAF8}">
      <dgm:prSet/>
      <dgm:spPr/>
      <dgm:t>
        <a:bodyPr/>
        <a:lstStyle/>
        <a:p>
          <a:endParaRPr lang="it-IT"/>
        </a:p>
      </dgm:t>
    </dgm:pt>
    <dgm:pt modelId="{CB7B3647-0977-4F3B-8E3D-48FF4DE947AD}" type="pres">
      <dgm:prSet presAssocID="{5CF75204-A029-40EB-BC20-26D32F88B7BA}" presName="arrowDiagram" presStyleCnt="0">
        <dgm:presLayoutVars>
          <dgm:chMax val="5"/>
          <dgm:dir/>
          <dgm:resizeHandles val="exact"/>
        </dgm:presLayoutVars>
      </dgm:prSet>
      <dgm:spPr/>
    </dgm:pt>
    <dgm:pt modelId="{33457E35-3D56-4258-B92E-3BE3814E50A2}" type="pres">
      <dgm:prSet presAssocID="{5CF75204-A029-40EB-BC20-26D32F88B7BA}" presName="arrow" presStyleLbl="bgShp" presStyleIdx="0" presStyleCnt="1" custScaleX="113379" custLinFactNeighborX="-11385"/>
      <dgm:spPr/>
    </dgm:pt>
    <dgm:pt modelId="{EB6B3378-812C-47FF-909C-412C8B470FFF}" type="pres">
      <dgm:prSet presAssocID="{5CF75204-A029-40EB-BC20-26D32F88B7BA}" presName="arrowDiagram3" presStyleCnt="0"/>
      <dgm:spPr/>
    </dgm:pt>
    <dgm:pt modelId="{8D9B1BF0-E0FA-455A-92EF-D466BBAFF15F}" type="pres">
      <dgm:prSet presAssocID="{747863BB-E0CA-4E05-BC26-ADF0FCC04AB0}" presName="bullet3a" presStyleLbl="node1" presStyleIdx="0" presStyleCnt="3" custLinFactX="-200000" custLinFactY="-3622" custLinFactNeighborX="-278635" custLinFactNeighborY="-100000"/>
      <dgm:spPr/>
    </dgm:pt>
    <dgm:pt modelId="{8FD50702-AEE3-4150-88F7-EA92E654B545}" type="pres">
      <dgm:prSet presAssocID="{747863BB-E0CA-4E05-BC26-ADF0FCC04AB0}" presName="textBox3a" presStyleLbl="revTx" presStyleIdx="0" presStyleCnt="3" custScaleX="517580" custLinFactNeighborX="44510" custLinFactNeighborY="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E4623FE-110A-4F43-82B0-C6CB6BB24AD9}" type="pres">
      <dgm:prSet presAssocID="{92C789E9-99CA-4AE5-BDA4-1598FDBE3F19}" presName="bullet3b" presStyleLbl="node1" presStyleIdx="1" presStyleCnt="3" custLinFactNeighborX="51863" custLinFactNeighborY="-76430"/>
      <dgm:spPr/>
    </dgm:pt>
    <dgm:pt modelId="{CB6744DA-FF9F-4968-ACBF-459E959E9D8A}" type="pres">
      <dgm:prSet presAssocID="{92C789E9-99CA-4AE5-BDA4-1598FDBE3F19}" presName="textBox3b" presStyleLbl="revTx" presStyleIdx="1" presStyleCnt="3" custScaleX="133347" custLinFactNeighborX="-1502" custLinFactNeighborY="-720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F663589-844F-493C-B49D-DB97B95AECE0}" type="pres">
      <dgm:prSet presAssocID="{711A16C9-D7F5-4B92-803B-B06B1A553841}" presName="bullet3c" presStyleLbl="node1" presStyleIdx="2" presStyleCnt="3"/>
      <dgm:spPr/>
    </dgm:pt>
    <dgm:pt modelId="{4E72497D-31EC-4E3B-B5FA-AE00711CAC63}" type="pres">
      <dgm:prSet presAssocID="{711A16C9-D7F5-4B92-803B-B06B1A553841}" presName="textBox3c" presStyleLbl="revTx" presStyleIdx="2" presStyleCnt="3" custLinFactNeighborX="-28622" custLinFactNeighborY="-25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CADC7F5A-82DE-4A19-BD90-960878A8024F}" type="presOf" srcId="{5CF75204-A029-40EB-BC20-26D32F88B7BA}" destId="{CB7B3647-0977-4F3B-8E3D-48FF4DE947AD}" srcOrd="0" destOrd="0" presId="urn:microsoft.com/office/officeart/2005/8/layout/arrow2"/>
    <dgm:cxn modelId="{3429F26B-C5E3-491C-A953-E8FB9F1FD671}" srcId="{5CF75204-A029-40EB-BC20-26D32F88B7BA}" destId="{92C789E9-99CA-4AE5-BDA4-1598FDBE3F19}" srcOrd="1" destOrd="0" parTransId="{CAD5E30B-BDD3-4810-87DF-2B53D2A37FD5}" sibTransId="{8CFA8BAE-34D4-43D1-A5A3-1BF711866B99}"/>
    <dgm:cxn modelId="{F0ED670B-7757-408B-A072-5D32C3A4EAB7}" type="presOf" srcId="{747863BB-E0CA-4E05-BC26-ADF0FCC04AB0}" destId="{8FD50702-AEE3-4150-88F7-EA92E654B545}" srcOrd="0" destOrd="0" presId="urn:microsoft.com/office/officeart/2005/8/layout/arrow2"/>
    <dgm:cxn modelId="{C79C504A-7D92-40DA-875D-586549EDBB7A}" srcId="{5CF75204-A029-40EB-BC20-26D32F88B7BA}" destId="{747863BB-E0CA-4E05-BC26-ADF0FCC04AB0}" srcOrd="0" destOrd="0" parTransId="{73896E28-934D-4527-B800-9B71D9B204FF}" sibTransId="{54BEF173-AAB1-4599-A2FA-84FA66F52F05}"/>
    <dgm:cxn modelId="{5C8C3323-B084-4F68-8F61-F79ADC20DE79}" type="presOf" srcId="{92C789E9-99CA-4AE5-BDA4-1598FDBE3F19}" destId="{CB6744DA-FF9F-4968-ACBF-459E959E9D8A}" srcOrd="0" destOrd="0" presId="urn:microsoft.com/office/officeart/2005/8/layout/arrow2"/>
    <dgm:cxn modelId="{24DAF9C6-70BF-4944-9AE6-828F8CE72326}" type="presOf" srcId="{711A16C9-D7F5-4B92-803B-B06B1A553841}" destId="{4E72497D-31EC-4E3B-B5FA-AE00711CAC63}" srcOrd="0" destOrd="0" presId="urn:microsoft.com/office/officeart/2005/8/layout/arrow2"/>
    <dgm:cxn modelId="{6C785393-371F-4A76-BC3D-35250F3DEAF8}" srcId="{5CF75204-A029-40EB-BC20-26D32F88B7BA}" destId="{711A16C9-D7F5-4B92-803B-B06B1A553841}" srcOrd="2" destOrd="0" parTransId="{7ACBA26B-AE13-45E8-BCAF-8DA36B759227}" sibTransId="{BBC96F15-A8FD-47B4-89A7-3AAD74755543}"/>
    <dgm:cxn modelId="{73EFAD12-7957-4605-BBE4-DADABF4E32D0}" type="presParOf" srcId="{CB7B3647-0977-4F3B-8E3D-48FF4DE947AD}" destId="{33457E35-3D56-4258-B92E-3BE3814E50A2}" srcOrd="0" destOrd="0" presId="urn:microsoft.com/office/officeart/2005/8/layout/arrow2"/>
    <dgm:cxn modelId="{DCE1476B-3317-4388-AA9C-BF09FB5DDAB6}" type="presParOf" srcId="{CB7B3647-0977-4F3B-8E3D-48FF4DE947AD}" destId="{EB6B3378-812C-47FF-909C-412C8B470FFF}" srcOrd="1" destOrd="0" presId="urn:microsoft.com/office/officeart/2005/8/layout/arrow2"/>
    <dgm:cxn modelId="{D90D765F-C30F-4835-8355-8A22BAC30614}" type="presParOf" srcId="{EB6B3378-812C-47FF-909C-412C8B470FFF}" destId="{8D9B1BF0-E0FA-455A-92EF-D466BBAFF15F}" srcOrd="0" destOrd="0" presId="urn:microsoft.com/office/officeart/2005/8/layout/arrow2"/>
    <dgm:cxn modelId="{0EAC9461-4C38-454B-A493-8A4E8D480194}" type="presParOf" srcId="{EB6B3378-812C-47FF-909C-412C8B470FFF}" destId="{8FD50702-AEE3-4150-88F7-EA92E654B545}" srcOrd="1" destOrd="0" presId="urn:microsoft.com/office/officeart/2005/8/layout/arrow2"/>
    <dgm:cxn modelId="{DBB33F15-ABF9-44C9-B9D2-EFCC5CA9C538}" type="presParOf" srcId="{EB6B3378-812C-47FF-909C-412C8B470FFF}" destId="{AE4623FE-110A-4F43-82B0-C6CB6BB24AD9}" srcOrd="2" destOrd="0" presId="urn:microsoft.com/office/officeart/2005/8/layout/arrow2"/>
    <dgm:cxn modelId="{B53A3F75-65EA-4709-95E2-3EC5A8E7FAE7}" type="presParOf" srcId="{EB6B3378-812C-47FF-909C-412C8B470FFF}" destId="{CB6744DA-FF9F-4968-ACBF-459E959E9D8A}" srcOrd="3" destOrd="0" presId="urn:microsoft.com/office/officeart/2005/8/layout/arrow2"/>
    <dgm:cxn modelId="{4A76B65B-B246-44BB-BBE3-FF4E2125AC22}" type="presParOf" srcId="{EB6B3378-812C-47FF-909C-412C8B470FFF}" destId="{0F663589-844F-493C-B49D-DB97B95AECE0}" srcOrd="4" destOrd="0" presId="urn:microsoft.com/office/officeart/2005/8/layout/arrow2"/>
    <dgm:cxn modelId="{E6C89811-1DC3-4E49-BFAD-EB61ABD84A76}" type="presParOf" srcId="{EB6B3378-812C-47FF-909C-412C8B470FFF}" destId="{4E72497D-31EC-4E3B-B5FA-AE00711CAC63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457E35-3D56-4258-B92E-3BE3814E50A2}">
      <dsp:nvSpPr>
        <dsp:cNvPr id="0" name=""/>
        <dsp:cNvSpPr/>
      </dsp:nvSpPr>
      <dsp:spPr>
        <a:xfrm>
          <a:off x="460521" y="0"/>
          <a:ext cx="8417676" cy="4640231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9B1BF0-E0FA-455A-92EF-D466BBAFF15F}">
      <dsp:nvSpPr>
        <dsp:cNvPr id="0" name=""/>
        <dsp:cNvSpPr/>
      </dsp:nvSpPr>
      <dsp:spPr>
        <a:xfrm>
          <a:off x="1821407" y="3002662"/>
          <a:ext cx="193033" cy="1930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D50702-AEE3-4150-88F7-EA92E654B545}">
      <dsp:nvSpPr>
        <dsp:cNvPr id="0" name=""/>
        <dsp:cNvSpPr/>
      </dsp:nvSpPr>
      <dsp:spPr>
        <a:xfrm>
          <a:off x="-3" y="3299204"/>
          <a:ext cx="8953503" cy="13410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285" tIns="0" rIns="0" bIns="0" numCol="1" spcCol="1270" anchor="t" anchorCtr="0">
          <a:noAutofit/>
        </a:bodyPr>
        <a:lstStyle/>
        <a:p>
          <a:pPr lvl="0" algn="just" defTabSz="10668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it-IT" altLang="it-IT" sz="2400" b="0" i="0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Condomini+4.0: </a:t>
          </a:r>
        </a:p>
        <a:p>
          <a:pPr lvl="0" algn="just" defTabSz="10668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it-IT" altLang="it-IT" sz="2400" b="0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un’ottima base per l’esecuzione della DE di un condominio. </a:t>
          </a:r>
          <a:r>
            <a:rPr lang="it-IT" sz="2400" b="0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Proposta interventi </a:t>
          </a:r>
          <a:endParaRPr lang="it-IT" sz="2400" b="0" kern="1200" dirty="0"/>
        </a:p>
      </dsp:txBody>
      <dsp:txXfrm>
        <a:off x="-3" y="3299204"/>
        <a:ext cx="8953503" cy="1341026"/>
      </dsp:txXfrm>
    </dsp:sp>
    <dsp:sp modelId="{AE4623FE-110A-4F43-82B0-C6CB6BB24AD9}">
      <dsp:nvSpPr>
        <dsp:cNvPr id="0" name=""/>
        <dsp:cNvSpPr/>
      </dsp:nvSpPr>
      <dsp:spPr>
        <a:xfrm>
          <a:off x="4630200" y="1674773"/>
          <a:ext cx="348945" cy="3489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6744DA-FF9F-4968-ACBF-459E959E9D8A}">
      <dsp:nvSpPr>
        <dsp:cNvPr id="0" name=""/>
        <dsp:cNvSpPr/>
      </dsp:nvSpPr>
      <dsp:spPr>
        <a:xfrm>
          <a:off x="4299839" y="1934121"/>
          <a:ext cx="2376041" cy="25242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899" tIns="0" rIns="0" bIns="0" numCol="1" spcCol="1270" anchor="t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it-IT" sz="2400" kern="1200" dirty="0" smtClean="0"/>
        </a:p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it-IT" sz="2400" kern="1200" dirty="0" smtClean="0"/>
            <a:t>Analisi economica interventi</a:t>
          </a:r>
          <a:endParaRPr lang="it-IT" sz="2400" kern="1200" dirty="0"/>
        </a:p>
      </dsp:txBody>
      <dsp:txXfrm>
        <a:off x="4299839" y="1934121"/>
        <a:ext cx="2376041" cy="2524285"/>
      </dsp:txXfrm>
    </dsp:sp>
    <dsp:sp modelId="{0F663589-844F-493C-B49D-DB97B95AECE0}">
      <dsp:nvSpPr>
        <dsp:cNvPr id="0" name=""/>
        <dsp:cNvSpPr/>
      </dsp:nvSpPr>
      <dsp:spPr>
        <a:xfrm>
          <a:off x="6498352" y="1173978"/>
          <a:ext cx="482584" cy="4825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72497D-31EC-4E3B-B5FA-AE00711CAC63}">
      <dsp:nvSpPr>
        <dsp:cNvPr id="0" name=""/>
        <dsp:cNvSpPr/>
      </dsp:nvSpPr>
      <dsp:spPr>
        <a:xfrm>
          <a:off x="6229644" y="1406917"/>
          <a:ext cx="1781848" cy="3224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5711" tIns="0" rIns="0" bIns="0" numCol="1" spcCol="1270" anchor="t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800" b="1" kern="1200" dirty="0" smtClean="0"/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800" b="1" kern="1200" dirty="0" smtClean="0"/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b="1" kern="1200" dirty="0" smtClean="0"/>
            <a:t>DE</a:t>
          </a:r>
          <a:endParaRPr lang="it-IT" sz="2800" b="1" kern="1200" dirty="0"/>
        </a:p>
      </dsp:txBody>
      <dsp:txXfrm>
        <a:off x="6229644" y="1406917"/>
        <a:ext cx="1781848" cy="32249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8328BB-3E7D-1545-8629-739FE7FE78CD}" type="datetimeFigureOut">
              <a:rPr lang="it-IT" smtClean="0"/>
              <a:t>31/07/2019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8625A-8487-0243-9438-3D7ABEA720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06677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52F6F-5890-184D-BFAC-2DB3B24676C1}" type="datetimeFigureOut">
              <a:rPr lang="it-IT" smtClean="0"/>
              <a:t>31/07/2019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67DBE-D3BB-F74E-84C1-4CEDFE4037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6745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67DBE-D3BB-F74E-84C1-4CEDFE4037FA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6942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inizi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 userDrawn="1"/>
        </p:nvSpPr>
        <p:spPr>
          <a:xfrm>
            <a:off x="872" y="1245525"/>
            <a:ext cx="9143128" cy="4170646"/>
          </a:xfrm>
          <a:prstGeom prst="rect">
            <a:avLst/>
          </a:prstGeom>
          <a:solidFill>
            <a:srgbClr val="7396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 userDrawn="1"/>
        </p:nvSpPr>
        <p:spPr>
          <a:xfrm>
            <a:off x="0" y="6572392"/>
            <a:ext cx="9165896" cy="305011"/>
          </a:xfrm>
          <a:prstGeom prst="rect">
            <a:avLst/>
          </a:prstGeom>
          <a:solidFill>
            <a:srgbClr val="9BC9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/>
          <p:cNvSpPr/>
          <p:nvPr userDrawn="1"/>
        </p:nvSpPr>
        <p:spPr>
          <a:xfrm>
            <a:off x="872" y="5202315"/>
            <a:ext cx="9143128" cy="810124"/>
          </a:xfrm>
          <a:prstGeom prst="rect">
            <a:avLst/>
          </a:prstGeom>
          <a:solidFill>
            <a:srgbClr val="96C2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Rettangolo 6"/>
          <p:cNvSpPr/>
          <p:nvPr userDrawn="1"/>
        </p:nvSpPr>
        <p:spPr>
          <a:xfrm>
            <a:off x="0" y="0"/>
            <a:ext cx="9144000" cy="130501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ottotitolo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14336" y="3152003"/>
            <a:ext cx="8105882" cy="430887"/>
          </a:xfrm>
        </p:spPr>
        <p:txBody>
          <a:bodyPr wrap="square" lIns="0" tIns="0" bIns="0">
            <a:spAutoFit/>
          </a:bodyPr>
          <a:lstStyle>
            <a:lvl1pPr marL="0" indent="0" algn="l">
              <a:buNone/>
              <a:defRPr sz="2800" b="0" i="0" baseline="0">
                <a:ln>
                  <a:noFill/>
                </a:ln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Modulo: Titolo</a:t>
            </a:r>
          </a:p>
        </p:txBody>
      </p:sp>
      <p:sp>
        <p:nvSpPr>
          <p:cNvPr id="5" name="Segnaposto testo 4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14334" y="5416171"/>
            <a:ext cx="4057666" cy="369332"/>
          </a:xfrm>
        </p:spPr>
        <p:txBody>
          <a:bodyPr wrap="square" lIns="0">
            <a:spAutoFit/>
          </a:bodyPr>
          <a:lstStyle>
            <a:lvl1pPr marL="0" indent="0" algn="l">
              <a:spcBef>
                <a:spcPts val="0"/>
              </a:spcBef>
              <a:buNone/>
              <a:defRPr sz="1800" b="1" i="0" baseline="0">
                <a:solidFill>
                  <a:schemeClr val="bg1"/>
                </a:solidFill>
                <a:latin typeface="+mj-lt"/>
              </a:defRPr>
            </a:lvl1pPr>
            <a:lvl2pPr algn="l">
              <a:spcBef>
                <a:spcPts val="0"/>
              </a:spcBef>
              <a:defRPr sz="1800" b="1" i="0" baseline="0">
                <a:solidFill>
                  <a:schemeClr val="bg1"/>
                </a:solidFill>
                <a:latin typeface="+mj-lt"/>
              </a:defRPr>
            </a:lvl2pPr>
            <a:lvl3pPr algn="l">
              <a:spcBef>
                <a:spcPts val="0"/>
              </a:spcBef>
              <a:defRPr sz="1800" b="1" i="0" baseline="0">
                <a:solidFill>
                  <a:schemeClr val="bg1"/>
                </a:solidFill>
                <a:latin typeface="+mj-lt"/>
              </a:defRPr>
            </a:lvl3pPr>
            <a:lvl4pPr algn="l">
              <a:spcBef>
                <a:spcPts val="0"/>
              </a:spcBef>
              <a:defRPr sz="1800" b="1" i="0" baseline="0">
                <a:solidFill>
                  <a:schemeClr val="bg1"/>
                </a:solidFill>
                <a:latin typeface="+mj-lt"/>
              </a:defRPr>
            </a:lvl4pPr>
            <a:lvl5pPr algn="l">
              <a:spcBef>
                <a:spcPts val="0"/>
              </a:spcBef>
              <a:defRPr sz="1800" b="1" i="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it-IT" dirty="0"/>
              <a:t>Autore</a:t>
            </a:r>
          </a:p>
        </p:txBody>
      </p:sp>
      <p:sp>
        <p:nvSpPr>
          <p:cNvPr id="9" name="Titolo 8"/>
          <p:cNvSpPr>
            <a:spLocks noGrp="1"/>
          </p:cNvSpPr>
          <p:nvPr userDrawn="1">
            <p:ph type="title" hasCustomPrompt="1"/>
          </p:nvPr>
        </p:nvSpPr>
        <p:spPr>
          <a:xfrm>
            <a:off x="514336" y="1988703"/>
            <a:ext cx="8105881" cy="492443"/>
          </a:xfrm>
        </p:spPr>
        <p:txBody>
          <a:bodyPr lIns="0"/>
          <a:lstStyle>
            <a:lvl1pPr>
              <a:defRPr sz="32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Corso e-learning: Titolo</a:t>
            </a:r>
          </a:p>
        </p:txBody>
      </p:sp>
      <p:pic>
        <p:nvPicPr>
          <p:cNvPr id="2" name="Immagine 1" descr="BANN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2439"/>
            <a:ext cx="9144000" cy="574536"/>
          </a:xfrm>
          <a:prstGeom prst="rect">
            <a:avLst/>
          </a:prstGeom>
        </p:spPr>
      </p:pic>
      <p:sp>
        <p:nvSpPr>
          <p:cNvPr id="10" name="Segnaposto testo 9"/>
          <p:cNvSpPr>
            <a:spLocks noGrp="1"/>
          </p:cNvSpPr>
          <p:nvPr>
            <p:ph type="body" sz="quarter" idx="11" hasCustomPrompt="1"/>
          </p:nvPr>
        </p:nvSpPr>
        <p:spPr>
          <a:xfrm>
            <a:off x="514350" y="4401235"/>
            <a:ext cx="8105868" cy="400110"/>
          </a:xfrm>
        </p:spPr>
        <p:txBody>
          <a:bodyPr wrap="square" lIns="0" anchor="t" anchorCtr="0">
            <a:spAutoFit/>
          </a:bodyPr>
          <a:lstStyle>
            <a:lvl1pPr marL="0" indent="0">
              <a:buNone/>
              <a:defRPr sz="2000" i="1" baseline="0">
                <a:solidFill>
                  <a:schemeClr val="bg1"/>
                </a:solidFill>
              </a:defRPr>
            </a:lvl1pPr>
            <a:lvl2pPr>
              <a:defRPr sz="1800" i="1">
                <a:solidFill>
                  <a:schemeClr val="bg1"/>
                </a:solidFill>
              </a:defRPr>
            </a:lvl2pPr>
            <a:lvl3pPr>
              <a:defRPr sz="1800" i="1">
                <a:solidFill>
                  <a:schemeClr val="bg1"/>
                </a:solidFill>
              </a:defRPr>
            </a:lvl3pPr>
            <a:lvl4pPr>
              <a:defRPr sz="1800" i="1">
                <a:solidFill>
                  <a:schemeClr val="bg1"/>
                </a:solidFill>
              </a:defRPr>
            </a:lvl4pPr>
            <a:lvl5pPr>
              <a:defRPr sz="18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Luogo e data – </a:t>
            </a:r>
            <a:r>
              <a:rPr lang="it-IT" dirty="0" err="1"/>
              <a:t>Arial</a:t>
            </a:r>
            <a:r>
              <a:rPr lang="it-IT" dirty="0"/>
              <a:t> 20pt 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="" xmlns:a16="http://schemas.microsoft.com/office/drawing/2014/main" id="{A8BFA9DE-65F5-47CC-86DE-92E36AE60F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58447" y="214228"/>
            <a:ext cx="3215670" cy="87005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816DB3D1-CB47-46D9-ABD0-76488B564A5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7708" y="78783"/>
            <a:ext cx="1892259" cy="1081703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="" xmlns:a16="http://schemas.microsoft.com/office/drawing/2014/main" id="{01497D36-05B3-4583-9C50-9995A448132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84620" y="78783"/>
            <a:ext cx="3464349" cy="1075447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="" xmlns:a16="http://schemas.microsoft.com/office/drawing/2014/main" id="{7B1E38C7-4C42-43DF-8F93-17DB1194E69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930992" y="5202441"/>
            <a:ext cx="2143125" cy="811790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="" xmlns:a16="http://schemas.microsoft.com/office/drawing/2014/main" id="{7E800A83-52FE-4350-A91D-AA1DA2322469}"/>
              </a:ext>
            </a:extLst>
          </p:cNvPr>
          <p:cNvSpPr txBox="1"/>
          <p:nvPr userDrawn="1"/>
        </p:nvSpPr>
        <p:spPr>
          <a:xfrm>
            <a:off x="5767468" y="5464911"/>
            <a:ext cx="1163524" cy="276999"/>
          </a:xfrm>
          <a:prstGeom prst="rect">
            <a:avLst/>
          </a:prstGeom>
        </p:spPr>
        <p:txBody>
          <a:bodyPr vert="horz" wrap="none" lIns="91440" tIns="0" rIns="91440" bIns="0" rtlCol="0">
            <a:spAutoFit/>
          </a:bodyPr>
          <a:lstStyle/>
          <a:p>
            <a:r>
              <a:rPr lang="it-IT" b="1" dirty="0">
                <a:solidFill>
                  <a:srgbClr val="FFFFFF"/>
                </a:solidFill>
                <a:latin typeface="+mj-lt"/>
              </a:rPr>
              <a:t>a cura di</a:t>
            </a:r>
          </a:p>
        </p:txBody>
      </p:sp>
    </p:spTree>
    <p:extLst>
      <p:ext uri="{BB962C8B-B14F-4D97-AF65-F5344CB8AC3E}">
        <p14:creationId xmlns:p14="http://schemas.microsoft.com/office/powerpoint/2010/main" val="994971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 userDrawn="1"/>
        </p:nvSpPr>
        <p:spPr>
          <a:xfrm>
            <a:off x="0" y="1"/>
            <a:ext cx="9144000" cy="1051075"/>
          </a:xfrm>
          <a:prstGeom prst="rect">
            <a:avLst/>
          </a:prstGeom>
          <a:solidFill>
            <a:srgbClr val="7396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987891"/>
            <a:ext cx="2646000" cy="4138272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040804" y="1987891"/>
            <a:ext cx="2646000" cy="4138272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" name="Titolo 1"/>
          <p:cNvSpPr>
            <a:spLocks noGrp="1"/>
          </p:cNvSpPr>
          <p:nvPr>
            <p:ph type="title" hasCustomPrompt="1"/>
          </p:nvPr>
        </p:nvSpPr>
        <p:spPr>
          <a:xfrm>
            <a:off x="413414" y="303802"/>
            <a:ext cx="8229600" cy="40011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 della slide</a:t>
            </a:r>
          </a:p>
        </p:txBody>
      </p:sp>
      <p:sp>
        <p:nvSpPr>
          <p:cNvPr id="16" name="Segnaposto contenuto 3"/>
          <p:cNvSpPr>
            <a:spLocks noGrp="1"/>
          </p:cNvSpPr>
          <p:nvPr>
            <p:ph sz="half" idx="14"/>
          </p:nvPr>
        </p:nvSpPr>
        <p:spPr>
          <a:xfrm>
            <a:off x="3245412" y="1987891"/>
            <a:ext cx="2642400" cy="4138272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13" name="Segnaposto testo 14"/>
          <p:cNvSpPr>
            <a:spLocks noGrp="1"/>
          </p:cNvSpPr>
          <p:nvPr>
            <p:ph type="body" sz="quarter" idx="13" hasCustomPrompt="1"/>
          </p:nvPr>
        </p:nvSpPr>
        <p:spPr>
          <a:xfrm>
            <a:off x="413414" y="1253067"/>
            <a:ext cx="8229600" cy="400110"/>
          </a:xfrm>
        </p:spPr>
        <p:txBody>
          <a:bodyPr>
            <a:spAutoFit/>
          </a:bodyPr>
          <a:lstStyle>
            <a:lvl1pPr marL="0" indent="0">
              <a:buNone/>
              <a:defRPr sz="2000" b="1" baseline="0">
                <a:solidFill>
                  <a:srgbClr val="7F7F7F"/>
                </a:solidFill>
              </a:defRPr>
            </a:lvl1pPr>
            <a:lvl2pPr>
              <a:defRPr sz="2000" b="1">
                <a:solidFill>
                  <a:srgbClr val="7F7F7F"/>
                </a:solidFill>
              </a:defRPr>
            </a:lvl2pPr>
            <a:lvl3pPr>
              <a:defRPr sz="2000" b="1">
                <a:solidFill>
                  <a:srgbClr val="7F7F7F"/>
                </a:solidFill>
              </a:defRPr>
            </a:lvl3pPr>
            <a:lvl4pPr>
              <a:defRPr sz="2000" b="1">
                <a:solidFill>
                  <a:srgbClr val="7F7F7F"/>
                </a:solidFill>
              </a:defRPr>
            </a:lvl4pPr>
            <a:lvl5pPr>
              <a:defRPr sz="2000" b="1">
                <a:solidFill>
                  <a:srgbClr val="7F7F7F"/>
                </a:solidFill>
              </a:defRPr>
            </a:lvl5pPr>
          </a:lstStyle>
          <a:p>
            <a:pPr lvl="0"/>
            <a:r>
              <a:rPr lang="it-IT" dirty="0"/>
              <a:t>Titolo di secondo livello 20pt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endParaRPr lang="it-IT" dirty="0"/>
          </a:p>
        </p:txBody>
      </p:sp>
      <p:sp>
        <p:nvSpPr>
          <p:cNvPr id="14" name="Segnaposto numero diapositiva 6">
            <a:extLst>
              <a:ext uri="{FF2B5EF4-FFF2-40B4-BE49-F238E27FC236}">
                <a16:creationId xmlns="" xmlns:a16="http://schemas.microsoft.com/office/drawing/2014/main" id="{7466C043-BCA9-4964-8644-1DA5B5D3A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7196" y="6353485"/>
            <a:ext cx="520995" cy="365125"/>
          </a:xfrm>
          <a:prstGeom prst="rect">
            <a:avLst/>
          </a:prstGeom>
        </p:spPr>
        <p:txBody>
          <a:bodyPr/>
          <a:lstStyle/>
          <a:p>
            <a:fld id="{02C7C199-0D0D-7840-A88D-785280B31CF7}" type="slidenum">
              <a:rPr lang="it-IT" smtClean="0"/>
              <a:t>‹N›</a:t>
            </a:fld>
            <a:endParaRPr lang="it-IT"/>
          </a:p>
        </p:txBody>
      </p:sp>
      <p:sp>
        <p:nvSpPr>
          <p:cNvPr id="18" name="Segnaposto numero diapositiva 5">
            <a:extLst>
              <a:ext uri="{FF2B5EF4-FFF2-40B4-BE49-F238E27FC236}">
                <a16:creationId xmlns="" xmlns:a16="http://schemas.microsoft.com/office/drawing/2014/main" id="{4BD3E582-197C-4509-9F39-5161EE2805D2}"/>
              </a:ext>
            </a:extLst>
          </p:cNvPr>
          <p:cNvSpPr txBox="1">
            <a:spLocks/>
          </p:cNvSpPr>
          <p:nvPr userDrawn="1"/>
        </p:nvSpPr>
        <p:spPr>
          <a:xfrm>
            <a:off x="6135430" y="6353485"/>
            <a:ext cx="2221765" cy="365125"/>
          </a:xfrm>
          <a:prstGeom prst="rect">
            <a:avLst/>
          </a:prstGeom>
        </p:spPr>
        <p:txBody>
          <a:bodyPr vert="horz" lIns="0" tIns="45720" rIns="91440" bIns="0" rtlCol="0" anchor="ctr" anchorCtr="0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B2B2B2"/>
                </a:solidFill>
              </a:rPr>
              <a:t>Titolo</a:t>
            </a:r>
            <a:r>
              <a:rPr lang="it-IT" baseline="0" dirty="0">
                <a:solidFill>
                  <a:srgbClr val="B2B2B2"/>
                </a:solidFill>
              </a:rPr>
              <a:t> della presentazione  - Luogo e data</a:t>
            </a:r>
            <a:endParaRPr lang="it-IT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557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 userDrawn="1"/>
        </p:nvSpPr>
        <p:spPr>
          <a:xfrm>
            <a:off x="0" y="1"/>
            <a:ext cx="9144000" cy="1051075"/>
          </a:xfrm>
          <a:prstGeom prst="rect">
            <a:avLst/>
          </a:prstGeom>
          <a:solidFill>
            <a:srgbClr val="7396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457200" y="1987890"/>
            <a:ext cx="2646000" cy="639763"/>
          </a:xfrm>
          <a:solidFill>
            <a:srgbClr val="73963D"/>
          </a:solidFill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Titolo box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627653"/>
            <a:ext cx="2646000" cy="3498509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6040804" y="1987890"/>
            <a:ext cx="2646000" cy="639763"/>
          </a:xfrm>
          <a:solidFill>
            <a:srgbClr val="C7643C"/>
          </a:solidFill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Titolo box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040804" y="2627653"/>
            <a:ext cx="2646000" cy="3498510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" name="Titolo 1"/>
          <p:cNvSpPr>
            <a:spLocks noGrp="1"/>
          </p:cNvSpPr>
          <p:nvPr>
            <p:ph type="title" hasCustomPrompt="1"/>
          </p:nvPr>
        </p:nvSpPr>
        <p:spPr>
          <a:xfrm>
            <a:off x="413414" y="303802"/>
            <a:ext cx="8229600" cy="40011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 della slide</a:t>
            </a:r>
          </a:p>
        </p:txBody>
      </p:sp>
      <p:sp>
        <p:nvSpPr>
          <p:cNvPr id="15" name="Segnaposto testo 2"/>
          <p:cNvSpPr>
            <a:spLocks noGrp="1"/>
          </p:cNvSpPr>
          <p:nvPr>
            <p:ph type="body" idx="13" hasCustomPrompt="1"/>
          </p:nvPr>
        </p:nvSpPr>
        <p:spPr>
          <a:xfrm>
            <a:off x="3250800" y="1987890"/>
            <a:ext cx="2642400" cy="639763"/>
          </a:xfrm>
          <a:solidFill>
            <a:srgbClr val="C8B836"/>
          </a:solidFill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Titolo box</a:t>
            </a:r>
          </a:p>
        </p:txBody>
      </p:sp>
      <p:sp>
        <p:nvSpPr>
          <p:cNvPr id="16" name="Segnaposto contenuto 3"/>
          <p:cNvSpPr>
            <a:spLocks noGrp="1"/>
          </p:cNvSpPr>
          <p:nvPr>
            <p:ph sz="half" idx="14"/>
          </p:nvPr>
        </p:nvSpPr>
        <p:spPr>
          <a:xfrm>
            <a:off x="3245412" y="2627653"/>
            <a:ext cx="2642400" cy="3498510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17" name="Segnaposto testo 14"/>
          <p:cNvSpPr>
            <a:spLocks noGrp="1"/>
          </p:cNvSpPr>
          <p:nvPr>
            <p:ph type="body" sz="quarter" idx="16" hasCustomPrompt="1"/>
          </p:nvPr>
        </p:nvSpPr>
        <p:spPr>
          <a:xfrm>
            <a:off x="413414" y="1253067"/>
            <a:ext cx="8229600" cy="400110"/>
          </a:xfrm>
        </p:spPr>
        <p:txBody>
          <a:bodyPr>
            <a:spAutoFit/>
          </a:bodyPr>
          <a:lstStyle>
            <a:lvl1pPr marL="0" indent="0">
              <a:buNone/>
              <a:defRPr sz="2000" b="1" baseline="0">
                <a:solidFill>
                  <a:srgbClr val="7F7F7F"/>
                </a:solidFill>
              </a:defRPr>
            </a:lvl1pPr>
            <a:lvl2pPr>
              <a:defRPr sz="2000" b="1">
                <a:solidFill>
                  <a:srgbClr val="7F7F7F"/>
                </a:solidFill>
              </a:defRPr>
            </a:lvl2pPr>
            <a:lvl3pPr>
              <a:defRPr sz="2000" b="1">
                <a:solidFill>
                  <a:srgbClr val="7F7F7F"/>
                </a:solidFill>
              </a:defRPr>
            </a:lvl3pPr>
            <a:lvl4pPr>
              <a:defRPr sz="2000" b="1">
                <a:solidFill>
                  <a:srgbClr val="7F7F7F"/>
                </a:solidFill>
              </a:defRPr>
            </a:lvl4pPr>
            <a:lvl5pPr>
              <a:defRPr sz="2000" b="1">
                <a:solidFill>
                  <a:srgbClr val="7F7F7F"/>
                </a:solidFill>
              </a:defRPr>
            </a:lvl5pPr>
          </a:lstStyle>
          <a:p>
            <a:pPr lvl="0"/>
            <a:r>
              <a:rPr lang="it-IT" dirty="0"/>
              <a:t>Titolo di secondo livello 20pt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endParaRPr lang="it-IT" dirty="0"/>
          </a:p>
        </p:txBody>
      </p:sp>
      <p:sp>
        <p:nvSpPr>
          <p:cNvPr id="14" name="Segnaposto numero diapositiva 6">
            <a:extLst>
              <a:ext uri="{FF2B5EF4-FFF2-40B4-BE49-F238E27FC236}">
                <a16:creationId xmlns="" xmlns:a16="http://schemas.microsoft.com/office/drawing/2014/main" id="{E68E884B-54E2-41CA-A405-FD5662D2C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7196" y="6353485"/>
            <a:ext cx="520995" cy="365125"/>
          </a:xfrm>
          <a:prstGeom prst="rect">
            <a:avLst/>
          </a:prstGeom>
        </p:spPr>
        <p:txBody>
          <a:bodyPr/>
          <a:lstStyle/>
          <a:p>
            <a:fld id="{02C7C199-0D0D-7840-A88D-785280B31CF7}" type="slidenum">
              <a:rPr lang="it-IT" smtClean="0"/>
              <a:t>‹N›</a:t>
            </a:fld>
            <a:endParaRPr lang="it-IT"/>
          </a:p>
        </p:txBody>
      </p:sp>
      <p:sp>
        <p:nvSpPr>
          <p:cNvPr id="19" name="Segnaposto numero diapositiva 5">
            <a:extLst>
              <a:ext uri="{FF2B5EF4-FFF2-40B4-BE49-F238E27FC236}">
                <a16:creationId xmlns="" xmlns:a16="http://schemas.microsoft.com/office/drawing/2014/main" id="{AA340105-7232-4E5A-A6B2-714BA5E19AEE}"/>
              </a:ext>
            </a:extLst>
          </p:cNvPr>
          <p:cNvSpPr txBox="1">
            <a:spLocks/>
          </p:cNvSpPr>
          <p:nvPr userDrawn="1"/>
        </p:nvSpPr>
        <p:spPr>
          <a:xfrm>
            <a:off x="6135430" y="6353485"/>
            <a:ext cx="2221765" cy="365125"/>
          </a:xfrm>
          <a:prstGeom prst="rect">
            <a:avLst/>
          </a:prstGeom>
        </p:spPr>
        <p:txBody>
          <a:bodyPr vert="horz" lIns="0" tIns="45720" rIns="91440" bIns="0" rtlCol="0" anchor="ctr" anchorCtr="0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B2B2B2"/>
                </a:solidFill>
              </a:rPr>
              <a:t>Titolo</a:t>
            </a:r>
            <a:r>
              <a:rPr lang="it-IT" baseline="0" dirty="0">
                <a:solidFill>
                  <a:srgbClr val="B2B2B2"/>
                </a:solidFill>
              </a:rPr>
              <a:t> della presentazione  - Luogo e data</a:t>
            </a:r>
            <a:endParaRPr lang="it-IT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027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itolo a sinistra testo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 userDrawn="1"/>
        </p:nvSpPr>
        <p:spPr>
          <a:xfrm>
            <a:off x="457204" y="273051"/>
            <a:ext cx="3008313" cy="5853112"/>
          </a:xfrm>
          <a:prstGeom prst="rect">
            <a:avLst/>
          </a:prstGeom>
          <a:solidFill>
            <a:srgbClr val="7396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57204" y="1127325"/>
            <a:ext cx="3008313" cy="307777"/>
          </a:xfrm>
        </p:spPr>
        <p:txBody>
          <a:bodyPr anchor="b"/>
          <a:lstStyle>
            <a:lvl1pPr algn="l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 della slide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3575050" y="273053"/>
            <a:ext cx="5111750" cy="585311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2000">
                <a:solidFill>
                  <a:srgbClr val="000000"/>
                </a:solidFill>
              </a:defRPr>
            </a:lvl4pPr>
            <a:lvl5pPr>
              <a:defRPr sz="2000">
                <a:solidFill>
                  <a:srgbClr val="00000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/>
              <a:t>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457204" y="1435103"/>
            <a:ext cx="3008313" cy="338554"/>
          </a:xfrm>
        </p:spPr>
        <p:txBody>
          <a:bodyPr/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Testo descrittivo</a:t>
            </a:r>
          </a:p>
        </p:txBody>
      </p:sp>
      <p:sp>
        <p:nvSpPr>
          <p:cNvPr id="10" name="Segnaposto numero diapositiva 6">
            <a:extLst>
              <a:ext uri="{FF2B5EF4-FFF2-40B4-BE49-F238E27FC236}">
                <a16:creationId xmlns="" xmlns:a16="http://schemas.microsoft.com/office/drawing/2014/main" id="{4E70B6EF-5C13-4FD1-9543-1C26F7906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7196" y="6353485"/>
            <a:ext cx="520995" cy="365125"/>
          </a:xfrm>
          <a:prstGeom prst="rect">
            <a:avLst/>
          </a:prstGeom>
        </p:spPr>
        <p:txBody>
          <a:bodyPr/>
          <a:lstStyle/>
          <a:p>
            <a:fld id="{02C7C199-0D0D-7840-A88D-785280B31CF7}" type="slidenum">
              <a:rPr lang="it-IT" smtClean="0"/>
              <a:t>‹N›</a:t>
            </a:fld>
            <a:endParaRPr lang="it-IT"/>
          </a:p>
        </p:txBody>
      </p:sp>
      <p:sp>
        <p:nvSpPr>
          <p:cNvPr id="13" name="Segnaposto numero diapositiva 5">
            <a:extLst>
              <a:ext uri="{FF2B5EF4-FFF2-40B4-BE49-F238E27FC236}">
                <a16:creationId xmlns="" xmlns:a16="http://schemas.microsoft.com/office/drawing/2014/main" id="{777E82F6-7219-406B-978D-078986B97A97}"/>
              </a:ext>
            </a:extLst>
          </p:cNvPr>
          <p:cNvSpPr txBox="1">
            <a:spLocks/>
          </p:cNvSpPr>
          <p:nvPr userDrawn="1"/>
        </p:nvSpPr>
        <p:spPr>
          <a:xfrm>
            <a:off x="6135430" y="6353485"/>
            <a:ext cx="2221765" cy="365125"/>
          </a:xfrm>
          <a:prstGeom prst="rect">
            <a:avLst/>
          </a:prstGeom>
        </p:spPr>
        <p:txBody>
          <a:bodyPr vert="horz" lIns="0" tIns="45720" rIns="91440" bIns="0" rtlCol="0" anchor="ctr" anchorCtr="0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B2B2B2"/>
                </a:solidFill>
              </a:rPr>
              <a:t>Titolo</a:t>
            </a:r>
            <a:r>
              <a:rPr lang="it-IT" baseline="0" dirty="0">
                <a:solidFill>
                  <a:srgbClr val="B2B2B2"/>
                </a:solidFill>
              </a:rPr>
              <a:t> della presentazione  - Luogo e data</a:t>
            </a:r>
            <a:endParaRPr lang="it-IT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565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7"/>
          <p:cNvSpPr/>
          <p:nvPr userDrawn="1"/>
        </p:nvSpPr>
        <p:spPr>
          <a:xfrm>
            <a:off x="0" y="2"/>
            <a:ext cx="9144000" cy="6273612"/>
          </a:xfrm>
          <a:prstGeom prst="rect">
            <a:avLst/>
          </a:prstGeom>
          <a:solidFill>
            <a:srgbClr val="7396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Segnaposto immagine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2"/>
            <a:ext cx="3465515" cy="6273611"/>
          </a:xfrm>
          <a:ln w="1270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Cliccare sull’icona per inserire l’immagine (non utilizzare copia/incolla)</a:t>
            </a:r>
            <a:br>
              <a:rPr lang="it-IT" dirty="0"/>
            </a:br>
            <a:r>
              <a:rPr lang="it-IT" dirty="0"/>
              <a:t>Dimensioni immagine: </a:t>
            </a:r>
            <a:br>
              <a:rPr lang="it-IT" dirty="0"/>
            </a:br>
            <a:r>
              <a:rPr lang="it-IT" dirty="0"/>
              <a:t>Risoluzione a 160dpi</a:t>
            </a:r>
            <a:br>
              <a:rPr lang="it-IT" dirty="0"/>
            </a:br>
            <a:r>
              <a:rPr lang="it-IT" dirty="0"/>
              <a:t>8,57 cm (540px) per 14,29cm (900px)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3575050" y="1072976"/>
            <a:ext cx="5111750" cy="1877437"/>
          </a:xfrm>
        </p:spPr>
        <p:txBody>
          <a:bodyPr>
            <a:spAutoFit/>
          </a:bodyPr>
          <a:lstStyle>
            <a:lvl1pPr>
              <a:defRPr sz="2000">
                <a:solidFill>
                  <a:srgbClr val="FFFFFF"/>
                </a:solidFill>
              </a:defRPr>
            </a:lvl1pPr>
            <a:lvl2pPr>
              <a:defRPr sz="2000">
                <a:solidFill>
                  <a:srgbClr val="FFFFFF"/>
                </a:solidFill>
              </a:defRPr>
            </a:lvl2pPr>
            <a:lvl3pPr>
              <a:defRPr sz="2000">
                <a:solidFill>
                  <a:srgbClr val="FFFFFF"/>
                </a:solidFill>
              </a:defRPr>
            </a:lvl3pPr>
            <a:lvl4pPr>
              <a:defRPr sz="2000">
                <a:solidFill>
                  <a:srgbClr val="FFFFFF"/>
                </a:solidFill>
              </a:defRPr>
            </a:lvl4pPr>
            <a:lvl5pPr>
              <a:defRPr sz="2000">
                <a:solidFill>
                  <a:srgbClr val="FFFFFF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/>
              <a:t>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1" name="Titolo 10"/>
          <p:cNvSpPr>
            <a:spLocks noGrp="1"/>
          </p:cNvSpPr>
          <p:nvPr>
            <p:ph type="title" hasCustomPrompt="1"/>
          </p:nvPr>
        </p:nvSpPr>
        <p:spPr>
          <a:xfrm>
            <a:off x="3575050" y="281904"/>
            <a:ext cx="5067964" cy="40011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 della slide</a:t>
            </a:r>
          </a:p>
        </p:txBody>
      </p:sp>
      <p:sp>
        <p:nvSpPr>
          <p:cNvPr id="8" name="Segnaposto numero diapositiva 6">
            <a:extLst>
              <a:ext uri="{FF2B5EF4-FFF2-40B4-BE49-F238E27FC236}">
                <a16:creationId xmlns="" xmlns:a16="http://schemas.microsoft.com/office/drawing/2014/main" id="{7B358209-AE3A-4A59-A570-198562070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7196" y="6353485"/>
            <a:ext cx="520995" cy="365125"/>
          </a:xfrm>
          <a:prstGeom prst="rect">
            <a:avLst/>
          </a:prstGeom>
        </p:spPr>
        <p:txBody>
          <a:bodyPr/>
          <a:lstStyle/>
          <a:p>
            <a:fld id="{02C7C199-0D0D-7840-A88D-785280B31CF7}" type="slidenum">
              <a:rPr lang="it-IT" smtClean="0"/>
              <a:t>‹N›</a:t>
            </a:fld>
            <a:endParaRPr lang="it-IT"/>
          </a:p>
        </p:txBody>
      </p:sp>
      <p:sp>
        <p:nvSpPr>
          <p:cNvPr id="13" name="Segnaposto numero diapositiva 5">
            <a:extLst>
              <a:ext uri="{FF2B5EF4-FFF2-40B4-BE49-F238E27FC236}">
                <a16:creationId xmlns="" xmlns:a16="http://schemas.microsoft.com/office/drawing/2014/main" id="{3333F289-F70F-40CF-84B3-B8E8309EF5A6}"/>
              </a:ext>
            </a:extLst>
          </p:cNvPr>
          <p:cNvSpPr txBox="1">
            <a:spLocks/>
          </p:cNvSpPr>
          <p:nvPr userDrawn="1"/>
        </p:nvSpPr>
        <p:spPr>
          <a:xfrm>
            <a:off x="6135430" y="6353485"/>
            <a:ext cx="2221765" cy="365125"/>
          </a:xfrm>
          <a:prstGeom prst="rect">
            <a:avLst/>
          </a:prstGeom>
        </p:spPr>
        <p:txBody>
          <a:bodyPr vert="horz" lIns="0" tIns="45720" rIns="91440" bIns="0" rtlCol="0" anchor="ctr" anchorCtr="0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B2B2B2"/>
                </a:solidFill>
              </a:rPr>
              <a:t>Titolo</a:t>
            </a:r>
            <a:r>
              <a:rPr lang="it-IT" baseline="0" dirty="0">
                <a:solidFill>
                  <a:srgbClr val="B2B2B2"/>
                </a:solidFill>
              </a:rPr>
              <a:t> della presentazione  - Luogo e data</a:t>
            </a:r>
            <a:endParaRPr lang="it-IT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7914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 userDrawn="1"/>
        </p:nvSpPr>
        <p:spPr>
          <a:xfrm>
            <a:off x="0" y="2"/>
            <a:ext cx="9144000" cy="6273612"/>
          </a:xfrm>
          <a:prstGeom prst="rect">
            <a:avLst/>
          </a:prstGeom>
          <a:solidFill>
            <a:srgbClr val="7396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1792288" y="5059564"/>
            <a:ext cx="5486400" cy="307777"/>
          </a:xfrm>
        </p:spPr>
        <p:txBody>
          <a:bodyPr anchor="b"/>
          <a:lstStyle>
            <a:lvl1pPr algn="l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 hasCustomPrompt="1"/>
          </p:nvPr>
        </p:nvSpPr>
        <p:spPr>
          <a:xfrm>
            <a:off x="1792288" y="889491"/>
            <a:ext cx="5486400" cy="4114800"/>
          </a:xfrm>
          <a:ln w="254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1800" baseline="0">
                <a:solidFill>
                  <a:srgbClr val="FFFFFF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dirty="0"/>
              <a:t>Cliccare sull’icona per inserire l’immagine (non utilizzare copia/incolla)</a:t>
            </a:r>
            <a:br>
              <a:rPr lang="it-IT" dirty="0"/>
            </a:br>
            <a:r>
              <a:rPr lang="it-IT" dirty="0"/>
              <a:t>Dimensioni immagine: </a:t>
            </a:r>
            <a:br>
              <a:rPr lang="it-IT" dirty="0"/>
            </a:br>
            <a:r>
              <a:rPr lang="it-IT" dirty="0"/>
              <a:t>Risoluzione a 160dpi</a:t>
            </a:r>
            <a:br>
              <a:rPr lang="it-IT" dirty="0"/>
            </a:br>
            <a:r>
              <a:rPr lang="it-IT" dirty="0"/>
              <a:t>15,24 cm (1600px) per 11,43cm (1200px)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40"/>
            <a:ext cx="5486400" cy="307777"/>
          </a:xfrm>
        </p:spPr>
        <p:txBody>
          <a:bodyPr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Testo descrittivo</a:t>
            </a:r>
          </a:p>
        </p:txBody>
      </p:sp>
      <p:sp>
        <p:nvSpPr>
          <p:cNvPr id="10" name="Segnaposto numero diapositiva 6">
            <a:extLst>
              <a:ext uri="{FF2B5EF4-FFF2-40B4-BE49-F238E27FC236}">
                <a16:creationId xmlns="" xmlns:a16="http://schemas.microsoft.com/office/drawing/2014/main" id="{16F23586-78F5-49CD-8867-E527331FB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7196" y="6353485"/>
            <a:ext cx="520995" cy="365125"/>
          </a:xfrm>
          <a:prstGeom prst="rect">
            <a:avLst/>
          </a:prstGeom>
        </p:spPr>
        <p:txBody>
          <a:bodyPr/>
          <a:lstStyle/>
          <a:p>
            <a:fld id="{02C7C199-0D0D-7840-A88D-785280B31CF7}" type="slidenum">
              <a:rPr lang="it-IT" smtClean="0"/>
              <a:t>‹N›</a:t>
            </a:fld>
            <a:endParaRPr lang="it-IT"/>
          </a:p>
        </p:txBody>
      </p:sp>
      <p:sp>
        <p:nvSpPr>
          <p:cNvPr id="13" name="Segnaposto numero diapositiva 5">
            <a:extLst>
              <a:ext uri="{FF2B5EF4-FFF2-40B4-BE49-F238E27FC236}">
                <a16:creationId xmlns="" xmlns:a16="http://schemas.microsoft.com/office/drawing/2014/main" id="{C43C28D7-2E5F-403E-83FF-ED6E0A4E4ED4}"/>
              </a:ext>
            </a:extLst>
          </p:cNvPr>
          <p:cNvSpPr txBox="1">
            <a:spLocks/>
          </p:cNvSpPr>
          <p:nvPr userDrawn="1"/>
        </p:nvSpPr>
        <p:spPr>
          <a:xfrm>
            <a:off x="6135430" y="6353485"/>
            <a:ext cx="2221765" cy="365125"/>
          </a:xfrm>
          <a:prstGeom prst="rect">
            <a:avLst/>
          </a:prstGeom>
        </p:spPr>
        <p:txBody>
          <a:bodyPr vert="horz" lIns="0" tIns="45720" rIns="91440" bIns="0" rtlCol="0" anchor="ctr" anchorCtr="0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B2B2B2"/>
                </a:solidFill>
              </a:rPr>
              <a:t>Titolo</a:t>
            </a:r>
            <a:r>
              <a:rPr lang="it-IT" baseline="0" dirty="0">
                <a:solidFill>
                  <a:srgbClr val="B2B2B2"/>
                </a:solidFill>
              </a:rPr>
              <a:t> della presentazione  - Luogo e data</a:t>
            </a:r>
            <a:endParaRPr lang="it-IT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54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testo sfondo scu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-2"/>
            <a:ext cx="9144000" cy="6174000"/>
          </a:xfrm>
        </p:spPr>
        <p:txBody>
          <a:bodyPr/>
          <a:lstStyle>
            <a:lvl1pPr marL="0" indent="0">
              <a:buNone/>
              <a:defRPr sz="1800">
                <a:solidFill>
                  <a:srgbClr val="000000"/>
                </a:solidFill>
              </a:defRPr>
            </a:lvl1pPr>
          </a:lstStyle>
          <a:p>
            <a:r>
              <a:rPr lang="it-IT" dirty="0"/>
              <a:t>Immagine a tutto schermo con box per testo bianco su sfondo scuro</a:t>
            </a:r>
            <a:br>
              <a:rPr lang="it-IT" dirty="0"/>
            </a:br>
            <a:r>
              <a:rPr lang="it-IT" dirty="0"/>
              <a:t>Cliccare sull’icona per inserire l’immagine (non utilizzare copia/incolla)</a:t>
            </a:r>
            <a:br>
              <a:rPr lang="it-IT" dirty="0"/>
            </a:br>
            <a:r>
              <a:rPr lang="it-IT" dirty="0"/>
              <a:t>Dimensioni immagine: </a:t>
            </a:r>
            <a:br>
              <a:rPr lang="it-IT" dirty="0"/>
            </a:br>
            <a:r>
              <a:rPr lang="it-IT" dirty="0"/>
              <a:t>Risoluzione a 160dpi</a:t>
            </a:r>
            <a:br>
              <a:rPr lang="it-IT" dirty="0"/>
            </a:br>
            <a:r>
              <a:rPr lang="it-IT" dirty="0"/>
              <a:t>25,4 cm (1600px) per 17,15cm (1080px)</a:t>
            </a:r>
          </a:p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66800" y="4360058"/>
            <a:ext cx="7242444" cy="804863"/>
          </a:xfrm>
          <a:solidFill>
            <a:srgbClr val="73963D">
              <a:alpha val="86000"/>
            </a:srgbClr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Testo descrittivo su sfondo scuro</a:t>
            </a:r>
          </a:p>
        </p:txBody>
      </p:sp>
      <p:sp>
        <p:nvSpPr>
          <p:cNvPr id="8" name="Segnaposto numero diapositiva 6">
            <a:extLst>
              <a:ext uri="{FF2B5EF4-FFF2-40B4-BE49-F238E27FC236}">
                <a16:creationId xmlns="" xmlns:a16="http://schemas.microsoft.com/office/drawing/2014/main" id="{03F4CBCA-63B4-41B0-9A11-60E7E8B01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7196" y="6353485"/>
            <a:ext cx="520995" cy="365125"/>
          </a:xfrm>
          <a:prstGeom prst="rect">
            <a:avLst/>
          </a:prstGeom>
        </p:spPr>
        <p:txBody>
          <a:bodyPr/>
          <a:lstStyle/>
          <a:p>
            <a:fld id="{02C7C199-0D0D-7840-A88D-785280B31CF7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Segnaposto numero diapositiva 5">
            <a:extLst>
              <a:ext uri="{FF2B5EF4-FFF2-40B4-BE49-F238E27FC236}">
                <a16:creationId xmlns="" xmlns:a16="http://schemas.microsoft.com/office/drawing/2014/main" id="{B942B14F-4106-43AE-9DF3-5BD97C809EA4}"/>
              </a:ext>
            </a:extLst>
          </p:cNvPr>
          <p:cNvSpPr txBox="1">
            <a:spLocks/>
          </p:cNvSpPr>
          <p:nvPr userDrawn="1"/>
        </p:nvSpPr>
        <p:spPr>
          <a:xfrm>
            <a:off x="6135430" y="6353485"/>
            <a:ext cx="2221765" cy="365125"/>
          </a:xfrm>
          <a:prstGeom prst="rect">
            <a:avLst/>
          </a:prstGeom>
        </p:spPr>
        <p:txBody>
          <a:bodyPr vert="horz" lIns="0" tIns="45720" rIns="91440" bIns="0" rtlCol="0" anchor="ctr" anchorCtr="0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B2B2B2"/>
                </a:solidFill>
              </a:rPr>
              <a:t>Titolo</a:t>
            </a:r>
            <a:r>
              <a:rPr lang="it-IT" baseline="0" dirty="0">
                <a:solidFill>
                  <a:srgbClr val="B2B2B2"/>
                </a:solidFill>
              </a:rPr>
              <a:t> della presentazione  - Luogo e data</a:t>
            </a:r>
            <a:endParaRPr lang="it-IT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3075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i 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1"/>
          <p:cNvSpPr/>
          <p:nvPr userDrawn="1"/>
        </p:nvSpPr>
        <p:spPr>
          <a:xfrm>
            <a:off x="2502000" y="941734"/>
            <a:ext cx="4140000" cy="4140000"/>
          </a:xfrm>
          <a:prstGeom prst="ellipse">
            <a:avLst/>
          </a:prstGeom>
          <a:solidFill>
            <a:srgbClr val="73963D"/>
          </a:solidFill>
          <a:ln>
            <a:solidFill>
              <a:srgbClr val="73963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Rettangolo 7"/>
          <p:cNvSpPr/>
          <p:nvPr userDrawn="1"/>
        </p:nvSpPr>
        <p:spPr>
          <a:xfrm>
            <a:off x="0" y="3295534"/>
            <a:ext cx="9144000" cy="751642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0" hasCustomPrompt="1"/>
          </p:nvPr>
        </p:nvSpPr>
        <p:spPr>
          <a:xfrm>
            <a:off x="2466000" y="1776435"/>
            <a:ext cx="4212000" cy="1508105"/>
          </a:xfrm>
          <a:ln>
            <a:noFill/>
          </a:ln>
        </p:spPr>
        <p:txBody>
          <a:bodyPr anchor="b" anchorCtr="1"/>
          <a:lstStyle>
            <a:lvl1pPr marL="0" indent="0" algn="ctr">
              <a:buNone/>
              <a:defRPr baseline="0">
                <a:solidFill>
                  <a:srgbClr val="FFFFFF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Autore </a:t>
            </a:r>
          </a:p>
          <a:p>
            <a:pPr lvl="0"/>
            <a:r>
              <a:rPr lang="it-IT" dirty="0" smtClean="0"/>
              <a:t>Contatti: Mail 1</a:t>
            </a:r>
          </a:p>
          <a:p>
            <a:pPr lvl="0"/>
            <a:r>
              <a:rPr lang="it-IT" dirty="0" err="1" smtClean="0"/>
              <a:t>Conttti</a:t>
            </a:r>
            <a:r>
              <a:rPr lang="it-IT" dirty="0" smtClean="0"/>
              <a:t>: Mail 2</a:t>
            </a:r>
          </a:p>
          <a:p>
            <a:pPr lvl="0"/>
            <a:endParaRPr lang="it-IT" dirty="0"/>
          </a:p>
        </p:txBody>
      </p:sp>
      <p:pic>
        <p:nvPicPr>
          <p:cNvPr id="3" name="Immagine 2" descr="BANN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1901"/>
            <a:ext cx="9144000" cy="57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1054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4"/>
          <p:cNvSpPr>
            <a:spLocks noGrp="1"/>
          </p:cNvSpPr>
          <p:nvPr>
            <p:ph type="body" sz="quarter" idx="11" hasCustomPrompt="1"/>
          </p:nvPr>
        </p:nvSpPr>
        <p:spPr>
          <a:xfrm>
            <a:off x="413414" y="1071248"/>
            <a:ext cx="8228898" cy="187743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sic </a:t>
            </a:r>
            <a:r>
              <a:rPr lang="it-IT" dirty="0" err="1"/>
              <a:t>amet</a:t>
            </a:r>
            <a:endParaRPr lang="it-IT" dirty="0"/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Titolo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it-IT" dirty="0"/>
              <a:t>Titolo</a:t>
            </a:r>
          </a:p>
        </p:txBody>
      </p:sp>
      <p:sp>
        <p:nvSpPr>
          <p:cNvPr id="8" name="Segnaposto numero diapositiva 6">
            <a:extLst>
              <a:ext uri="{FF2B5EF4-FFF2-40B4-BE49-F238E27FC236}">
                <a16:creationId xmlns="" xmlns:a16="http://schemas.microsoft.com/office/drawing/2014/main" id="{3063256B-21BB-42C2-8847-389BCC21A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7196" y="6353485"/>
            <a:ext cx="520995" cy="365125"/>
          </a:xfrm>
          <a:prstGeom prst="rect">
            <a:avLst/>
          </a:prstGeom>
        </p:spPr>
        <p:txBody>
          <a:bodyPr/>
          <a:lstStyle/>
          <a:p>
            <a:fld id="{02C7C199-0D0D-7840-A88D-785280B31C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0617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0" y="1"/>
            <a:ext cx="9144000" cy="1051075"/>
          </a:xfrm>
          <a:prstGeom prst="rect">
            <a:avLst/>
          </a:prstGeom>
          <a:solidFill>
            <a:srgbClr val="7396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73963D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13414" y="303802"/>
            <a:ext cx="8229600" cy="400110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 della slide – </a:t>
            </a:r>
            <a:r>
              <a:rPr lang="it-IT" dirty="0" err="1"/>
              <a:t>Arial</a:t>
            </a:r>
            <a:r>
              <a:rPr lang="it-IT" dirty="0"/>
              <a:t> 26pt </a:t>
            </a: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3" hasCustomPrompt="1"/>
          </p:nvPr>
        </p:nvSpPr>
        <p:spPr>
          <a:xfrm>
            <a:off x="413414" y="1253067"/>
            <a:ext cx="8229600" cy="400110"/>
          </a:xfrm>
        </p:spPr>
        <p:txBody>
          <a:bodyPr>
            <a:spAutoFit/>
          </a:bodyPr>
          <a:lstStyle>
            <a:lvl1pPr marL="0" indent="0">
              <a:buNone/>
              <a:defRPr sz="2000" b="1" baseline="0">
                <a:solidFill>
                  <a:srgbClr val="7F7F7F"/>
                </a:solidFill>
              </a:defRPr>
            </a:lvl1pPr>
            <a:lvl2pPr>
              <a:defRPr sz="2000" b="1">
                <a:solidFill>
                  <a:srgbClr val="7F7F7F"/>
                </a:solidFill>
              </a:defRPr>
            </a:lvl2pPr>
            <a:lvl3pPr>
              <a:defRPr sz="2000" b="1">
                <a:solidFill>
                  <a:srgbClr val="7F7F7F"/>
                </a:solidFill>
              </a:defRPr>
            </a:lvl3pPr>
            <a:lvl4pPr>
              <a:defRPr sz="2000" b="1">
                <a:solidFill>
                  <a:srgbClr val="7F7F7F"/>
                </a:solidFill>
              </a:defRPr>
            </a:lvl4pPr>
            <a:lvl5pPr>
              <a:defRPr sz="2000" b="1">
                <a:solidFill>
                  <a:srgbClr val="7F7F7F"/>
                </a:solidFill>
              </a:defRPr>
            </a:lvl5pPr>
          </a:lstStyle>
          <a:p>
            <a:pPr lvl="0"/>
            <a:r>
              <a:rPr lang="it-IT" dirty="0"/>
              <a:t>Titolo di secondo livello 20pt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endParaRPr lang="it-IT" dirty="0"/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4" hasCustomPrompt="1"/>
          </p:nvPr>
        </p:nvSpPr>
        <p:spPr>
          <a:xfrm>
            <a:off x="413414" y="2017397"/>
            <a:ext cx="8229599" cy="769441"/>
          </a:xfrm>
        </p:spPr>
        <p:txBody>
          <a:bodyPr wrap="square">
            <a:spAutoFit/>
          </a:bodyPr>
          <a:lstStyle>
            <a:lvl1pPr marL="457200" indent="-457200">
              <a:buFont typeface="+mj-lt"/>
              <a:buAutoNum type="arabicPeriod"/>
              <a:defRPr sz="2000" baseline="0">
                <a:solidFill>
                  <a:srgbClr val="000000"/>
                </a:solidFill>
              </a:defRPr>
            </a:lvl1pPr>
            <a:lvl2pPr marL="457200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it-IT" dirty="0"/>
              <a:t>Corpo del testo 20pt </a:t>
            </a:r>
            <a:r>
              <a:rPr lang="it-IT" dirty="0" err="1"/>
              <a:t>Arial</a:t>
            </a:r>
            <a:r>
              <a:rPr lang="it-IT" dirty="0"/>
              <a:t> regular</a:t>
            </a:r>
          </a:p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sic </a:t>
            </a:r>
            <a:r>
              <a:rPr lang="it-IT" dirty="0" err="1"/>
              <a:t>amet</a:t>
            </a:r>
            <a:endParaRPr lang="it-IT" dirty="0"/>
          </a:p>
        </p:txBody>
      </p:sp>
      <p:sp>
        <p:nvSpPr>
          <p:cNvPr id="19" name="Segnaposto testo 18"/>
          <p:cNvSpPr>
            <a:spLocks noGrp="1"/>
          </p:cNvSpPr>
          <p:nvPr>
            <p:ph type="body" sz="quarter" idx="15" hasCustomPrompt="1"/>
          </p:nvPr>
        </p:nvSpPr>
        <p:spPr>
          <a:xfrm>
            <a:off x="413414" y="3409088"/>
            <a:ext cx="8229599" cy="929485"/>
          </a:xfrm>
        </p:spPr>
        <p:txBody>
          <a:bodyPr wrap="square">
            <a:spAutoFit/>
          </a:bodyPr>
          <a:lstStyle>
            <a:lvl1pPr>
              <a:defRPr sz="1600" baseline="0">
                <a:solidFill>
                  <a:srgbClr val="000000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dirty="0"/>
              <a:t>Lista 16pt </a:t>
            </a:r>
            <a:r>
              <a:rPr lang="it-IT" dirty="0" err="1"/>
              <a:t>Arial</a:t>
            </a:r>
            <a:r>
              <a:rPr lang="it-IT" dirty="0"/>
              <a:t> regular</a:t>
            </a:r>
          </a:p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endParaRPr lang="it-IT" dirty="0"/>
          </a:p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ipusm</a:t>
            </a:r>
            <a:endParaRPr lang="it-IT" dirty="0"/>
          </a:p>
        </p:txBody>
      </p:sp>
      <p:sp>
        <p:nvSpPr>
          <p:cNvPr id="10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357196" y="6353485"/>
            <a:ext cx="52099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2B2B2"/>
                </a:solidFill>
              </a:defRPr>
            </a:lvl1pPr>
          </a:lstStyle>
          <a:p>
            <a:fld id="{02C7C199-0D0D-7840-A88D-785280B31CF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Segnaposto numero diapositiva 5"/>
          <p:cNvSpPr txBox="1">
            <a:spLocks/>
          </p:cNvSpPr>
          <p:nvPr userDrawn="1"/>
        </p:nvSpPr>
        <p:spPr>
          <a:xfrm>
            <a:off x="6135430" y="6353485"/>
            <a:ext cx="2221765" cy="365125"/>
          </a:xfrm>
          <a:prstGeom prst="rect">
            <a:avLst/>
          </a:prstGeom>
        </p:spPr>
        <p:txBody>
          <a:bodyPr vert="horz" lIns="0" tIns="45720" rIns="91440" bIns="0" rtlCol="0" anchor="ctr" anchorCtr="0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baseline="0" dirty="0" smtClean="0">
                <a:solidFill>
                  <a:srgbClr val="B2B2B2"/>
                </a:solidFill>
              </a:rPr>
              <a:t>L’</a:t>
            </a:r>
            <a:r>
              <a:rPr lang="it-IT" baseline="0" dirty="0" err="1" smtClean="0">
                <a:solidFill>
                  <a:srgbClr val="B2B2B2"/>
                </a:solidFill>
              </a:rPr>
              <a:t>App</a:t>
            </a:r>
            <a:r>
              <a:rPr lang="it-IT" baseline="0" dirty="0" smtClean="0">
                <a:solidFill>
                  <a:srgbClr val="B2B2B2"/>
                </a:solidFill>
              </a:rPr>
              <a:t> Condomini+4.0  </a:t>
            </a:r>
            <a:endParaRPr lang="it-IT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560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0" y="1"/>
            <a:ext cx="9144000" cy="1051075"/>
          </a:xfrm>
          <a:prstGeom prst="rect">
            <a:avLst/>
          </a:prstGeom>
          <a:solidFill>
            <a:srgbClr val="7396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13414" y="303802"/>
            <a:ext cx="8229600" cy="40011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 della slide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00110"/>
          </a:xfrm>
        </p:spPr>
        <p:txBody>
          <a:bodyPr>
            <a:spAutoFit/>
          </a:bodyPr>
          <a:lstStyle>
            <a:lvl1pPr marL="0" indent="0">
              <a:buNone/>
              <a:defRPr sz="20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it-IT" dirty="0"/>
              <a:t>Testo</a:t>
            </a:r>
          </a:p>
        </p:txBody>
      </p:sp>
      <p:sp>
        <p:nvSpPr>
          <p:cNvPr id="5" name="Segnaposto tabella 4"/>
          <p:cNvSpPr>
            <a:spLocks noGrp="1"/>
          </p:cNvSpPr>
          <p:nvPr>
            <p:ph type="tbl" sz="quarter" idx="13" hasCustomPrompt="1"/>
          </p:nvPr>
        </p:nvSpPr>
        <p:spPr>
          <a:xfrm>
            <a:off x="457200" y="2495552"/>
            <a:ext cx="8185150" cy="3255433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rgbClr val="000000"/>
                </a:solidFill>
              </a:defRPr>
            </a:lvl1pPr>
          </a:lstStyle>
          <a:p>
            <a:r>
              <a:rPr lang="it-IT" dirty="0"/>
              <a:t>Cliccare sull’icona per inserire la tabella</a:t>
            </a:r>
          </a:p>
        </p:txBody>
      </p:sp>
      <p:sp>
        <p:nvSpPr>
          <p:cNvPr id="10" name="Segnaposto numero diapositiva 6">
            <a:extLst>
              <a:ext uri="{FF2B5EF4-FFF2-40B4-BE49-F238E27FC236}">
                <a16:creationId xmlns="" xmlns:a16="http://schemas.microsoft.com/office/drawing/2014/main" id="{07DDB000-7D92-492D-9155-9B339543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7196" y="6353485"/>
            <a:ext cx="520995" cy="365125"/>
          </a:xfrm>
          <a:prstGeom prst="rect">
            <a:avLst/>
          </a:prstGeom>
        </p:spPr>
        <p:txBody>
          <a:bodyPr/>
          <a:lstStyle/>
          <a:p>
            <a:fld id="{02C7C199-0D0D-7840-A88D-785280B31CF7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Segnaposto numero diapositiva 5">
            <a:extLst>
              <a:ext uri="{FF2B5EF4-FFF2-40B4-BE49-F238E27FC236}">
                <a16:creationId xmlns="" xmlns:a16="http://schemas.microsoft.com/office/drawing/2014/main" id="{C3C86477-339B-440E-8CBF-C6BF7D0E2B79}"/>
              </a:ext>
            </a:extLst>
          </p:cNvPr>
          <p:cNvSpPr txBox="1">
            <a:spLocks/>
          </p:cNvSpPr>
          <p:nvPr userDrawn="1"/>
        </p:nvSpPr>
        <p:spPr>
          <a:xfrm>
            <a:off x="6135430" y="6353485"/>
            <a:ext cx="2221765" cy="365125"/>
          </a:xfrm>
          <a:prstGeom prst="rect">
            <a:avLst/>
          </a:prstGeom>
        </p:spPr>
        <p:txBody>
          <a:bodyPr vert="horz" lIns="0" tIns="45720" rIns="91440" bIns="0" rtlCol="0" anchor="ctr" anchorCtr="0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B2B2B2"/>
                </a:solidFill>
              </a:rPr>
              <a:t>Titolo</a:t>
            </a:r>
            <a:r>
              <a:rPr lang="it-IT" baseline="0" dirty="0">
                <a:solidFill>
                  <a:srgbClr val="B2B2B2"/>
                </a:solidFill>
              </a:rPr>
              <a:t> della presentazione  - Luogo e data</a:t>
            </a:r>
            <a:endParaRPr lang="it-IT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743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 userDrawn="1"/>
        </p:nvSpPr>
        <p:spPr>
          <a:xfrm>
            <a:off x="0" y="1"/>
            <a:ext cx="9144000" cy="1051075"/>
          </a:xfrm>
          <a:prstGeom prst="rect">
            <a:avLst/>
          </a:prstGeom>
          <a:solidFill>
            <a:srgbClr val="7396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535113"/>
            <a:ext cx="4040188" cy="4591050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9" y="1535113"/>
            <a:ext cx="4041775" cy="4591050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" name="Titolo 1"/>
          <p:cNvSpPr>
            <a:spLocks noGrp="1"/>
          </p:cNvSpPr>
          <p:nvPr>
            <p:ph type="title" hasCustomPrompt="1"/>
          </p:nvPr>
        </p:nvSpPr>
        <p:spPr>
          <a:xfrm>
            <a:off x="413414" y="303802"/>
            <a:ext cx="8229600" cy="40011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 della slide</a:t>
            </a:r>
          </a:p>
        </p:txBody>
      </p:sp>
      <p:sp>
        <p:nvSpPr>
          <p:cNvPr id="9" name="Segnaposto numero diapositiva 6">
            <a:extLst>
              <a:ext uri="{FF2B5EF4-FFF2-40B4-BE49-F238E27FC236}">
                <a16:creationId xmlns="" xmlns:a16="http://schemas.microsoft.com/office/drawing/2014/main" id="{7AFB2C85-4DB0-4507-8EE7-EC6D2E314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7196" y="6353485"/>
            <a:ext cx="520995" cy="365125"/>
          </a:xfrm>
          <a:prstGeom prst="rect">
            <a:avLst/>
          </a:prstGeom>
        </p:spPr>
        <p:txBody>
          <a:bodyPr/>
          <a:lstStyle/>
          <a:p>
            <a:fld id="{02C7C199-0D0D-7840-A88D-785280B31CF7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Segnaposto numero diapositiva 5">
            <a:extLst>
              <a:ext uri="{FF2B5EF4-FFF2-40B4-BE49-F238E27FC236}">
                <a16:creationId xmlns="" xmlns:a16="http://schemas.microsoft.com/office/drawing/2014/main" id="{B62DF972-0A77-498B-BF85-F4CD97BD3BD9}"/>
              </a:ext>
            </a:extLst>
          </p:cNvPr>
          <p:cNvSpPr txBox="1">
            <a:spLocks/>
          </p:cNvSpPr>
          <p:nvPr userDrawn="1"/>
        </p:nvSpPr>
        <p:spPr>
          <a:xfrm>
            <a:off x="6135430" y="6353485"/>
            <a:ext cx="2221765" cy="365125"/>
          </a:xfrm>
          <a:prstGeom prst="rect">
            <a:avLst/>
          </a:prstGeom>
        </p:spPr>
        <p:txBody>
          <a:bodyPr vert="horz" lIns="0" tIns="45720" rIns="91440" bIns="0" rtlCol="0" anchor="ctr" anchorCtr="0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B2B2B2"/>
                </a:solidFill>
              </a:rPr>
              <a:t>Titolo</a:t>
            </a:r>
            <a:r>
              <a:rPr lang="it-IT" baseline="0" dirty="0">
                <a:solidFill>
                  <a:srgbClr val="B2B2B2"/>
                </a:solidFill>
              </a:rPr>
              <a:t> della presentazione  - Luogo e data</a:t>
            </a:r>
            <a:endParaRPr lang="it-IT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65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 userDrawn="1"/>
        </p:nvSpPr>
        <p:spPr>
          <a:xfrm>
            <a:off x="0" y="1"/>
            <a:ext cx="9144000" cy="1051075"/>
          </a:xfrm>
          <a:prstGeom prst="rect">
            <a:avLst/>
          </a:prstGeom>
          <a:solidFill>
            <a:srgbClr val="7396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3"/>
          </a:xfrm>
          <a:solidFill>
            <a:srgbClr val="73963D"/>
          </a:solidFill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Titolo box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9" y="1535113"/>
            <a:ext cx="4041775" cy="639763"/>
          </a:xfrm>
          <a:solidFill>
            <a:srgbClr val="9BC94A"/>
          </a:solidFill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Titolo box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0" name="Titolo 1"/>
          <p:cNvSpPr>
            <a:spLocks noGrp="1"/>
          </p:cNvSpPr>
          <p:nvPr>
            <p:ph type="title" hasCustomPrompt="1"/>
          </p:nvPr>
        </p:nvSpPr>
        <p:spPr>
          <a:xfrm>
            <a:off x="413414" y="303802"/>
            <a:ext cx="8229600" cy="40011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 della slide</a:t>
            </a:r>
          </a:p>
        </p:txBody>
      </p:sp>
      <p:sp>
        <p:nvSpPr>
          <p:cNvPr id="14" name="Segnaposto numero diapositiva 6">
            <a:extLst>
              <a:ext uri="{FF2B5EF4-FFF2-40B4-BE49-F238E27FC236}">
                <a16:creationId xmlns="" xmlns:a16="http://schemas.microsoft.com/office/drawing/2014/main" id="{9B1D1CEF-0400-4CD9-96AF-EC647E451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7196" y="6353485"/>
            <a:ext cx="520995" cy="365125"/>
          </a:xfrm>
          <a:prstGeom prst="rect">
            <a:avLst/>
          </a:prstGeom>
        </p:spPr>
        <p:txBody>
          <a:bodyPr/>
          <a:lstStyle/>
          <a:p>
            <a:fld id="{02C7C199-0D0D-7840-A88D-785280B31CF7}" type="slidenum">
              <a:rPr lang="it-IT" smtClean="0"/>
              <a:t>‹N›</a:t>
            </a:fld>
            <a:endParaRPr lang="it-IT"/>
          </a:p>
        </p:txBody>
      </p:sp>
      <p:sp>
        <p:nvSpPr>
          <p:cNvPr id="16" name="Segnaposto numero diapositiva 5">
            <a:extLst>
              <a:ext uri="{FF2B5EF4-FFF2-40B4-BE49-F238E27FC236}">
                <a16:creationId xmlns="" xmlns:a16="http://schemas.microsoft.com/office/drawing/2014/main" id="{5A283D6F-31D5-4EF3-A097-EE0448C39A7D}"/>
              </a:ext>
            </a:extLst>
          </p:cNvPr>
          <p:cNvSpPr txBox="1">
            <a:spLocks/>
          </p:cNvSpPr>
          <p:nvPr userDrawn="1"/>
        </p:nvSpPr>
        <p:spPr>
          <a:xfrm>
            <a:off x="6135430" y="6353485"/>
            <a:ext cx="2221765" cy="365125"/>
          </a:xfrm>
          <a:prstGeom prst="rect">
            <a:avLst/>
          </a:prstGeom>
        </p:spPr>
        <p:txBody>
          <a:bodyPr vert="horz" lIns="0" tIns="45720" rIns="91440" bIns="0" rtlCol="0" anchor="ctr" anchorCtr="0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B2B2B2"/>
                </a:solidFill>
              </a:rPr>
              <a:t>Titolo</a:t>
            </a:r>
            <a:r>
              <a:rPr lang="it-IT" baseline="0" dirty="0">
                <a:solidFill>
                  <a:srgbClr val="B2B2B2"/>
                </a:solidFill>
              </a:rPr>
              <a:t> della presentazione  - Luogo e data</a:t>
            </a:r>
            <a:endParaRPr lang="it-IT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564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 userDrawn="1"/>
        </p:nvSpPr>
        <p:spPr>
          <a:xfrm>
            <a:off x="0" y="1"/>
            <a:ext cx="9144000" cy="1051075"/>
          </a:xfrm>
          <a:prstGeom prst="rect">
            <a:avLst/>
          </a:prstGeom>
          <a:solidFill>
            <a:srgbClr val="7396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987891"/>
            <a:ext cx="4040188" cy="4138271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9" y="1987891"/>
            <a:ext cx="4041775" cy="4138272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" name="Titolo 1"/>
          <p:cNvSpPr>
            <a:spLocks noGrp="1"/>
          </p:cNvSpPr>
          <p:nvPr>
            <p:ph type="title" hasCustomPrompt="1"/>
          </p:nvPr>
        </p:nvSpPr>
        <p:spPr>
          <a:xfrm>
            <a:off x="413414" y="303802"/>
            <a:ext cx="8229600" cy="40011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 della slide</a:t>
            </a:r>
          </a:p>
        </p:txBody>
      </p:sp>
      <p:sp>
        <p:nvSpPr>
          <p:cNvPr id="13" name="Segnaposto testo 14"/>
          <p:cNvSpPr>
            <a:spLocks noGrp="1"/>
          </p:cNvSpPr>
          <p:nvPr>
            <p:ph type="body" sz="quarter" idx="13" hasCustomPrompt="1"/>
          </p:nvPr>
        </p:nvSpPr>
        <p:spPr>
          <a:xfrm>
            <a:off x="413414" y="1253067"/>
            <a:ext cx="8229600" cy="400110"/>
          </a:xfrm>
        </p:spPr>
        <p:txBody>
          <a:bodyPr>
            <a:spAutoFit/>
          </a:bodyPr>
          <a:lstStyle>
            <a:lvl1pPr marL="0" indent="0">
              <a:buNone/>
              <a:defRPr sz="2000" b="1" baseline="0">
                <a:solidFill>
                  <a:srgbClr val="7F7F7F"/>
                </a:solidFill>
              </a:defRPr>
            </a:lvl1pPr>
            <a:lvl2pPr>
              <a:defRPr sz="2000" b="1">
                <a:solidFill>
                  <a:srgbClr val="7F7F7F"/>
                </a:solidFill>
              </a:defRPr>
            </a:lvl2pPr>
            <a:lvl3pPr>
              <a:defRPr sz="2000" b="1">
                <a:solidFill>
                  <a:srgbClr val="7F7F7F"/>
                </a:solidFill>
              </a:defRPr>
            </a:lvl3pPr>
            <a:lvl4pPr>
              <a:defRPr sz="2000" b="1">
                <a:solidFill>
                  <a:srgbClr val="7F7F7F"/>
                </a:solidFill>
              </a:defRPr>
            </a:lvl4pPr>
            <a:lvl5pPr>
              <a:defRPr sz="2000" b="1">
                <a:solidFill>
                  <a:srgbClr val="7F7F7F"/>
                </a:solidFill>
              </a:defRPr>
            </a:lvl5pPr>
          </a:lstStyle>
          <a:p>
            <a:pPr lvl="0"/>
            <a:r>
              <a:rPr lang="it-IT" dirty="0"/>
              <a:t>Titolo di secondo livello 20pt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endParaRPr lang="it-IT" dirty="0"/>
          </a:p>
        </p:txBody>
      </p:sp>
      <p:sp>
        <p:nvSpPr>
          <p:cNvPr id="14" name="Segnaposto numero diapositiva 6">
            <a:extLst>
              <a:ext uri="{FF2B5EF4-FFF2-40B4-BE49-F238E27FC236}">
                <a16:creationId xmlns="" xmlns:a16="http://schemas.microsoft.com/office/drawing/2014/main" id="{4E979757-C21E-495D-A438-FD086E030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7196" y="6353485"/>
            <a:ext cx="520995" cy="365125"/>
          </a:xfrm>
          <a:prstGeom prst="rect">
            <a:avLst/>
          </a:prstGeom>
        </p:spPr>
        <p:txBody>
          <a:bodyPr/>
          <a:lstStyle/>
          <a:p>
            <a:fld id="{02C7C199-0D0D-7840-A88D-785280B31CF7}" type="slidenum">
              <a:rPr lang="it-IT" smtClean="0"/>
              <a:t>‹N›</a:t>
            </a:fld>
            <a:endParaRPr lang="it-IT"/>
          </a:p>
        </p:txBody>
      </p:sp>
      <p:sp>
        <p:nvSpPr>
          <p:cNvPr id="16" name="Segnaposto numero diapositiva 5">
            <a:extLst>
              <a:ext uri="{FF2B5EF4-FFF2-40B4-BE49-F238E27FC236}">
                <a16:creationId xmlns="" xmlns:a16="http://schemas.microsoft.com/office/drawing/2014/main" id="{C2AAD452-A600-48B6-B053-98E4DD6C7C08}"/>
              </a:ext>
            </a:extLst>
          </p:cNvPr>
          <p:cNvSpPr txBox="1">
            <a:spLocks/>
          </p:cNvSpPr>
          <p:nvPr userDrawn="1"/>
        </p:nvSpPr>
        <p:spPr>
          <a:xfrm>
            <a:off x="6135430" y="6353485"/>
            <a:ext cx="2221765" cy="365125"/>
          </a:xfrm>
          <a:prstGeom prst="rect">
            <a:avLst/>
          </a:prstGeom>
        </p:spPr>
        <p:txBody>
          <a:bodyPr vert="horz" lIns="0" tIns="45720" rIns="91440" bIns="0" rtlCol="0" anchor="ctr" anchorCtr="0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B2B2B2"/>
                </a:solidFill>
              </a:rPr>
              <a:t>Titolo</a:t>
            </a:r>
            <a:r>
              <a:rPr lang="it-IT" baseline="0" dirty="0">
                <a:solidFill>
                  <a:srgbClr val="B2B2B2"/>
                </a:solidFill>
              </a:rPr>
              <a:t> della presentazione  - Luogo e data</a:t>
            </a:r>
            <a:endParaRPr lang="it-IT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046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 userDrawn="1"/>
        </p:nvSpPr>
        <p:spPr>
          <a:xfrm>
            <a:off x="0" y="1"/>
            <a:ext cx="9144000" cy="1051075"/>
          </a:xfrm>
          <a:prstGeom prst="rect">
            <a:avLst/>
          </a:prstGeom>
          <a:solidFill>
            <a:srgbClr val="7396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457200" y="1987891"/>
            <a:ext cx="4040188" cy="639763"/>
          </a:xfrm>
          <a:solidFill>
            <a:srgbClr val="C8B836"/>
          </a:solidFill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Titolo box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627653"/>
            <a:ext cx="4040188" cy="3498509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9" y="1987891"/>
            <a:ext cx="4041775" cy="639763"/>
          </a:xfrm>
          <a:solidFill>
            <a:srgbClr val="C7643C"/>
          </a:solidFill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Titolo box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9" y="2627653"/>
            <a:ext cx="4041775" cy="3498510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" name="Titolo 1"/>
          <p:cNvSpPr>
            <a:spLocks noGrp="1"/>
          </p:cNvSpPr>
          <p:nvPr>
            <p:ph type="title" hasCustomPrompt="1"/>
          </p:nvPr>
        </p:nvSpPr>
        <p:spPr>
          <a:xfrm>
            <a:off x="413414" y="303802"/>
            <a:ext cx="8229600" cy="40011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 della slide</a:t>
            </a:r>
          </a:p>
        </p:txBody>
      </p:sp>
      <p:sp>
        <p:nvSpPr>
          <p:cNvPr id="13" name="Segnaposto testo 14"/>
          <p:cNvSpPr>
            <a:spLocks noGrp="1"/>
          </p:cNvSpPr>
          <p:nvPr>
            <p:ph type="body" sz="quarter" idx="13" hasCustomPrompt="1"/>
          </p:nvPr>
        </p:nvSpPr>
        <p:spPr>
          <a:xfrm>
            <a:off x="413414" y="1253067"/>
            <a:ext cx="8229600" cy="400110"/>
          </a:xfrm>
        </p:spPr>
        <p:txBody>
          <a:bodyPr>
            <a:spAutoFit/>
          </a:bodyPr>
          <a:lstStyle>
            <a:lvl1pPr marL="0" indent="0">
              <a:buNone/>
              <a:defRPr sz="2000" b="1" baseline="0">
                <a:solidFill>
                  <a:srgbClr val="7F7F7F"/>
                </a:solidFill>
              </a:defRPr>
            </a:lvl1pPr>
            <a:lvl2pPr>
              <a:defRPr sz="2000" b="1">
                <a:solidFill>
                  <a:srgbClr val="7F7F7F"/>
                </a:solidFill>
              </a:defRPr>
            </a:lvl2pPr>
            <a:lvl3pPr>
              <a:defRPr sz="2000" b="1">
                <a:solidFill>
                  <a:srgbClr val="7F7F7F"/>
                </a:solidFill>
              </a:defRPr>
            </a:lvl3pPr>
            <a:lvl4pPr>
              <a:defRPr sz="2000" b="1">
                <a:solidFill>
                  <a:srgbClr val="7F7F7F"/>
                </a:solidFill>
              </a:defRPr>
            </a:lvl4pPr>
            <a:lvl5pPr>
              <a:defRPr sz="2000" b="1">
                <a:solidFill>
                  <a:srgbClr val="7F7F7F"/>
                </a:solidFill>
              </a:defRPr>
            </a:lvl5pPr>
          </a:lstStyle>
          <a:p>
            <a:pPr lvl="0"/>
            <a:r>
              <a:rPr lang="it-IT" dirty="0"/>
              <a:t>Titolo di secondo livello 20pt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endParaRPr lang="it-IT" dirty="0"/>
          </a:p>
        </p:txBody>
      </p:sp>
      <p:sp>
        <p:nvSpPr>
          <p:cNvPr id="14" name="Segnaposto numero diapositiva 6">
            <a:extLst>
              <a:ext uri="{FF2B5EF4-FFF2-40B4-BE49-F238E27FC236}">
                <a16:creationId xmlns="" xmlns:a16="http://schemas.microsoft.com/office/drawing/2014/main" id="{5C1133E4-737F-4BE0-98DC-A3BB7C807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7196" y="6353485"/>
            <a:ext cx="520995" cy="365125"/>
          </a:xfrm>
          <a:prstGeom prst="rect">
            <a:avLst/>
          </a:prstGeom>
        </p:spPr>
        <p:txBody>
          <a:bodyPr/>
          <a:lstStyle/>
          <a:p>
            <a:fld id="{02C7C199-0D0D-7840-A88D-785280B31CF7}" type="slidenum">
              <a:rPr lang="it-IT" smtClean="0"/>
              <a:t>‹N›</a:t>
            </a:fld>
            <a:endParaRPr lang="it-IT"/>
          </a:p>
        </p:txBody>
      </p:sp>
      <p:sp>
        <p:nvSpPr>
          <p:cNvPr id="17" name="Segnaposto numero diapositiva 5">
            <a:extLst>
              <a:ext uri="{FF2B5EF4-FFF2-40B4-BE49-F238E27FC236}">
                <a16:creationId xmlns="" xmlns:a16="http://schemas.microsoft.com/office/drawing/2014/main" id="{8A70B439-E450-4765-BBEA-58AEAD93196C}"/>
              </a:ext>
            </a:extLst>
          </p:cNvPr>
          <p:cNvSpPr txBox="1">
            <a:spLocks/>
          </p:cNvSpPr>
          <p:nvPr userDrawn="1"/>
        </p:nvSpPr>
        <p:spPr>
          <a:xfrm>
            <a:off x="6135430" y="6353485"/>
            <a:ext cx="2221765" cy="365125"/>
          </a:xfrm>
          <a:prstGeom prst="rect">
            <a:avLst/>
          </a:prstGeom>
        </p:spPr>
        <p:txBody>
          <a:bodyPr vert="horz" lIns="0" tIns="45720" rIns="91440" bIns="0" rtlCol="0" anchor="ctr" anchorCtr="0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 smtClean="0">
                <a:solidFill>
                  <a:srgbClr val="B2B2B2"/>
                </a:solidFill>
              </a:rPr>
              <a:t>L’</a:t>
            </a:r>
            <a:r>
              <a:rPr lang="it-IT" dirty="0" err="1" smtClean="0">
                <a:solidFill>
                  <a:srgbClr val="B2B2B2"/>
                </a:solidFill>
              </a:rPr>
              <a:t>App</a:t>
            </a:r>
            <a:r>
              <a:rPr lang="it-IT" dirty="0" smtClean="0">
                <a:solidFill>
                  <a:srgbClr val="B2B2B2"/>
                </a:solidFill>
              </a:rPr>
              <a:t> Condomini+4.0</a:t>
            </a:r>
            <a:endParaRPr lang="it-IT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564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 userDrawn="1"/>
        </p:nvSpPr>
        <p:spPr>
          <a:xfrm>
            <a:off x="0" y="1"/>
            <a:ext cx="9144000" cy="1051075"/>
          </a:xfrm>
          <a:prstGeom prst="rect">
            <a:avLst/>
          </a:prstGeom>
          <a:solidFill>
            <a:srgbClr val="7396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535113"/>
            <a:ext cx="2646000" cy="4591050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040804" y="1535113"/>
            <a:ext cx="2646000" cy="4591050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" name="Titolo 1"/>
          <p:cNvSpPr>
            <a:spLocks noGrp="1"/>
          </p:cNvSpPr>
          <p:nvPr>
            <p:ph type="title" hasCustomPrompt="1"/>
          </p:nvPr>
        </p:nvSpPr>
        <p:spPr>
          <a:xfrm>
            <a:off x="413414" y="303802"/>
            <a:ext cx="8229600" cy="40011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 della slide</a:t>
            </a:r>
          </a:p>
        </p:txBody>
      </p:sp>
      <p:sp>
        <p:nvSpPr>
          <p:cNvPr id="16" name="Segnaposto contenuto 3"/>
          <p:cNvSpPr>
            <a:spLocks noGrp="1"/>
          </p:cNvSpPr>
          <p:nvPr>
            <p:ph sz="half" idx="14"/>
          </p:nvPr>
        </p:nvSpPr>
        <p:spPr>
          <a:xfrm>
            <a:off x="3245412" y="1535113"/>
            <a:ext cx="2642400" cy="4591050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13" name="Segnaposto numero diapositiva 6">
            <a:extLst>
              <a:ext uri="{FF2B5EF4-FFF2-40B4-BE49-F238E27FC236}">
                <a16:creationId xmlns="" xmlns:a16="http://schemas.microsoft.com/office/drawing/2014/main" id="{A7B8A62A-41F8-470D-9253-829C003D7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7196" y="6353485"/>
            <a:ext cx="520995" cy="365125"/>
          </a:xfrm>
          <a:prstGeom prst="rect">
            <a:avLst/>
          </a:prstGeom>
        </p:spPr>
        <p:txBody>
          <a:bodyPr/>
          <a:lstStyle/>
          <a:p>
            <a:fld id="{02C7C199-0D0D-7840-A88D-785280B31CF7}" type="slidenum">
              <a:rPr lang="it-IT" smtClean="0"/>
              <a:t>‹N›</a:t>
            </a:fld>
            <a:endParaRPr lang="it-IT"/>
          </a:p>
        </p:txBody>
      </p:sp>
      <p:sp>
        <p:nvSpPr>
          <p:cNvPr id="15" name="Segnaposto numero diapositiva 5">
            <a:extLst>
              <a:ext uri="{FF2B5EF4-FFF2-40B4-BE49-F238E27FC236}">
                <a16:creationId xmlns="" xmlns:a16="http://schemas.microsoft.com/office/drawing/2014/main" id="{874CC7B3-76E1-4DFE-AF81-B7D3DB47D1F6}"/>
              </a:ext>
            </a:extLst>
          </p:cNvPr>
          <p:cNvSpPr txBox="1">
            <a:spLocks/>
          </p:cNvSpPr>
          <p:nvPr userDrawn="1"/>
        </p:nvSpPr>
        <p:spPr>
          <a:xfrm>
            <a:off x="6135430" y="6353485"/>
            <a:ext cx="2221765" cy="365125"/>
          </a:xfrm>
          <a:prstGeom prst="rect">
            <a:avLst/>
          </a:prstGeom>
        </p:spPr>
        <p:txBody>
          <a:bodyPr vert="horz" lIns="0" tIns="45720" rIns="91440" bIns="0" rtlCol="0" anchor="ctr" anchorCtr="0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B2B2B2"/>
                </a:solidFill>
              </a:rPr>
              <a:t>Titolo</a:t>
            </a:r>
            <a:r>
              <a:rPr lang="it-IT" baseline="0" dirty="0">
                <a:solidFill>
                  <a:srgbClr val="B2B2B2"/>
                </a:solidFill>
              </a:rPr>
              <a:t> della presentazione  - Luogo e data</a:t>
            </a:r>
            <a:endParaRPr lang="it-IT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991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 userDrawn="1"/>
        </p:nvSpPr>
        <p:spPr>
          <a:xfrm>
            <a:off x="0" y="1"/>
            <a:ext cx="9144000" cy="1051075"/>
          </a:xfrm>
          <a:prstGeom prst="rect">
            <a:avLst/>
          </a:prstGeom>
          <a:solidFill>
            <a:srgbClr val="7396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2646000" cy="639763"/>
          </a:xfrm>
          <a:solidFill>
            <a:srgbClr val="73963D"/>
          </a:solidFill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Titolo box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2646000" cy="3951288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6040804" y="1535113"/>
            <a:ext cx="2646000" cy="639763"/>
          </a:xfrm>
          <a:solidFill>
            <a:srgbClr val="C7643C"/>
          </a:solidFill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Titolo box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040804" y="2174875"/>
            <a:ext cx="2646000" cy="3951288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" name="Titolo 1"/>
          <p:cNvSpPr>
            <a:spLocks noGrp="1"/>
          </p:cNvSpPr>
          <p:nvPr>
            <p:ph type="title" hasCustomPrompt="1"/>
          </p:nvPr>
        </p:nvSpPr>
        <p:spPr>
          <a:xfrm>
            <a:off x="413414" y="303802"/>
            <a:ext cx="8229600" cy="40011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 della slide</a:t>
            </a:r>
          </a:p>
        </p:txBody>
      </p:sp>
      <p:sp>
        <p:nvSpPr>
          <p:cNvPr id="15" name="Segnaposto testo 2"/>
          <p:cNvSpPr>
            <a:spLocks noGrp="1"/>
          </p:cNvSpPr>
          <p:nvPr>
            <p:ph type="body" idx="13" hasCustomPrompt="1"/>
          </p:nvPr>
        </p:nvSpPr>
        <p:spPr>
          <a:xfrm>
            <a:off x="3245412" y="1535113"/>
            <a:ext cx="2642400" cy="639763"/>
          </a:xfrm>
          <a:solidFill>
            <a:srgbClr val="C8B836"/>
          </a:solidFill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Titolo box</a:t>
            </a:r>
          </a:p>
        </p:txBody>
      </p:sp>
      <p:sp>
        <p:nvSpPr>
          <p:cNvPr id="16" name="Segnaposto contenuto 3"/>
          <p:cNvSpPr>
            <a:spLocks noGrp="1"/>
          </p:cNvSpPr>
          <p:nvPr>
            <p:ph sz="half" idx="14"/>
          </p:nvPr>
        </p:nvSpPr>
        <p:spPr>
          <a:xfrm>
            <a:off x="3245412" y="2174875"/>
            <a:ext cx="2642400" cy="3951288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14" name="Segnaposto numero diapositiva 6">
            <a:extLst>
              <a:ext uri="{FF2B5EF4-FFF2-40B4-BE49-F238E27FC236}">
                <a16:creationId xmlns="" xmlns:a16="http://schemas.microsoft.com/office/drawing/2014/main" id="{87267DF0-E15B-41F7-8D2E-24088CCE2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7196" y="6353485"/>
            <a:ext cx="520995" cy="365125"/>
          </a:xfrm>
          <a:prstGeom prst="rect">
            <a:avLst/>
          </a:prstGeom>
        </p:spPr>
        <p:txBody>
          <a:bodyPr/>
          <a:lstStyle/>
          <a:p>
            <a:fld id="{02C7C199-0D0D-7840-A88D-785280B31CF7}" type="slidenum">
              <a:rPr lang="it-IT" smtClean="0"/>
              <a:t>‹N›</a:t>
            </a:fld>
            <a:endParaRPr lang="it-IT"/>
          </a:p>
        </p:txBody>
      </p:sp>
      <p:sp>
        <p:nvSpPr>
          <p:cNvPr id="18" name="Segnaposto numero diapositiva 5">
            <a:extLst>
              <a:ext uri="{FF2B5EF4-FFF2-40B4-BE49-F238E27FC236}">
                <a16:creationId xmlns="" xmlns:a16="http://schemas.microsoft.com/office/drawing/2014/main" id="{BA86D956-F7C3-4355-9EC8-7D6D60442A93}"/>
              </a:ext>
            </a:extLst>
          </p:cNvPr>
          <p:cNvSpPr txBox="1">
            <a:spLocks/>
          </p:cNvSpPr>
          <p:nvPr userDrawn="1"/>
        </p:nvSpPr>
        <p:spPr>
          <a:xfrm>
            <a:off x="6135430" y="6353485"/>
            <a:ext cx="2221765" cy="365125"/>
          </a:xfrm>
          <a:prstGeom prst="rect">
            <a:avLst/>
          </a:prstGeom>
        </p:spPr>
        <p:txBody>
          <a:bodyPr vert="horz" lIns="0" tIns="45720" rIns="91440" bIns="0" rtlCol="0" anchor="ctr" anchorCtr="0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B2B2B2"/>
                </a:solidFill>
              </a:rPr>
              <a:t>Titolo</a:t>
            </a:r>
            <a:r>
              <a:rPr lang="it-IT" baseline="0" dirty="0">
                <a:solidFill>
                  <a:srgbClr val="B2B2B2"/>
                </a:solidFill>
              </a:rPr>
              <a:t> della presentazione  - Luogo e data</a:t>
            </a:r>
            <a:endParaRPr lang="it-IT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432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13414" y="446138"/>
            <a:ext cx="8229600" cy="400110"/>
          </a:xfrm>
          <a:prstGeom prst="rect">
            <a:avLst/>
          </a:prstGeom>
        </p:spPr>
        <p:txBody>
          <a:bodyPr vert="horz" lIns="91440" tIns="0" rIns="91440" bIns="0" rtlCol="0" anchor="ctr" anchorCtr="0">
            <a:spAutoFit/>
          </a:bodyPr>
          <a:lstStyle/>
          <a:p>
            <a:r>
              <a:rPr lang="it-IT" dirty="0"/>
              <a:t>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13414" y="1058818"/>
            <a:ext cx="8229600" cy="1877437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062114" y="6356352"/>
            <a:ext cx="6246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B2B2B2"/>
                </a:solidFill>
              </a:defRPr>
            </a:lvl1pPr>
          </a:lstStyle>
          <a:p>
            <a:fld id="{02C7C199-0D0D-7840-A88D-785280B31CF7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911B3029-72AC-4D5D-BFEF-5EABAF48C63D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4811904" y="6304914"/>
            <a:ext cx="1235520" cy="4680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="" xmlns:a16="http://schemas.microsoft.com/office/drawing/2014/main" id="{88A1F073-92B2-4D41-9F89-E17AC544C721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2352004" y="6304914"/>
            <a:ext cx="1729689" cy="46800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="" xmlns:a16="http://schemas.microsoft.com/office/drawing/2014/main" id="{FF632FD4-1B68-47ED-A5FC-5913E3B2FDDD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94579" y="6304914"/>
            <a:ext cx="818688" cy="46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="" xmlns:a16="http://schemas.microsoft.com/office/drawing/2014/main" id="{9048780C-03FC-4C33-8863-881F6F37C085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910435" y="6304914"/>
            <a:ext cx="1507571" cy="468000"/>
          </a:xfrm>
          <a:prstGeom prst="rect">
            <a:avLst/>
          </a:prstGeom>
        </p:spPr>
      </p:pic>
      <p:sp>
        <p:nvSpPr>
          <p:cNvPr id="10" name="Segnaposto numero diapositiva 5">
            <a:extLst>
              <a:ext uri="{FF2B5EF4-FFF2-40B4-BE49-F238E27FC236}">
                <a16:creationId xmlns="" xmlns:a16="http://schemas.microsoft.com/office/drawing/2014/main" id="{E315DAE2-92A2-4009-8BB1-D580304CC5F3}"/>
              </a:ext>
            </a:extLst>
          </p:cNvPr>
          <p:cNvSpPr txBox="1">
            <a:spLocks/>
          </p:cNvSpPr>
          <p:nvPr userDrawn="1"/>
        </p:nvSpPr>
        <p:spPr>
          <a:xfrm>
            <a:off x="4157771" y="6353485"/>
            <a:ext cx="2008388" cy="365125"/>
          </a:xfrm>
          <a:prstGeom prst="rect">
            <a:avLst/>
          </a:prstGeom>
        </p:spPr>
        <p:txBody>
          <a:bodyPr vert="horz" lIns="0" tIns="45720" rIns="91440" bIns="0" rtlCol="0" anchor="ctr" anchorCtr="0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808080"/>
                </a:solidFill>
              </a:rPr>
              <a:t>A cura di</a:t>
            </a:r>
          </a:p>
        </p:txBody>
      </p:sp>
    </p:spTree>
    <p:extLst>
      <p:ext uri="{BB962C8B-B14F-4D97-AF65-F5344CB8AC3E}">
        <p14:creationId xmlns:p14="http://schemas.microsoft.com/office/powerpoint/2010/main" val="364881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53" r:id="rId4"/>
    <p:sldLayoutId id="2147483664" r:id="rId5"/>
    <p:sldLayoutId id="2147483666" r:id="rId6"/>
    <p:sldLayoutId id="2147483665" r:id="rId7"/>
    <p:sldLayoutId id="2147483667" r:id="rId8"/>
    <p:sldLayoutId id="2147483668" r:id="rId9"/>
    <p:sldLayoutId id="2147483669" r:id="rId10"/>
    <p:sldLayoutId id="2147483670" r:id="rId11"/>
    <p:sldLayoutId id="2147483656" r:id="rId12"/>
    <p:sldLayoutId id="2147483660" r:id="rId13"/>
    <p:sldLayoutId id="2147483657" r:id="rId14"/>
    <p:sldLayoutId id="2147483658" r:id="rId15"/>
    <p:sldLayoutId id="2147483661" r:id="rId16"/>
    <p:sldLayoutId id="2147483663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600" b="1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9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09409E64-7320-485A-9B32-106EBA5FA7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FFFF"/>
                </a:solidFill>
              </a:rPr>
              <a:t>Carmen Lavinia</a:t>
            </a:r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4" name="Titolo 3">
            <a:extLst>
              <a:ext uri="{FF2B5EF4-FFF2-40B4-BE49-F238E27FC236}">
                <a16:creationId xmlns="" xmlns:a16="http://schemas.microsoft.com/office/drawing/2014/main" id="{971EEA96-5007-4844-B066-0073C2B47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64556"/>
            <a:ext cx="9144000" cy="923330"/>
          </a:xfrm>
        </p:spPr>
        <p:txBody>
          <a:bodyPr/>
          <a:lstStyle/>
          <a:p>
            <a:pPr algn="ctr"/>
            <a:r>
              <a:rPr lang="it-IT" dirty="0" smtClean="0"/>
              <a:t>L’applicazione ENEA </a:t>
            </a:r>
            <a:r>
              <a:rPr lang="it-IT" dirty="0"/>
              <a:t>“</a:t>
            </a:r>
            <a:r>
              <a:rPr lang="it-IT" dirty="0" smtClean="0"/>
              <a:t>Condomini+4.0”</a:t>
            </a:r>
            <a:br>
              <a:rPr lang="it-IT" dirty="0" smtClean="0"/>
            </a:br>
            <a:r>
              <a:rPr lang="it-IT" sz="2800" dirty="0" smtClean="0"/>
              <a:t>Indagine energetica</a:t>
            </a:r>
            <a:endParaRPr lang="it-IT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03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11"/>
          <p:cNvSpPr txBox="1">
            <a:spLocks noChangeArrowheads="1"/>
          </p:cNvSpPr>
          <p:nvPr/>
        </p:nvSpPr>
        <p:spPr bwMode="auto">
          <a:xfrm>
            <a:off x="0" y="1108497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1pPr>
            <a:lvl2pPr marL="742950" indent="-285750"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2pPr>
            <a:lvl3pPr marL="1143000" indent="-228600"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3pPr>
            <a:lvl4pPr marL="1600200" indent="-228600"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4pPr>
            <a:lvl5pPr marL="2057400" indent="-228600"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it-IT" altLang="it-IT" sz="2000" b="1" i="0" dirty="0">
                <a:solidFill>
                  <a:srgbClr val="7F7F7F"/>
                </a:solidFill>
                <a:latin typeface="+mn-lt"/>
                <a:ea typeface="+mn-ea"/>
              </a:rPr>
              <a:t>Output – indagine energetica</a:t>
            </a:r>
          </a:p>
        </p:txBody>
      </p:sp>
      <p:sp>
        <p:nvSpPr>
          <p:cNvPr id="6" name="Rettangolo 5"/>
          <p:cNvSpPr/>
          <p:nvPr/>
        </p:nvSpPr>
        <p:spPr>
          <a:xfrm>
            <a:off x="58723" y="1876487"/>
            <a:ext cx="889233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 algn="just" defTabSz="914400" eaLnBrk="0" fontAlgn="base" hangingPunct="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it-IT" sz="2000" b="1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Report </a:t>
            </a:r>
            <a:r>
              <a:rPr lang="it-IT" sz="20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del rilievo </a:t>
            </a:r>
            <a:r>
              <a:rPr lang="it-IT" sz="200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in </a:t>
            </a:r>
            <a:r>
              <a:rPr lang="it-IT" sz="20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formato </a:t>
            </a:r>
            <a:r>
              <a:rPr lang="it-IT" sz="200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editabile</a:t>
            </a:r>
          </a:p>
          <a:p>
            <a:pPr algn="just" defTabSz="914400" eaLnBrk="0" fontAlgn="base" hangingPunct="0">
              <a:spcBef>
                <a:spcPts val="300"/>
              </a:spcBef>
              <a:spcAft>
                <a:spcPts val="300"/>
              </a:spcAft>
              <a:defRPr/>
            </a:pPr>
            <a:r>
              <a:rPr lang="it-IT" sz="200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</a:p>
          <a:p>
            <a:pPr marL="361950" indent="-361950" algn="just" defTabSz="914400" eaLnBrk="0" fontAlgn="base" hangingPunct="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it-IT" sz="200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Livello </a:t>
            </a:r>
            <a:r>
              <a:rPr lang="it-IT" sz="20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della </a:t>
            </a:r>
            <a:r>
              <a:rPr lang="it-IT" sz="20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</a:t>
            </a:r>
            <a:r>
              <a:rPr lang="it-IT" sz="2000" b="1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lasse </a:t>
            </a:r>
            <a:r>
              <a:rPr lang="it-IT" sz="20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di </a:t>
            </a:r>
            <a:r>
              <a:rPr lang="it-IT" sz="2000" b="1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merito </a:t>
            </a:r>
            <a:r>
              <a:rPr lang="it-IT" sz="20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(per </a:t>
            </a:r>
            <a:r>
              <a:rPr lang="it-IT" sz="20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riscaldamento</a:t>
            </a:r>
            <a:r>
              <a:rPr lang="it-IT" sz="20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ed </a:t>
            </a:r>
            <a:r>
              <a:rPr lang="it-IT" sz="2000" b="1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energia</a:t>
            </a:r>
            <a:r>
              <a:rPr lang="it-IT" sz="200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it-IT" sz="2000" b="1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elettrica</a:t>
            </a:r>
            <a:r>
              <a:rPr lang="it-IT" sz="20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) </a:t>
            </a:r>
            <a:r>
              <a:rPr lang="it-IT" sz="200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ed </a:t>
            </a:r>
            <a:r>
              <a:rPr lang="it-IT" sz="2000" b="1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elenco </a:t>
            </a:r>
            <a:r>
              <a:rPr lang="it-IT" sz="20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degli interventi </a:t>
            </a:r>
            <a:r>
              <a:rPr lang="it-IT" sz="20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necessari per </a:t>
            </a:r>
            <a:r>
              <a:rPr lang="it-IT" sz="200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il miglioramento della prestazione energetica </a:t>
            </a:r>
            <a:r>
              <a:rPr lang="it-IT" sz="20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dei condomini</a:t>
            </a:r>
          </a:p>
          <a:p>
            <a:pPr algn="just" defTabSz="914400" eaLnBrk="0" fontAlgn="base" hangingPunct="0">
              <a:spcBef>
                <a:spcPts val="300"/>
              </a:spcBef>
              <a:spcAft>
                <a:spcPts val="300"/>
              </a:spcAft>
              <a:defRPr/>
            </a:pPr>
            <a:endParaRPr lang="it-IT" sz="2000" dirty="0">
              <a:solidFill>
                <a:srgbClr val="000000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marL="361950" indent="-361950" algn="just" defTabSz="914400" eaLnBrk="0" fontAlgn="base" hangingPunct="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it-IT" sz="20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F</a:t>
            </a:r>
            <a:r>
              <a:rPr lang="it-IT" sz="2000" b="1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ile </a:t>
            </a:r>
            <a:r>
              <a:rPr lang="it-IT" sz="20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in </a:t>
            </a:r>
            <a:r>
              <a:rPr lang="it-IT" sz="2000" b="1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formato .xml </a:t>
            </a:r>
            <a:r>
              <a:rPr lang="it-IT" sz="20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contenente tutte le informazioni inserite dal </a:t>
            </a:r>
            <a:r>
              <a:rPr lang="it-IT" sz="200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tecnico e  utilizzato </a:t>
            </a:r>
            <a:r>
              <a:rPr lang="it-IT" sz="20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da </a:t>
            </a:r>
            <a:r>
              <a:rPr lang="it-IT" sz="200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ENEA, attraverso una </a:t>
            </a:r>
            <a:r>
              <a:rPr lang="it-IT" sz="20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piattaforma informatica di pianificazione </a:t>
            </a:r>
            <a:r>
              <a:rPr lang="it-IT" sz="200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strategica, </a:t>
            </a:r>
            <a:r>
              <a:rPr lang="it-IT" sz="20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per l’attuazione di interventi di </a:t>
            </a:r>
            <a:r>
              <a:rPr lang="it-IT" sz="200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sicurezza sismica </a:t>
            </a:r>
            <a:r>
              <a:rPr lang="it-IT" sz="20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 di riqualificazione energetica </a:t>
            </a:r>
            <a:r>
              <a:rPr lang="it-IT" sz="200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dei condomini</a:t>
            </a:r>
            <a:endParaRPr lang="it-IT" sz="2000" dirty="0">
              <a:solidFill>
                <a:srgbClr val="000000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10" name="Titolo 4"/>
          <p:cNvSpPr>
            <a:spLocks noGrp="1"/>
          </p:cNvSpPr>
          <p:nvPr>
            <p:ph type="title"/>
          </p:nvPr>
        </p:nvSpPr>
        <p:spPr>
          <a:xfrm>
            <a:off x="0" y="416045"/>
            <a:ext cx="9144000" cy="400110"/>
          </a:xfrm>
        </p:spPr>
        <p:txBody>
          <a:bodyPr/>
          <a:lstStyle/>
          <a:p>
            <a:pPr algn="r"/>
            <a:r>
              <a:rPr lang="it-IT" dirty="0" smtClean="0"/>
              <a:t>Condomini+4.0</a:t>
            </a:r>
            <a:endParaRPr lang="it-IT" dirty="0"/>
          </a:p>
        </p:txBody>
      </p:sp>
      <p:sp>
        <p:nvSpPr>
          <p:cNvPr id="11" name="Rettangolo 10"/>
          <p:cNvSpPr/>
          <p:nvPr/>
        </p:nvSpPr>
        <p:spPr>
          <a:xfrm>
            <a:off x="462697" y="1873299"/>
            <a:ext cx="4633177" cy="393651"/>
          </a:xfrm>
          <a:prstGeom prst="rect">
            <a:avLst/>
          </a:prstGeom>
          <a:noFill/>
          <a:ln w="38100">
            <a:solidFill>
              <a:schemeClr val="bg2"/>
            </a:solidFill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94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11"/>
          <p:cNvSpPr txBox="1">
            <a:spLocks noChangeArrowheads="1"/>
          </p:cNvSpPr>
          <p:nvPr/>
        </p:nvSpPr>
        <p:spPr bwMode="auto">
          <a:xfrm>
            <a:off x="0" y="1108497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1pPr>
            <a:lvl2pPr marL="742950" indent="-285750"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2pPr>
            <a:lvl3pPr marL="1143000" indent="-228600"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3pPr>
            <a:lvl4pPr marL="1600200" indent="-228600"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4pPr>
            <a:lvl5pPr marL="2057400" indent="-228600"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it-IT" altLang="it-IT" sz="2000" b="1" i="0" dirty="0">
                <a:solidFill>
                  <a:srgbClr val="7F7F7F"/>
                </a:solidFill>
                <a:latin typeface="+mn-lt"/>
                <a:ea typeface="+mn-ea"/>
              </a:rPr>
              <a:t>Output – indagine energetica</a:t>
            </a:r>
          </a:p>
        </p:txBody>
      </p:sp>
      <p:sp>
        <p:nvSpPr>
          <p:cNvPr id="6" name="Rettangolo 5"/>
          <p:cNvSpPr/>
          <p:nvPr/>
        </p:nvSpPr>
        <p:spPr>
          <a:xfrm>
            <a:off x="58723" y="1876487"/>
            <a:ext cx="889233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 algn="just" defTabSz="914400" eaLnBrk="0" fontAlgn="base" hangingPunct="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it-IT" sz="2000" b="1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Report </a:t>
            </a:r>
            <a:r>
              <a:rPr lang="it-IT" sz="20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del rilievo </a:t>
            </a:r>
            <a:r>
              <a:rPr lang="it-IT" sz="200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in </a:t>
            </a:r>
            <a:r>
              <a:rPr lang="it-IT" sz="20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formato </a:t>
            </a:r>
            <a:r>
              <a:rPr lang="it-IT" sz="200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editabile</a:t>
            </a:r>
          </a:p>
          <a:p>
            <a:pPr algn="just" defTabSz="914400" eaLnBrk="0" fontAlgn="base" hangingPunct="0">
              <a:spcBef>
                <a:spcPts val="300"/>
              </a:spcBef>
              <a:spcAft>
                <a:spcPts val="300"/>
              </a:spcAft>
              <a:defRPr/>
            </a:pPr>
            <a:r>
              <a:rPr lang="it-IT" sz="200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</a:p>
          <a:p>
            <a:pPr marL="361950" indent="-361950" algn="just" defTabSz="914400" eaLnBrk="0" fontAlgn="base" hangingPunct="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it-IT" sz="20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L</a:t>
            </a:r>
            <a:r>
              <a:rPr lang="it-IT" sz="200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ivello </a:t>
            </a:r>
            <a:r>
              <a:rPr lang="it-IT" sz="20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della </a:t>
            </a:r>
            <a:r>
              <a:rPr lang="it-IT" sz="20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</a:t>
            </a:r>
            <a:r>
              <a:rPr lang="it-IT" sz="2000" b="1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lasse </a:t>
            </a:r>
            <a:r>
              <a:rPr lang="it-IT" sz="20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di </a:t>
            </a:r>
            <a:r>
              <a:rPr lang="it-IT" sz="2000" b="1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merito </a:t>
            </a:r>
            <a:r>
              <a:rPr lang="it-IT" sz="20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(per </a:t>
            </a:r>
            <a:r>
              <a:rPr lang="it-IT" sz="20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riscaldamento</a:t>
            </a:r>
            <a:r>
              <a:rPr lang="it-IT" sz="20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ed </a:t>
            </a:r>
            <a:r>
              <a:rPr lang="it-IT" sz="2000" b="1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energia</a:t>
            </a:r>
            <a:r>
              <a:rPr lang="it-IT" sz="200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it-IT" sz="2000" b="1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elettrica</a:t>
            </a:r>
            <a:r>
              <a:rPr lang="it-IT" sz="20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) </a:t>
            </a:r>
            <a:r>
              <a:rPr lang="it-IT" sz="200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ed </a:t>
            </a:r>
            <a:r>
              <a:rPr lang="it-IT" sz="2000" b="1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elenco </a:t>
            </a:r>
            <a:r>
              <a:rPr lang="it-IT" sz="20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degli interventi </a:t>
            </a:r>
            <a:r>
              <a:rPr lang="it-IT" sz="20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necessari per </a:t>
            </a:r>
            <a:r>
              <a:rPr lang="it-IT" sz="200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il miglioramento della </a:t>
            </a:r>
            <a:r>
              <a:rPr lang="it-IT" sz="20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prestazione energetica dei </a:t>
            </a:r>
            <a:r>
              <a:rPr lang="it-IT" sz="200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condomini </a:t>
            </a:r>
          </a:p>
          <a:p>
            <a:pPr algn="just" defTabSz="914400" eaLnBrk="0" fontAlgn="base" hangingPunct="0">
              <a:spcBef>
                <a:spcPts val="300"/>
              </a:spcBef>
              <a:spcAft>
                <a:spcPts val="300"/>
              </a:spcAft>
              <a:defRPr/>
            </a:pPr>
            <a:endParaRPr lang="it-IT" sz="2000" dirty="0">
              <a:solidFill>
                <a:srgbClr val="000000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marL="361950" indent="-361950" algn="just" defTabSz="914400" eaLnBrk="0" fontAlgn="base" hangingPunct="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it-IT" sz="20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F</a:t>
            </a:r>
            <a:r>
              <a:rPr lang="it-IT" sz="2000" b="1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ile </a:t>
            </a:r>
            <a:r>
              <a:rPr lang="it-IT" sz="20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in </a:t>
            </a:r>
            <a:r>
              <a:rPr lang="it-IT" sz="2000" b="1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formato .xml </a:t>
            </a:r>
            <a:r>
              <a:rPr lang="it-IT" sz="20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contenente tutte le informazioni inserite dal </a:t>
            </a:r>
            <a:r>
              <a:rPr lang="it-IT" sz="200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tecnico e  utilizzato </a:t>
            </a:r>
            <a:r>
              <a:rPr lang="it-IT" sz="20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da </a:t>
            </a:r>
            <a:r>
              <a:rPr lang="it-IT" sz="200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ENEA, attraverso una </a:t>
            </a:r>
            <a:r>
              <a:rPr lang="it-IT" sz="20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piattaforma informatica di pianificazione </a:t>
            </a:r>
            <a:r>
              <a:rPr lang="it-IT" sz="200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strategica, </a:t>
            </a:r>
            <a:r>
              <a:rPr lang="it-IT" sz="20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per l’attuazione di interventi di </a:t>
            </a:r>
            <a:r>
              <a:rPr lang="it-IT" sz="200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sicurezza sismica </a:t>
            </a:r>
            <a:r>
              <a:rPr lang="it-IT" sz="20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 di riqualificazione energetica </a:t>
            </a:r>
            <a:r>
              <a:rPr lang="it-IT" sz="200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dei condomini</a:t>
            </a:r>
            <a:endParaRPr lang="it-IT" sz="2000" dirty="0">
              <a:solidFill>
                <a:srgbClr val="000000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10" name="Titolo 4"/>
          <p:cNvSpPr>
            <a:spLocks noGrp="1"/>
          </p:cNvSpPr>
          <p:nvPr>
            <p:ph type="title"/>
          </p:nvPr>
        </p:nvSpPr>
        <p:spPr>
          <a:xfrm>
            <a:off x="0" y="416045"/>
            <a:ext cx="9144000" cy="400110"/>
          </a:xfrm>
        </p:spPr>
        <p:txBody>
          <a:bodyPr/>
          <a:lstStyle/>
          <a:p>
            <a:pPr algn="r"/>
            <a:r>
              <a:rPr lang="it-IT" dirty="0" smtClean="0"/>
              <a:t>Condomini+4.0</a:t>
            </a:r>
            <a:endParaRPr lang="it-IT" dirty="0"/>
          </a:p>
        </p:txBody>
      </p:sp>
      <p:sp>
        <p:nvSpPr>
          <p:cNvPr id="11" name="Rettangolo 10"/>
          <p:cNvSpPr/>
          <p:nvPr/>
        </p:nvSpPr>
        <p:spPr>
          <a:xfrm>
            <a:off x="462696" y="2533650"/>
            <a:ext cx="8488357" cy="1081773"/>
          </a:xfrm>
          <a:prstGeom prst="rect">
            <a:avLst/>
          </a:prstGeom>
          <a:noFill/>
          <a:ln w="38100">
            <a:solidFill>
              <a:schemeClr val="bg2"/>
            </a:solidFill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302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11"/>
          <p:cNvSpPr txBox="1">
            <a:spLocks noChangeArrowheads="1"/>
          </p:cNvSpPr>
          <p:nvPr/>
        </p:nvSpPr>
        <p:spPr bwMode="auto">
          <a:xfrm>
            <a:off x="0" y="1066553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1pPr>
            <a:lvl2pPr marL="742950" indent="-285750"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2pPr>
            <a:lvl3pPr marL="1143000" indent="-228600"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3pPr>
            <a:lvl4pPr marL="1600200" indent="-228600"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4pPr>
            <a:lvl5pPr marL="2057400" indent="-228600"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9pPr>
          </a:lstStyle>
          <a:p>
            <a:pPr algn="ctr" defTabSz="914400" eaLnBrk="0" fontAlgn="base" hangingPunct="0">
              <a:spcBef>
                <a:spcPts val="600"/>
              </a:spcBef>
              <a:spcAft>
                <a:spcPts val="600"/>
              </a:spcAft>
            </a:pPr>
            <a:r>
              <a:rPr lang="it-IT" altLang="it-IT" sz="2000" b="1" i="0" dirty="0" smtClean="0">
                <a:solidFill>
                  <a:srgbClr val="7F7F7F"/>
                </a:solidFill>
                <a:latin typeface="+mn-lt"/>
              </a:rPr>
              <a:t>Classe di merito per riscaldamento</a:t>
            </a:r>
          </a:p>
        </p:txBody>
      </p:sp>
      <p:sp>
        <p:nvSpPr>
          <p:cNvPr id="12" name="Rettangolo 13"/>
          <p:cNvSpPr>
            <a:spLocks noChangeArrowheads="1"/>
          </p:cNvSpPr>
          <p:nvPr/>
        </p:nvSpPr>
        <p:spPr bwMode="auto">
          <a:xfrm>
            <a:off x="475065" y="3003670"/>
            <a:ext cx="689728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1pPr>
            <a:lvl2pPr marL="742950" indent="-285750"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2pPr>
            <a:lvl3pPr marL="1143000" indent="-228600"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3pPr>
            <a:lvl4pPr marL="1600200" indent="-228600"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4pPr>
            <a:lvl5pPr marL="2057400" indent="-228600"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9pPr>
          </a:lstStyle>
          <a:p>
            <a:pPr algn="just" defTabSz="914400" eaLnBrk="0" fontAlgn="base" hangingPunct="0"/>
            <a:r>
              <a:rPr lang="it-IT" altLang="it-IT" sz="1600" i="0" dirty="0" smtClean="0">
                <a:solidFill>
                  <a:srgbClr val="000000"/>
                </a:solidFill>
                <a:latin typeface="+mn-lt"/>
              </a:rPr>
              <a:t>dove:</a:t>
            </a:r>
          </a:p>
          <a:p>
            <a:pPr algn="just" defTabSz="914400" eaLnBrk="0" fontAlgn="base" hangingPunct="0"/>
            <a:r>
              <a:rPr lang="it-IT" altLang="it-IT" sz="1600" i="0" dirty="0" smtClean="0">
                <a:solidFill>
                  <a:srgbClr val="000000"/>
                </a:solidFill>
                <a:latin typeface="+mn-lt"/>
              </a:rPr>
              <a:t>C =  consumo medio annuo di energia termica [Wh]</a:t>
            </a:r>
          </a:p>
          <a:p>
            <a:pPr algn="just" defTabSz="914400" eaLnBrk="0" fontAlgn="base" hangingPunct="0"/>
            <a:r>
              <a:rPr lang="it-IT" altLang="it-IT" sz="1600" i="0" dirty="0" smtClean="0">
                <a:solidFill>
                  <a:srgbClr val="000000"/>
                </a:solidFill>
                <a:latin typeface="+mn-lt"/>
              </a:rPr>
              <a:t>Fe = fattore di normalizzazione per geometria edificio </a:t>
            </a:r>
          </a:p>
          <a:p>
            <a:pPr algn="just" defTabSz="914400" eaLnBrk="0" fontAlgn="base" hangingPunct="0"/>
            <a:r>
              <a:rPr lang="it-IT" altLang="it-IT" sz="1600" i="0" dirty="0" err="1" smtClean="0">
                <a:solidFill>
                  <a:srgbClr val="000000"/>
                </a:solidFill>
                <a:latin typeface="+mn-lt"/>
              </a:rPr>
              <a:t>Fh</a:t>
            </a:r>
            <a:r>
              <a:rPr lang="it-IT" altLang="it-IT" sz="1600" i="0" dirty="0" smtClean="0">
                <a:solidFill>
                  <a:srgbClr val="000000"/>
                </a:solidFill>
                <a:latin typeface="+mn-lt"/>
              </a:rPr>
              <a:t> = fattore di normalizzazione per ore di funzionamento impianto termico</a:t>
            </a:r>
          </a:p>
          <a:p>
            <a:pPr algn="just" defTabSz="914400" eaLnBrk="0" fontAlgn="base" hangingPunct="0"/>
            <a:r>
              <a:rPr lang="it-IT" altLang="it-IT" sz="1600" i="0" dirty="0" err="1">
                <a:solidFill>
                  <a:srgbClr val="000000"/>
                </a:solidFill>
                <a:latin typeface="+mn-lt"/>
              </a:rPr>
              <a:t>Fta</a:t>
            </a:r>
            <a:r>
              <a:rPr lang="it-IT" altLang="it-IT" sz="1600" i="0" dirty="0">
                <a:solidFill>
                  <a:srgbClr val="000000"/>
                </a:solidFill>
                <a:latin typeface="+mn-lt"/>
              </a:rPr>
              <a:t> = fattore correttivo per </a:t>
            </a:r>
            <a:r>
              <a:rPr lang="it-IT" altLang="it-IT" sz="1600" i="0" dirty="0" smtClean="0">
                <a:solidFill>
                  <a:srgbClr val="000000"/>
                </a:solidFill>
                <a:latin typeface="+mn-lt"/>
              </a:rPr>
              <a:t>temperatura ambiente interna diversa da 20°C</a:t>
            </a:r>
          </a:p>
          <a:p>
            <a:pPr algn="just" defTabSz="914400" eaLnBrk="0" fontAlgn="base" hangingPunct="0"/>
            <a:r>
              <a:rPr lang="it-IT" altLang="it-IT" sz="1600" i="0" dirty="0" smtClean="0">
                <a:solidFill>
                  <a:srgbClr val="000000"/>
                </a:solidFill>
                <a:latin typeface="+mn-lt"/>
              </a:rPr>
              <a:t>V = volume lordo riscaldato [m</a:t>
            </a:r>
            <a:r>
              <a:rPr lang="it-IT" altLang="it-IT" sz="1600" i="0" baseline="30000" dirty="0" smtClean="0">
                <a:solidFill>
                  <a:srgbClr val="000000"/>
                </a:solidFill>
                <a:latin typeface="+mn-lt"/>
              </a:rPr>
              <a:t>3</a:t>
            </a:r>
            <a:r>
              <a:rPr lang="it-IT" altLang="it-IT" sz="1600" i="0" dirty="0" smtClean="0">
                <a:solidFill>
                  <a:srgbClr val="000000"/>
                </a:solidFill>
                <a:latin typeface="+mn-lt"/>
              </a:rPr>
              <a:t>]</a:t>
            </a:r>
          </a:p>
          <a:p>
            <a:pPr algn="just" defTabSz="914400" eaLnBrk="0" fontAlgn="base" hangingPunct="0"/>
            <a:r>
              <a:rPr lang="it-IT" altLang="it-IT" sz="1600" i="0" dirty="0" smtClean="0">
                <a:solidFill>
                  <a:srgbClr val="000000"/>
                </a:solidFill>
                <a:latin typeface="+mn-lt"/>
              </a:rPr>
              <a:t>GG = Gradi Giorno </a:t>
            </a:r>
            <a:r>
              <a:rPr lang="it-IT" altLang="it-IT" sz="1600" i="0" dirty="0" smtClean="0">
                <a:solidFill>
                  <a:srgbClr val="000000"/>
                </a:solidFill>
                <a:latin typeface="+mj-lt"/>
              </a:rPr>
              <a:t>[GG]</a:t>
            </a:r>
          </a:p>
          <a:p>
            <a:pPr algn="just" defTabSz="914400" eaLnBrk="0" fontAlgn="base" hangingPunct="0"/>
            <a:r>
              <a:rPr lang="it-IT" altLang="it-IT" sz="1600" i="0" dirty="0" err="1" smtClean="0">
                <a:solidFill>
                  <a:srgbClr val="000000"/>
                </a:solidFill>
                <a:latin typeface="+mn-lt"/>
              </a:rPr>
              <a:t>Fmr</a:t>
            </a:r>
            <a:r>
              <a:rPr lang="it-IT" altLang="it-IT" sz="1600" i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it-IT" altLang="it-IT" sz="1600" i="0" dirty="0">
                <a:solidFill>
                  <a:srgbClr val="000000"/>
                </a:solidFill>
                <a:latin typeface="+mn-lt"/>
              </a:rPr>
              <a:t>= fattore correttivo per mesi effettivi di attivazione </a:t>
            </a:r>
            <a:r>
              <a:rPr lang="it-IT" altLang="it-IT" sz="1600" i="0" dirty="0" smtClean="0">
                <a:solidFill>
                  <a:srgbClr val="000000"/>
                </a:solidFill>
                <a:latin typeface="+mn-lt"/>
              </a:rPr>
              <a:t>impianto termico</a:t>
            </a:r>
            <a:endParaRPr lang="it-IT" altLang="it-IT" sz="1600" i="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/>
              <p:cNvSpPr txBox="1"/>
              <p:nvPr/>
            </p:nvSpPr>
            <p:spPr>
              <a:xfrm>
                <a:off x="3005705" y="2355593"/>
                <a:ext cx="3132589" cy="632674"/>
              </a:xfrm>
              <a:prstGeom prst="rect">
                <a:avLst/>
              </a:prstGeom>
            </p:spPr>
            <p:txBody>
              <a:bodyPr vert="horz" wrap="none" lIns="91440" tIns="0" rIns="91440" bIns="0" rtlCol="0">
                <a:spAutoFit/>
              </a:bodyPr>
              <a:lstStyle/>
              <a:p>
                <a:r>
                  <a:rPr lang="it-IT" sz="2400" dirty="0" smtClean="0"/>
                  <a:t>IEN</a:t>
                </a:r>
                <a:r>
                  <a:rPr lang="it-IT" sz="2400" baseline="-25000" dirty="0" smtClean="0"/>
                  <a:t>R </a:t>
                </a:r>
                <a:r>
                  <a:rPr lang="it-IT" sz="24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it-IT" sz="2800" b="0" i="0" smtClean="0">
                            <a:latin typeface="Cambria Math"/>
                          </a:rPr>
                          <m:t>C</m:t>
                        </m:r>
                        <m:r>
                          <a:rPr lang="it-IT" sz="2800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it-IT" sz="2800" b="0" i="0" smtClean="0">
                            <a:latin typeface="Cambria Math"/>
                          </a:rPr>
                          <m:t>x</m:t>
                        </m:r>
                        <m:r>
                          <a:rPr lang="it-IT" sz="2800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it-IT" sz="2800" b="0" i="0" smtClean="0">
                            <a:latin typeface="Cambria Math"/>
                          </a:rPr>
                          <m:t>Fe</m:t>
                        </m:r>
                        <m:r>
                          <a:rPr lang="it-IT" sz="2800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it-IT" sz="2800" b="0" i="0" smtClean="0">
                            <a:latin typeface="Cambria Math"/>
                          </a:rPr>
                          <m:t>x</m:t>
                        </m:r>
                        <m:r>
                          <a:rPr lang="it-IT" sz="2800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it-IT" sz="2800" b="0" i="0" smtClean="0">
                            <a:latin typeface="Cambria Math"/>
                          </a:rPr>
                          <m:t>Fh</m:t>
                        </m:r>
                        <m:r>
                          <a:rPr lang="it-IT" sz="2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it-IT" sz="28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it-IT" sz="2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it-IT" sz="2800" b="0" i="0" smtClean="0">
                            <a:latin typeface="Cambria Math" panose="02040503050406030204" pitchFamily="18" charset="0"/>
                          </a:rPr>
                          <m:t>Fta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it-IT" sz="2800" b="0" i="0" smtClean="0">
                            <a:latin typeface="Cambria Math"/>
                          </a:rPr>
                          <m:t>V</m:t>
                        </m:r>
                        <m:r>
                          <a:rPr lang="it-IT" sz="2800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it-IT" sz="2800" b="0" i="0" smtClean="0">
                            <a:latin typeface="Cambria Math"/>
                          </a:rPr>
                          <m:t>x</m:t>
                        </m:r>
                        <m:r>
                          <a:rPr lang="it-IT" sz="2800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it-IT" sz="2800" b="0" i="0" smtClean="0">
                            <a:latin typeface="Cambria Math"/>
                          </a:rPr>
                          <m:t>GG</m:t>
                        </m:r>
                        <m:r>
                          <a:rPr lang="it-IT" sz="2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it-IT" sz="28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it-IT" sz="2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it-IT" sz="2800" b="0" i="0" smtClean="0">
                            <a:latin typeface="Cambria Math" panose="02040503050406030204" pitchFamily="18" charset="0"/>
                          </a:rPr>
                          <m:t>Fmr</m:t>
                        </m:r>
                      </m:den>
                    </m:f>
                  </m:oMath>
                </a14:m>
                <a:endParaRPr lang="it-IT" sz="2800" dirty="0" smtClean="0"/>
              </a:p>
            </p:txBody>
          </p:sp>
        </mc:Choice>
        <mc:Fallback xmlns="">
          <p:sp>
            <p:nvSpPr>
              <p:cNvPr id="14" name="CasellaDiTes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5705" y="2355593"/>
                <a:ext cx="3132589" cy="632674"/>
              </a:xfrm>
              <a:prstGeom prst="rect">
                <a:avLst/>
              </a:prstGeom>
              <a:blipFill rotWithShape="1">
                <a:blip r:embed="rId2"/>
                <a:stretch>
                  <a:fillRect l="-2918" b="-1153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ttangolo 8"/>
          <p:cNvSpPr>
            <a:spLocks noChangeArrowheads="1"/>
          </p:cNvSpPr>
          <p:nvPr/>
        </p:nvSpPr>
        <p:spPr bwMode="auto">
          <a:xfrm>
            <a:off x="43066" y="1549234"/>
            <a:ext cx="9144000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1pPr>
            <a:lvl2pPr marL="742950" indent="-285750"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2pPr>
            <a:lvl3pPr marL="1143000" indent="-228600"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3pPr>
            <a:lvl4pPr marL="1600200" indent="-228600"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4pPr>
            <a:lvl5pPr marL="2057400" indent="-228600"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9pPr>
          </a:lstStyle>
          <a:p>
            <a:pPr algn="ctr" defTabSz="914400" eaLnBrk="0" fontAlgn="base" hangingPunct="0">
              <a:spcBef>
                <a:spcPts val="300"/>
              </a:spcBef>
              <a:spcAft>
                <a:spcPts val="300"/>
              </a:spcAft>
            </a:pPr>
            <a:r>
              <a:rPr lang="it-IT" altLang="it-IT" sz="1600" i="0" dirty="0" smtClean="0">
                <a:solidFill>
                  <a:srgbClr val="000000"/>
                </a:solidFill>
                <a:latin typeface="+mn-lt"/>
              </a:rPr>
              <a:t>Individuazione della classe, </a:t>
            </a:r>
            <a:r>
              <a:rPr lang="it-IT" altLang="it-IT" sz="1600" i="0" dirty="0">
                <a:solidFill>
                  <a:srgbClr val="000000"/>
                </a:solidFill>
                <a:latin typeface="+mn-lt"/>
              </a:rPr>
              <a:t>in base alla </a:t>
            </a:r>
            <a:r>
              <a:rPr lang="it-IT" altLang="it-IT" sz="1600" i="0" dirty="0" smtClean="0">
                <a:solidFill>
                  <a:srgbClr val="000000"/>
                </a:solidFill>
                <a:latin typeface="+mn-lt"/>
              </a:rPr>
              <a:t>collocazione </a:t>
            </a:r>
            <a:r>
              <a:rPr lang="it-IT" altLang="it-IT" sz="1600" i="0" dirty="0">
                <a:solidFill>
                  <a:srgbClr val="000000"/>
                </a:solidFill>
                <a:latin typeface="+mn-lt"/>
              </a:rPr>
              <a:t>nelle tabelle di riferimento, di:</a:t>
            </a:r>
          </a:p>
          <a:p>
            <a:pPr algn="ctr" defTabSz="914400" eaLnBrk="0" fontAlgn="base" hangingPunct="0">
              <a:spcBef>
                <a:spcPts val="300"/>
              </a:spcBef>
              <a:spcAft>
                <a:spcPts val="300"/>
              </a:spcAft>
            </a:pPr>
            <a:r>
              <a:rPr lang="it-IT" altLang="it-IT" sz="1600" i="0" dirty="0">
                <a:solidFill>
                  <a:srgbClr val="000000"/>
                </a:solidFill>
                <a:latin typeface="+mn-lt"/>
              </a:rPr>
              <a:t>Indicatore Energetico Normalizzato per </a:t>
            </a:r>
            <a:r>
              <a:rPr lang="it-IT" altLang="it-IT" sz="1600" i="0" dirty="0" smtClean="0">
                <a:solidFill>
                  <a:srgbClr val="000000"/>
                </a:solidFill>
                <a:latin typeface="+mn-lt"/>
              </a:rPr>
              <a:t>Riscaldamento </a:t>
            </a:r>
            <a:r>
              <a:rPr lang="it-IT" altLang="it-IT" sz="1600" i="0" dirty="0">
                <a:solidFill>
                  <a:srgbClr val="000000"/>
                </a:solidFill>
                <a:latin typeface="+mn-lt"/>
              </a:rPr>
              <a:t>(IEN</a:t>
            </a:r>
            <a:r>
              <a:rPr lang="it-IT" altLang="it-IT" sz="1600" i="0" baseline="-25000" dirty="0">
                <a:solidFill>
                  <a:srgbClr val="000000"/>
                </a:solidFill>
                <a:latin typeface="+mn-lt"/>
              </a:rPr>
              <a:t>R</a:t>
            </a:r>
            <a:r>
              <a:rPr lang="it-IT" altLang="it-IT" sz="1600" i="0" dirty="0">
                <a:solidFill>
                  <a:srgbClr val="000000"/>
                </a:solidFill>
                <a:latin typeface="+mn-lt"/>
              </a:rPr>
              <a:t>) </a:t>
            </a:r>
            <a:r>
              <a:rPr lang="it-IT" altLang="it-IT" sz="1600" i="0" dirty="0" smtClean="0">
                <a:solidFill>
                  <a:srgbClr val="000000"/>
                </a:solidFill>
                <a:latin typeface="+mn-lt"/>
              </a:rPr>
              <a:t>calcolato</a:t>
            </a:r>
            <a:endParaRPr lang="it-IT" altLang="it-IT" sz="1600" i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3" name="Titolo 4"/>
          <p:cNvSpPr>
            <a:spLocks noGrp="1"/>
          </p:cNvSpPr>
          <p:nvPr>
            <p:ph type="title"/>
          </p:nvPr>
        </p:nvSpPr>
        <p:spPr>
          <a:xfrm>
            <a:off x="810031" y="416045"/>
            <a:ext cx="8229600" cy="400110"/>
          </a:xfrm>
        </p:spPr>
        <p:txBody>
          <a:bodyPr/>
          <a:lstStyle/>
          <a:p>
            <a:pPr algn="r"/>
            <a:r>
              <a:rPr lang="it-IT" dirty="0"/>
              <a:t>Condomini+4.0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12</a:t>
            </a:fld>
            <a:endParaRPr lang="it-IT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000" y="5295902"/>
            <a:ext cx="618172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941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83" b="7063"/>
          <a:stretch/>
        </p:blipFill>
        <p:spPr>
          <a:xfrm>
            <a:off x="3060848" y="2284574"/>
            <a:ext cx="2922093" cy="3353497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72" b="16171"/>
          <a:stretch/>
        </p:blipFill>
        <p:spPr>
          <a:xfrm>
            <a:off x="5030042" y="5133312"/>
            <a:ext cx="4009589" cy="1009518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39" b="5754"/>
          <a:stretch/>
        </p:blipFill>
        <p:spPr>
          <a:xfrm>
            <a:off x="0" y="1866899"/>
            <a:ext cx="2907655" cy="41615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/>
              <p:cNvSpPr txBox="1"/>
              <p:nvPr/>
            </p:nvSpPr>
            <p:spPr>
              <a:xfrm>
                <a:off x="5869580" y="1466663"/>
                <a:ext cx="3132589" cy="632674"/>
              </a:xfrm>
              <a:prstGeom prst="rect">
                <a:avLst/>
              </a:prstGeom>
              <a:ln>
                <a:noFill/>
              </a:ln>
            </p:spPr>
            <p:txBody>
              <a:bodyPr vert="horz" wrap="none" lIns="91440" tIns="0" rIns="91440" bIns="0" rtlCol="0">
                <a:spAutoFit/>
              </a:bodyPr>
              <a:lstStyle/>
              <a:p>
                <a:r>
                  <a:rPr lang="it-IT" sz="2400" dirty="0" smtClean="0"/>
                  <a:t>IEN</a:t>
                </a:r>
                <a:r>
                  <a:rPr lang="it-IT" sz="2400" baseline="-25000" dirty="0" smtClean="0"/>
                  <a:t>R </a:t>
                </a:r>
                <a:r>
                  <a:rPr lang="it-IT" sz="24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it-IT" sz="2800" b="0" i="0" smtClean="0">
                            <a:latin typeface="Cambria Math"/>
                          </a:rPr>
                          <m:t>C</m:t>
                        </m:r>
                        <m:r>
                          <a:rPr lang="it-IT" sz="2800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it-IT" sz="2800" b="0" i="0" smtClean="0">
                            <a:latin typeface="Cambria Math"/>
                          </a:rPr>
                          <m:t>x</m:t>
                        </m:r>
                        <m:r>
                          <a:rPr lang="it-IT" sz="2800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it-IT" sz="2800" b="0" i="0" smtClean="0">
                            <a:latin typeface="Cambria Math"/>
                          </a:rPr>
                          <m:t>Fe</m:t>
                        </m:r>
                        <m:r>
                          <a:rPr lang="it-IT" sz="2800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it-IT" sz="2800" b="0" i="0" smtClean="0">
                            <a:latin typeface="Cambria Math"/>
                          </a:rPr>
                          <m:t>x</m:t>
                        </m:r>
                        <m:r>
                          <a:rPr lang="it-IT" sz="2800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it-IT" sz="2800" b="0" i="0" smtClean="0">
                            <a:latin typeface="Cambria Math"/>
                          </a:rPr>
                          <m:t>Fh</m:t>
                        </m:r>
                        <m:r>
                          <a:rPr lang="it-IT" sz="2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it-IT" sz="28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it-IT" sz="2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it-IT" sz="2800" b="0" i="0" smtClean="0">
                            <a:latin typeface="Cambria Math" panose="02040503050406030204" pitchFamily="18" charset="0"/>
                          </a:rPr>
                          <m:t>Fta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it-IT" sz="2800" b="0" i="0" smtClean="0">
                            <a:latin typeface="Cambria Math"/>
                          </a:rPr>
                          <m:t>V</m:t>
                        </m:r>
                        <m:r>
                          <a:rPr lang="it-IT" sz="2800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it-IT" sz="2800" b="0" i="0" smtClean="0">
                            <a:latin typeface="Cambria Math"/>
                          </a:rPr>
                          <m:t>x</m:t>
                        </m:r>
                        <m:r>
                          <a:rPr lang="it-IT" sz="2800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it-IT" sz="2800" b="0" i="0" smtClean="0">
                            <a:latin typeface="Cambria Math"/>
                          </a:rPr>
                          <m:t>GG</m:t>
                        </m:r>
                        <m:r>
                          <a:rPr lang="it-IT" sz="2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it-IT" sz="28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it-IT" sz="2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it-IT" sz="2800" b="0" i="0" smtClean="0">
                            <a:latin typeface="Cambria Math" panose="02040503050406030204" pitchFamily="18" charset="0"/>
                          </a:rPr>
                          <m:t>Fmr</m:t>
                        </m:r>
                      </m:den>
                    </m:f>
                  </m:oMath>
                </a14:m>
                <a:endParaRPr lang="it-IT" sz="2800" dirty="0" smtClean="0"/>
              </a:p>
            </p:txBody>
          </p:sp>
        </mc:Choice>
        <mc:Fallback xmlns="">
          <p:sp>
            <p:nvSpPr>
              <p:cNvPr id="16" name="CasellaDiTes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9580" y="1466663"/>
                <a:ext cx="3132589" cy="632674"/>
              </a:xfrm>
              <a:prstGeom prst="rect">
                <a:avLst/>
              </a:prstGeom>
              <a:blipFill rotWithShape="1">
                <a:blip r:embed="rId5"/>
                <a:stretch>
                  <a:fillRect l="-3113" b="-1165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6" b="60924"/>
          <a:stretch/>
        </p:blipFill>
        <p:spPr>
          <a:xfrm>
            <a:off x="6083502" y="2627060"/>
            <a:ext cx="2954879" cy="1823856"/>
          </a:xfrm>
          <a:prstGeom prst="rect">
            <a:avLst/>
          </a:prstGeom>
        </p:spPr>
      </p:pic>
      <p:sp>
        <p:nvSpPr>
          <p:cNvPr id="12" name="CasellaDiTesto 11"/>
          <p:cNvSpPr txBox="1">
            <a:spLocks noChangeArrowheads="1"/>
          </p:cNvSpPr>
          <p:nvPr/>
        </p:nvSpPr>
        <p:spPr bwMode="auto">
          <a:xfrm>
            <a:off x="0" y="1142753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1pPr>
            <a:lvl2pPr marL="742950" indent="-285750"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2pPr>
            <a:lvl3pPr marL="1143000" indent="-228600"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3pPr>
            <a:lvl4pPr marL="1600200" indent="-228600"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4pPr>
            <a:lvl5pPr marL="2057400" indent="-228600"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9pPr>
          </a:lstStyle>
          <a:p>
            <a:pPr algn="ctr" defTabSz="914400" eaLnBrk="0" fontAlgn="base" hangingPunct="0">
              <a:spcBef>
                <a:spcPts val="600"/>
              </a:spcBef>
              <a:spcAft>
                <a:spcPts val="600"/>
              </a:spcAft>
            </a:pPr>
            <a:r>
              <a:rPr lang="it-IT" altLang="it-IT" sz="2000" b="1" i="0" dirty="0" smtClean="0">
                <a:solidFill>
                  <a:srgbClr val="7F7F7F"/>
                </a:solidFill>
                <a:latin typeface="+mn-lt"/>
              </a:rPr>
              <a:t>Classe di merito per riscaldamento</a:t>
            </a:r>
          </a:p>
        </p:txBody>
      </p:sp>
      <p:sp>
        <p:nvSpPr>
          <p:cNvPr id="17" name="Titolo 4"/>
          <p:cNvSpPr>
            <a:spLocks noGrp="1"/>
          </p:cNvSpPr>
          <p:nvPr>
            <p:ph type="title"/>
          </p:nvPr>
        </p:nvSpPr>
        <p:spPr>
          <a:xfrm>
            <a:off x="810031" y="416045"/>
            <a:ext cx="8229600" cy="400110"/>
          </a:xfrm>
        </p:spPr>
        <p:txBody>
          <a:bodyPr/>
          <a:lstStyle/>
          <a:p>
            <a:pPr algn="r"/>
            <a:r>
              <a:rPr lang="it-IT" dirty="0" smtClean="0"/>
              <a:t>Condomini+4.0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13</a:t>
            </a:fld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6536236" y="5133312"/>
            <a:ext cx="997200" cy="997312"/>
          </a:xfrm>
          <a:prstGeom prst="ellipse">
            <a:avLst/>
          </a:prstGeom>
          <a:noFill/>
          <a:ln w="38100" cap="flat" cmpd="sng" algn="ctr">
            <a:solidFill>
              <a:schemeClr val="bg2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1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125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4"/>
          <p:cNvSpPr>
            <a:spLocks noChangeArrowheads="1"/>
          </p:cNvSpPr>
          <p:nvPr/>
        </p:nvSpPr>
        <p:spPr bwMode="auto">
          <a:xfrm>
            <a:off x="531443" y="3231170"/>
            <a:ext cx="80867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1pPr>
            <a:lvl2pPr marL="742950" indent="-285750"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2pPr>
            <a:lvl3pPr marL="1143000" indent="-228600"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3pPr>
            <a:lvl4pPr marL="1600200" indent="-228600"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4pPr>
            <a:lvl5pPr marL="2057400" indent="-228600"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9pPr>
          </a:lstStyle>
          <a:p>
            <a:pPr algn="just" defTabSz="914400" eaLnBrk="0" fontAlgn="base" hangingPunct="0"/>
            <a:r>
              <a:rPr lang="it-IT" altLang="it-IT" sz="1600" i="0" dirty="0" smtClean="0">
                <a:solidFill>
                  <a:srgbClr val="000000"/>
                </a:solidFill>
                <a:latin typeface="+mn-lt"/>
              </a:rPr>
              <a:t>dove:</a:t>
            </a:r>
          </a:p>
          <a:p>
            <a:pPr algn="just" defTabSz="914400" eaLnBrk="0" fontAlgn="base" hangingPunct="0"/>
            <a:r>
              <a:rPr lang="it-IT" altLang="it-IT" sz="1600" i="0" dirty="0" smtClean="0">
                <a:solidFill>
                  <a:srgbClr val="000000"/>
                </a:solidFill>
                <a:latin typeface="+mn-lt"/>
              </a:rPr>
              <a:t>E = </a:t>
            </a:r>
            <a:r>
              <a:rPr lang="it-IT" altLang="it-IT" sz="1600" i="0" dirty="0">
                <a:solidFill>
                  <a:srgbClr val="000000"/>
                </a:solidFill>
                <a:latin typeface="+mn-lt"/>
              </a:rPr>
              <a:t>consumo medio annuo di energia </a:t>
            </a:r>
            <a:r>
              <a:rPr lang="it-IT" altLang="it-IT" sz="1600" i="0" dirty="0" smtClean="0">
                <a:solidFill>
                  <a:srgbClr val="000000"/>
                </a:solidFill>
                <a:latin typeface="+mn-lt"/>
              </a:rPr>
              <a:t>elettrica [kWh]</a:t>
            </a:r>
          </a:p>
          <a:p>
            <a:pPr algn="just" defTabSz="914400" eaLnBrk="0" fontAlgn="base" hangingPunct="0"/>
            <a:r>
              <a:rPr lang="it-IT" altLang="it-IT" sz="1600" i="0" dirty="0" err="1" smtClean="0">
                <a:solidFill>
                  <a:srgbClr val="000000"/>
                </a:solidFill>
                <a:latin typeface="+mn-lt"/>
              </a:rPr>
              <a:t>Fh</a:t>
            </a:r>
            <a:r>
              <a:rPr lang="it-IT" altLang="it-IT" sz="1600" i="0" dirty="0" smtClean="0">
                <a:solidFill>
                  <a:srgbClr val="000000"/>
                </a:solidFill>
                <a:latin typeface="+mn-lt"/>
              </a:rPr>
              <a:t> = fattore di normalizzazione per ore di funzionamento impianto elettrico</a:t>
            </a:r>
          </a:p>
          <a:p>
            <a:pPr algn="just" defTabSz="914400" eaLnBrk="0" fontAlgn="base" hangingPunct="0"/>
            <a:r>
              <a:rPr lang="it-IT" altLang="it-IT" sz="1600" i="0" dirty="0" err="1" smtClean="0">
                <a:solidFill>
                  <a:srgbClr val="000000"/>
                </a:solidFill>
                <a:latin typeface="+mn-lt"/>
              </a:rPr>
              <a:t>Fus</a:t>
            </a:r>
            <a:r>
              <a:rPr lang="it-IT" altLang="it-IT" sz="1600" i="0" dirty="0" smtClean="0">
                <a:solidFill>
                  <a:srgbClr val="000000"/>
                </a:solidFill>
                <a:latin typeface="+mn-lt"/>
              </a:rPr>
              <a:t> = fattore correttivo per utenze speciali (piscina, sauna, palestra, gestione del verde)</a:t>
            </a:r>
          </a:p>
          <a:p>
            <a:pPr algn="just" defTabSz="914400" eaLnBrk="0" fontAlgn="base" hangingPunct="0"/>
            <a:r>
              <a:rPr lang="it-IT" altLang="it-IT" sz="1600" i="0" dirty="0" smtClean="0">
                <a:solidFill>
                  <a:srgbClr val="000000"/>
                </a:solidFill>
                <a:latin typeface="+mn-lt"/>
              </a:rPr>
              <a:t>Su = superficie utile </a:t>
            </a:r>
            <a:r>
              <a:rPr lang="it-IT" altLang="it-IT" sz="1600" i="0" dirty="0">
                <a:solidFill>
                  <a:srgbClr val="000000"/>
                </a:solidFill>
                <a:latin typeface="+mn-lt"/>
              </a:rPr>
              <a:t>netta [</a:t>
            </a:r>
            <a:r>
              <a:rPr lang="it-IT" altLang="it-IT" sz="1600" i="0" dirty="0" smtClean="0">
                <a:solidFill>
                  <a:srgbClr val="000000"/>
                </a:solidFill>
                <a:latin typeface="+mn-lt"/>
              </a:rPr>
              <a:t>m</a:t>
            </a:r>
            <a:r>
              <a:rPr lang="it-IT" altLang="it-IT" sz="1600" i="0" baseline="30000" dirty="0" smtClean="0">
                <a:solidFill>
                  <a:srgbClr val="000000"/>
                </a:solidFill>
                <a:latin typeface="+mn-lt"/>
              </a:rPr>
              <a:t>2</a:t>
            </a:r>
            <a:r>
              <a:rPr lang="it-IT" altLang="it-IT" sz="1600" i="0" dirty="0" smtClean="0">
                <a:solidFill>
                  <a:srgbClr val="000000"/>
                </a:solidFill>
                <a:latin typeface="+mn-lt"/>
              </a:rPr>
              <a:t>]</a:t>
            </a:r>
            <a:endParaRPr lang="it-IT" altLang="it-IT" sz="1600" i="0" dirty="0">
              <a:solidFill>
                <a:srgbClr val="000000"/>
              </a:solidFill>
              <a:latin typeface="+mn-lt"/>
            </a:endParaRPr>
          </a:p>
          <a:p>
            <a:pPr algn="just" defTabSz="914400" eaLnBrk="0" fontAlgn="base" hangingPunct="0"/>
            <a:r>
              <a:rPr lang="it-IT" altLang="it-IT" sz="1600" i="0" dirty="0" err="1" smtClean="0">
                <a:solidFill>
                  <a:srgbClr val="000000"/>
                </a:solidFill>
                <a:latin typeface="+mn-lt"/>
              </a:rPr>
              <a:t>Fme</a:t>
            </a:r>
            <a:r>
              <a:rPr lang="it-IT" altLang="it-IT" sz="1600" i="0" dirty="0" smtClean="0">
                <a:solidFill>
                  <a:srgbClr val="000000"/>
                </a:solidFill>
                <a:latin typeface="+mn-lt"/>
              </a:rPr>
              <a:t> = </a:t>
            </a:r>
            <a:r>
              <a:rPr lang="it-IT" altLang="it-IT" sz="1600" i="0" dirty="0">
                <a:solidFill>
                  <a:srgbClr val="000000"/>
                </a:solidFill>
                <a:latin typeface="+mn-lt"/>
              </a:rPr>
              <a:t>fattore correttivo per mesi effettivi di attivazione </a:t>
            </a:r>
            <a:r>
              <a:rPr lang="it-IT" altLang="it-IT" sz="1600" i="0" dirty="0" smtClean="0">
                <a:solidFill>
                  <a:srgbClr val="000000"/>
                </a:solidFill>
                <a:latin typeface="+mn-lt"/>
              </a:rPr>
              <a:t>impianto elettrico</a:t>
            </a:r>
            <a:endParaRPr lang="it-IT" altLang="it-IT" sz="1600" i="0" dirty="0">
              <a:solidFill>
                <a:srgbClr val="00000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/>
              <p:cNvSpPr txBox="1"/>
              <p:nvPr/>
            </p:nvSpPr>
            <p:spPr>
              <a:xfrm>
                <a:off x="3280620" y="2421186"/>
                <a:ext cx="2582758" cy="632674"/>
              </a:xfrm>
              <a:prstGeom prst="rect">
                <a:avLst/>
              </a:prstGeom>
            </p:spPr>
            <p:txBody>
              <a:bodyPr vert="horz" wrap="none" lIns="91440" tIns="0" rIns="91440" bIns="0" rtlCol="0">
                <a:spAutoFit/>
              </a:bodyPr>
              <a:lstStyle/>
              <a:p>
                <a:r>
                  <a:rPr lang="it-IT" sz="2400" dirty="0" smtClean="0"/>
                  <a:t>IEN</a:t>
                </a:r>
                <a:r>
                  <a:rPr lang="it-IT" sz="2400" baseline="-25000" dirty="0" smtClean="0"/>
                  <a:t>E </a:t>
                </a:r>
                <a:r>
                  <a:rPr lang="it-IT" sz="2400" dirty="0" smtClean="0"/>
                  <a:t>=</a:t>
                </a:r>
                <a:r>
                  <a:rPr lang="it-IT" sz="2400" baseline="-250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it-IT" sz="2800" b="0" i="0" smtClean="0">
                            <a:latin typeface="Cambria Math"/>
                          </a:rPr>
                          <m:t>E</m:t>
                        </m:r>
                        <m:r>
                          <a:rPr lang="it-IT" sz="2800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it-IT" sz="2800" b="0" i="0" smtClean="0">
                            <a:latin typeface="Cambria Math"/>
                          </a:rPr>
                          <m:t>x</m:t>
                        </m:r>
                        <m:r>
                          <a:rPr lang="it-IT" sz="2800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it-IT" sz="2800" b="0" i="0" smtClean="0">
                            <a:latin typeface="Cambria Math"/>
                          </a:rPr>
                          <m:t>Fh</m:t>
                        </m:r>
                        <m:r>
                          <a:rPr lang="it-IT" sz="2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it-IT" sz="28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it-IT" sz="2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it-IT" sz="2800" b="0" i="0" smtClean="0">
                            <a:latin typeface="Cambria Math" panose="02040503050406030204" pitchFamily="18" charset="0"/>
                          </a:rPr>
                          <m:t>Fus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it-IT" sz="2800" b="0" i="0" smtClean="0">
                            <a:latin typeface="Cambria Math"/>
                          </a:rPr>
                          <m:t>Su</m:t>
                        </m:r>
                        <m:r>
                          <a:rPr lang="it-IT" sz="2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it-IT" sz="28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it-IT" sz="2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it-IT" sz="2800" b="0" i="0" smtClean="0">
                            <a:latin typeface="Cambria Math" panose="02040503050406030204" pitchFamily="18" charset="0"/>
                          </a:rPr>
                          <m:t>Fme</m:t>
                        </m:r>
                      </m:den>
                    </m:f>
                  </m:oMath>
                </a14:m>
                <a:endParaRPr lang="it-IT" sz="2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asellaDiTes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0620" y="2421186"/>
                <a:ext cx="2582758" cy="632674"/>
              </a:xfrm>
              <a:prstGeom prst="rect">
                <a:avLst/>
              </a:prstGeom>
              <a:blipFill rotWithShape="1">
                <a:blip r:embed="rId2"/>
                <a:stretch>
                  <a:fillRect l="-3538" b="-1153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ttangolo 8"/>
          <p:cNvSpPr>
            <a:spLocks noChangeArrowheads="1"/>
          </p:cNvSpPr>
          <p:nvPr/>
        </p:nvSpPr>
        <p:spPr bwMode="auto">
          <a:xfrm>
            <a:off x="-1" y="1489583"/>
            <a:ext cx="9144000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1pPr>
            <a:lvl2pPr marL="742950" indent="-285750"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2pPr>
            <a:lvl3pPr marL="1143000" indent="-228600"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3pPr>
            <a:lvl4pPr marL="1600200" indent="-228600"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4pPr>
            <a:lvl5pPr marL="2057400" indent="-228600"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9pPr>
          </a:lstStyle>
          <a:p>
            <a:pPr algn="ctr" defTabSz="914400" eaLnBrk="0" fontAlgn="base" hangingPunct="0">
              <a:spcBef>
                <a:spcPts val="300"/>
              </a:spcBef>
              <a:spcAft>
                <a:spcPts val="300"/>
              </a:spcAft>
            </a:pPr>
            <a:r>
              <a:rPr lang="it-IT" altLang="it-IT" sz="1600" i="0" dirty="0" smtClean="0">
                <a:solidFill>
                  <a:srgbClr val="000000"/>
                </a:solidFill>
                <a:latin typeface="+mn-lt"/>
              </a:rPr>
              <a:t>Individuazione della classe, in base alla collocazione nelle tabelle di riferimento, di:</a:t>
            </a:r>
          </a:p>
          <a:p>
            <a:pPr algn="ctr" defTabSz="914400" eaLnBrk="0" fontAlgn="base" hangingPunct="0">
              <a:spcBef>
                <a:spcPts val="300"/>
              </a:spcBef>
              <a:spcAft>
                <a:spcPts val="300"/>
              </a:spcAft>
            </a:pPr>
            <a:r>
              <a:rPr lang="it-IT" altLang="it-IT" sz="1600" i="0" dirty="0" smtClean="0">
                <a:solidFill>
                  <a:srgbClr val="000000"/>
                </a:solidFill>
                <a:latin typeface="+mn-lt"/>
              </a:rPr>
              <a:t>Indicatore </a:t>
            </a:r>
            <a:r>
              <a:rPr lang="it-IT" altLang="it-IT" sz="1600" i="0" dirty="0">
                <a:solidFill>
                  <a:srgbClr val="000000"/>
                </a:solidFill>
                <a:latin typeface="+mn-lt"/>
              </a:rPr>
              <a:t>E</a:t>
            </a:r>
            <a:r>
              <a:rPr lang="it-IT" altLang="it-IT" sz="1600" i="0" dirty="0" smtClean="0">
                <a:solidFill>
                  <a:srgbClr val="000000"/>
                </a:solidFill>
                <a:latin typeface="+mn-lt"/>
              </a:rPr>
              <a:t>nergetico </a:t>
            </a:r>
            <a:r>
              <a:rPr lang="it-IT" altLang="it-IT" sz="1600" i="0" dirty="0">
                <a:solidFill>
                  <a:srgbClr val="000000"/>
                </a:solidFill>
                <a:latin typeface="+mn-lt"/>
              </a:rPr>
              <a:t>N</a:t>
            </a:r>
            <a:r>
              <a:rPr lang="it-IT" altLang="it-IT" sz="1600" i="0" dirty="0" smtClean="0">
                <a:solidFill>
                  <a:srgbClr val="000000"/>
                </a:solidFill>
                <a:latin typeface="+mn-lt"/>
              </a:rPr>
              <a:t>ormalizzato per Energia </a:t>
            </a:r>
            <a:r>
              <a:rPr lang="it-IT" altLang="it-IT" sz="1600" i="0" dirty="0">
                <a:solidFill>
                  <a:srgbClr val="000000"/>
                </a:solidFill>
                <a:latin typeface="+mn-lt"/>
              </a:rPr>
              <a:t>E</a:t>
            </a:r>
            <a:r>
              <a:rPr lang="it-IT" altLang="it-IT" sz="1600" i="0" dirty="0" smtClean="0">
                <a:solidFill>
                  <a:srgbClr val="000000"/>
                </a:solidFill>
                <a:latin typeface="+mn-lt"/>
              </a:rPr>
              <a:t>lettrica (IEN</a:t>
            </a:r>
            <a:r>
              <a:rPr lang="it-IT" altLang="it-IT" sz="1600" i="0" baseline="-25000" dirty="0" smtClean="0">
                <a:solidFill>
                  <a:srgbClr val="000000"/>
                </a:solidFill>
                <a:latin typeface="+mn-lt"/>
              </a:rPr>
              <a:t>E</a:t>
            </a:r>
            <a:r>
              <a:rPr lang="it-IT" altLang="it-IT" sz="1600" i="0" dirty="0" smtClean="0">
                <a:solidFill>
                  <a:srgbClr val="000000"/>
                </a:solidFill>
                <a:latin typeface="+mn-lt"/>
              </a:rPr>
              <a:t>) calcolato</a:t>
            </a:r>
          </a:p>
        </p:txBody>
      </p:sp>
      <p:sp>
        <p:nvSpPr>
          <p:cNvPr id="12" name="CasellaDiTesto 11"/>
          <p:cNvSpPr txBox="1">
            <a:spLocks noChangeArrowheads="1"/>
          </p:cNvSpPr>
          <p:nvPr/>
        </p:nvSpPr>
        <p:spPr bwMode="auto">
          <a:xfrm>
            <a:off x="0" y="1066553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1pPr>
            <a:lvl2pPr marL="742950" indent="-285750"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2pPr>
            <a:lvl3pPr marL="1143000" indent="-228600"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3pPr>
            <a:lvl4pPr marL="1600200" indent="-228600"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4pPr>
            <a:lvl5pPr marL="2057400" indent="-228600"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9pPr>
          </a:lstStyle>
          <a:p>
            <a:pPr algn="ctr" defTabSz="914400" eaLnBrk="0" fontAlgn="base" hangingPunct="0">
              <a:spcBef>
                <a:spcPts val="600"/>
              </a:spcBef>
              <a:spcAft>
                <a:spcPts val="600"/>
              </a:spcAft>
            </a:pPr>
            <a:r>
              <a:rPr lang="it-IT" altLang="it-IT" sz="2000" b="1" i="0" dirty="0" smtClean="0">
                <a:solidFill>
                  <a:srgbClr val="7F7F7F"/>
                </a:solidFill>
                <a:latin typeface="+mn-lt"/>
              </a:rPr>
              <a:t>Classe di merito per energia elettrica</a:t>
            </a:r>
          </a:p>
        </p:txBody>
      </p:sp>
      <p:sp>
        <p:nvSpPr>
          <p:cNvPr id="14" name="Titolo 4"/>
          <p:cNvSpPr>
            <a:spLocks noGrp="1"/>
          </p:cNvSpPr>
          <p:nvPr>
            <p:ph type="title"/>
          </p:nvPr>
        </p:nvSpPr>
        <p:spPr>
          <a:xfrm>
            <a:off x="810031" y="416045"/>
            <a:ext cx="8229600" cy="400110"/>
          </a:xfrm>
        </p:spPr>
        <p:txBody>
          <a:bodyPr/>
          <a:lstStyle/>
          <a:p>
            <a:pPr algn="r"/>
            <a:r>
              <a:rPr lang="it-IT" dirty="0" smtClean="0"/>
              <a:t>Condomini+4.0</a:t>
            </a:r>
            <a:endParaRPr lang="it-IT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14</a:t>
            </a:fld>
            <a:endParaRPr lang="it-I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3" y="5157788"/>
            <a:ext cx="618172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932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32" b="12876"/>
          <a:stretch/>
        </p:blipFill>
        <p:spPr>
          <a:xfrm>
            <a:off x="1090679" y="1743075"/>
            <a:ext cx="2907655" cy="41052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/>
              <p:cNvSpPr txBox="1"/>
              <p:nvPr/>
            </p:nvSpPr>
            <p:spPr>
              <a:xfrm>
                <a:off x="6236763" y="1595566"/>
                <a:ext cx="2582758" cy="632674"/>
              </a:xfrm>
              <a:prstGeom prst="rect">
                <a:avLst/>
              </a:prstGeom>
              <a:ln>
                <a:noFill/>
              </a:ln>
            </p:spPr>
            <p:txBody>
              <a:bodyPr vert="horz" wrap="none" lIns="91440" tIns="0" rIns="91440" bIns="0" rtlCol="0">
                <a:spAutoFit/>
              </a:bodyPr>
              <a:lstStyle/>
              <a:p>
                <a:r>
                  <a:rPr lang="it-IT" sz="2400" dirty="0" smtClean="0"/>
                  <a:t>IEN</a:t>
                </a:r>
                <a:r>
                  <a:rPr lang="it-IT" sz="2400" baseline="-25000" dirty="0" smtClean="0"/>
                  <a:t>E </a:t>
                </a:r>
                <a:r>
                  <a:rPr lang="it-IT" sz="2400" dirty="0" smtClean="0"/>
                  <a:t>=</a:t>
                </a:r>
                <a:r>
                  <a:rPr lang="it-IT" sz="2400" baseline="-250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it-IT" sz="2800" b="0" i="0" smtClean="0">
                            <a:latin typeface="Cambria Math"/>
                          </a:rPr>
                          <m:t>E</m:t>
                        </m:r>
                        <m:r>
                          <a:rPr lang="it-IT" sz="2800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it-IT" sz="2800" b="0" i="0" smtClean="0">
                            <a:latin typeface="Cambria Math"/>
                          </a:rPr>
                          <m:t>x</m:t>
                        </m:r>
                        <m:r>
                          <a:rPr lang="it-IT" sz="2800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it-IT" sz="2800" b="0" i="0" smtClean="0">
                            <a:latin typeface="Cambria Math"/>
                          </a:rPr>
                          <m:t>Fh</m:t>
                        </m:r>
                        <m:r>
                          <a:rPr lang="it-IT" sz="2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it-IT" sz="28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it-IT" sz="2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it-IT" sz="2800" b="0" i="0" smtClean="0">
                            <a:latin typeface="Cambria Math" panose="02040503050406030204" pitchFamily="18" charset="0"/>
                          </a:rPr>
                          <m:t>Fus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it-IT" sz="2800" b="0" i="0" smtClean="0">
                            <a:latin typeface="Cambria Math"/>
                          </a:rPr>
                          <m:t>Su</m:t>
                        </m:r>
                        <m:r>
                          <a:rPr lang="it-IT" sz="2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it-IT" sz="28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it-IT" sz="2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it-IT" sz="2800" b="0" i="0" smtClean="0">
                            <a:latin typeface="Cambria Math" panose="02040503050406030204" pitchFamily="18" charset="0"/>
                          </a:rPr>
                          <m:t>Fme</m:t>
                        </m:r>
                      </m:den>
                    </m:f>
                  </m:oMath>
                </a14:m>
                <a:endParaRPr lang="it-IT" sz="2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CasellaDiTes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6763" y="1595566"/>
                <a:ext cx="2582758" cy="632674"/>
              </a:xfrm>
              <a:prstGeom prst="rect">
                <a:avLst/>
              </a:prstGeom>
              <a:blipFill rotWithShape="1">
                <a:blip r:embed="rId3"/>
                <a:stretch>
                  <a:fillRect l="-3538" b="-1057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75" b="7328"/>
          <a:stretch/>
        </p:blipFill>
        <p:spPr>
          <a:xfrm>
            <a:off x="4308864" y="2228240"/>
            <a:ext cx="2907655" cy="2770536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72" b="16171"/>
          <a:stretch/>
        </p:blipFill>
        <p:spPr>
          <a:xfrm>
            <a:off x="5105467" y="5107227"/>
            <a:ext cx="3848149" cy="1009518"/>
          </a:xfrm>
          <a:prstGeom prst="rect">
            <a:avLst/>
          </a:prstGeom>
        </p:spPr>
      </p:pic>
      <p:sp>
        <p:nvSpPr>
          <p:cNvPr id="15" name="CasellaDiTesto 14"/>
          <p:cNvSpPr txBox="1">
            <a:spLocks noChangeArrowheads="1"/>
          </p:cNvSpPr>
          <p:nvPr/>
        </p:nvSpPr>
        <p:spPr bwMode="auto">
          <a:xfrm>
            <a:off x="0" y="1185744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1pPr>
            <a:lvl2pPr marL="742950" indent="-285750"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2pPr>
            <a:lvl3pPr marL="1143000" indent="-228600"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3pPr>
            <a:lvl4pPr marL="1600200" indent="-228600"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4pPr>
            <a:lvl5pPr marL="2057400" indent="-228600"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9pPr>
          </a:lstStyle>
          <a:p>
            <a:pPr algn="ctr" defTabSz="914400" eaLnBrk="0" fontAlgn="base" hangingPunct="0">
              <a:spcBef>
                <a:spcPts val="600"/>
              </a:spcBef>
              <a:spcAft>
                <a:spcPts val="600"/>
              </a:spcAft>
            </a:pPr>
            <a:r>
              <a:rPr lang="it-IT" altLang="it-IT" sz="2000" b="1" i="0" dirty="0" smtClean="0">
                <a:solidFill>
                  <a:srgbClr val="7F7F7F"/>
                </a:solidFill>
                <a:latin typeface="+mn-lt"/>
              </a:rPr>
              <a:t>Classe di merito per energia elettrica</a:t>
            </a:r>
          </a:p>
        </p:txBody>
      </p:sp>
      <p:sp>
        <p:nvSpPr>
          <p:cNvPr id="16" name="Titolo 4"/>
          <p:cNvSpPr>
            <a:spLocks noGrp="1"/>
          </p:cNvSpPr>
          <p:nvPr>
            <p:ph type="title"/>
          </p:nvPr>
        </p:nvSpPr>
        <p:spPr>
          <a:xfrm>
            <a:off x="810031" y="416045"/>
            <a:ext cx="8229600" cy="400110"/>
          </a:xfrm>
        </p:spPr>
        <p:txBody>
          <a:bodyPr/>
          <a:lstStyle/>
          <a:p>
            <a:pPr algn="r"/>
            <a:r>
              <a:rPr lang="it-IT" dirty="0" smtClean="0"/>
              <a:t>Condomini+4.0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15</a:t>
            </a:fld>
            <a:endParaRPr lang="it-IT"/>
          </a:p>
        </p:txBody>
      </p:sp>
      <p:sp>
        <p:nvSpPr>
          <p:cNvPr id="10" name="Ovale 9"/>
          <p:cNvSpPr/>
          <p:nvPr/>
        </p:nvSpPr>
        <p:spPr>
          <a:xfrm>
            <a:off x="6530942" y="5119433"/>
            <a:ext cx="997200" cy="997312"/>
          </a:xfrm>
          <a:prstGeom prst="ellipse">
            <a:avLst/>
          </a:prstGeom>
          <a:noFill/>
          <a:ln w="38100" cap="flat" cmpd="sng" algn="ctr">
            <a:solidFill>
              <a:schemeClr val="bg2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1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078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Segnaposto tabella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3028043"/>
              </p:ext>
            </p:extLst>
          </p:nvPr>
        </p:nvGraphicFramePr>
        <p:xfrm>
          <a:off x="201338" y="1487037"/>
          <a:ext cx="8783270" cy="4676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0233"/>
                <a:gridCol w="2101704"/>
                <a:gridCol w="2409825"/>
                <a:gridCol w="1457325"/>
                <a:gridCol w="1774183"/>
              </a:tblGrid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Codice criterio</a:t>
                      </a:r>
                      <a:endParaRPr lang="it-IT" sz="1800" dirty="0"/>
                    </a:p>
                  </a:txBody>
                  <a:tcPr marT="60960" marB="6096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Variabile</a:t>
                      </a:r>
                      <a:r>
                        <a:rPr lang="it-IT" sz="1800" baseline="0" dirty="0" smtClean="0"/>
                        <a:t> codice</a:t>
                      </a:r>
                      <a:endParaRPr lang="it-IT" sz="1800" dirty="0"/>
                    </a:p>
                  </a:txBody>
                  <a:tcPr marT="60960" marB="6096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Parametro</a:t>
                      </a:r>
                      <a:r>
                        <a:rPr lang="it-IT" sz="1800" baseline="0" dirty="0" smtClean="0"/>
                        <a:t> </a:t>
                      </a:r>
                      <a:endParaRPr lang="it-IT" sz="1800" dirty="0"/>
                    </a:p>
                  </a:txBody>
                  <a:tcPr marT="60960" marB="6096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Intervento</a:t>
                      </a:r>
                      <a:r>
                        <a:rPr lang="it-IT" sz="1800" baseline="0" dirty="0" smtClean="0"/>
                        <a:t> consigliato</a:t>
                      </a:r>
                      <a:endParaRPr lang="it-IT" sz="1800" dirty="0"/>
                    </a:p>
                  </a:txBody>
                  <a:tcPr marT="60960" marB="6096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Classe di merito per riscaldamento</a:t>
                      </a:r>
                      <a:endParaRPr lang="it-IT" sz="1800" dirty="0"/>
                    </a:p>
                  </a:txBody>
                  <a:tcPr marT="60960" marB="60960">
                    <a:solidFill>
                      <a:schemeClr val="bg2"/>
                    </a:solidFill>
                  </a:tcPr>
                </a:tc>
              </a:tr>
              <a:tr h="49445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u="none" strike="noStrike" dirty="0">
                          <a:effectLst/>
                        </a:rPr>
                        <a:t>A.4.6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 dirty="0">
                          <a:effectLst/>
                        </a:rPr>
                        <a:t>paretiesternop027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 dirty="0">
                          <a:effectLst/>
                        </a:rPr>
                        <a:t>d</a:t>
                      </a:r>
                      <a:r>
                        <a:rPr lang="it-IT" sz="1800" u="none" strike="noStrike" dirty="0" smtClean="0">
                          <a:effectLst/>
                        </a:rPr>
                        <a:t>a </a:t>
                      </a:r>
                      <a:r>
                        <a:rPr lang="it-IT" sz="1800" u="none" strike="noStrike" dirty="0">
                          <a:effectLst/>
                        </a:rPr>
                        <a:t>ripristinare o scarso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it-IT" sz="1800" b="1" u="none" strike="noStrike" dirty="0">
                          <a:effectLst/>
                        </a:rPr>
                        <a:t>Cappotto esterno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 dirty="0" smtClean="0">
                          <a:effectLst/>
                        </a:rPr>
                        <a:t>sufficiente o  </a:t>
                      </a:r>
                      <a:r>
                        <a:rPr lang="it-IT" sz="1800" u="none" strike="noStrike" dirty="0">
                          <a:effectLst/>
                        </a:rPr>
                        <a:t>insufficiente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49445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u="none" strike="noStrike" dirty="0">
                          <a:effectLst/>
                        </a:rPr>
                        <a:t>B.2.1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 dirty="0">
                          <a:effectLst/>
                        </a:rPr>
                        <a:t>zonaclimaticap031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 dirty="0">
                          <a:effectLst/>
                        </a:rPr>
                        <a:t>D o </a:t>
                      </a:r>
                      <a:r>
                        <a:rPr lang="it-IT" sz="1800" u="none" strike="noStrike" dirty="0" smtClean="0">
                          <a:effectLst/>
                        </a:rPr>
                        <a:t>E o </a:t>
                      </a:r>
                      <a:r>
                        <a:rPr lang="it-IT" sz="1800" u="none" strike="noStrike" dirty="0">
                          <a:effectLst/>
                        </a:rPr>
                        <a:t>F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49445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u="none" strike="noStrike">
                          <a:effectLst/>
                        </a:rPr>
                        <a:t>B.2.7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 dirty="0">
                          <a:effectLst/>
                        </a:rPr>
                        <a:t>paretip031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 dirty="0">
                          <a:effectLst/>
                        </a:rPr>
                        <a:t>muratura in pietra non coibentata,  muratura in blocchi di tufo non coibentata, muratura in mattoni semipieni non coibentata,  muratura in mattoni pieni non </a:t>
                      </a:r>
                      <a:r>
                        <a:rPr lang="it-IT" sz="1800" u="none" strike="noStrike" dirty="0" smtClean="0">
                          <a:effectLst/>
                        </a:rPr>
                        <a:t>coibentata,</a:t>
                      </a:r>
                      <a:r>
                        <a:rPr lang="it-IT" sz="1800" u="none" strike="noStrike" baseline="0" dirty="0" smtClean="0">
                          <a:effectLst/>
                        </a:rPr>
                        <a:t> </a:t>
                      </a:r>
                      <a:r>
                        <a:rPr lang="it-IT" sz="1800" u="none" strike="noStrike" dirty="0" smtClean="0">
                          <a:effectLst/>
                        </a:rPr>
                        <a:t>muratura </a:t>
                      </a:r>
                      <a:r>
                        <a:rPr lang="it-IT" sz="1800" u="none" strike="noStrike" dirty="0">
                          <a:effectLst/>
                        </a:rPr>
                        <a:t>in pannelli di calcestruzzo non coibentata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CasellaDiTesto 11"/>
          <p:cNvSpPr txBox="1">
            <a:spLocks noChangeArrowheads="1"/>
          </p:cNvSpPr>
          <p:nvPr/>
        </p:nvSpPr>
        <p:spPr bwMode="auto">
          <a:xfrm>
            <a:off x="76200" y="1086927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1pPr>
            <a:lvl2pPr marL="742950" indent="-285750"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2pPr>
            <a:lvl3pPr marL="1143000" indent="-228600"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3pPr>
            <a:lvl4pPr marL="1600200" indent="-228600"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4pPr>
            <a:lvl5pPr marL="2057400" indent="-228600"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9pPr>
          </a:lstStyle>
          <a:p>
            <a:pPr algn="ctr" defTabSz="914400" eaLnBrk="0" fontAlgn="base" hangingPunct="0">
              <a:spcBef>
                <a:spcPts val="600"/>
              </a:spcBef>
              <a:spcAft>
                <a:spcPts val="600"/>
              </a:spcAft>
            </a:pPr>
            <a:r>
              <a:rPr lang="it-IT" altLang="it-IT" sz="2000" b="1" i="0" dirty="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Esempi di interventi - INVOLUCRO</a:t>
            </a:r>
          </a:p>
        </p:txBody>
      </p:sp>
      <p:sp>
        <p:nvSpPr>
          <p:cNvPr id="11" name="Titolo 4"/>
          <p:cNvSpPr>
            <a:spLocks noGrp="1"/>
          </p:cNvSpPr>
          <p:nvPr>
            <p:ph type="title"/>
          </p:nvPr>
        </p:nvSpPr>
        <p:spPr>
          <a:xfrm>
            <a:off x="810031" y="416045"/>
            <a:ext cx="8229600" cy="400110"/>
          </a:xfrm>
        </p:spPr>
        <p:txBody>
          <a:bodyPr/>
          <a:lstStyle/>
          <a:p>
            <a:pPr algn="r"/>
            <a:r>
              <a:rPr lang="it-IT" dirty="0" smtClean="0"/>
              <a:t>Condomini+4.0</a:t>
            </a:r>
            <a:endParaRPr lang="it-IT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294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4"/>
          <p:cNvSpPr>
            <a:spLocks noGrp="1"/>
          </p:cNvSpPr>
          <p:nvPr>
            <p:ph type="title"/>
          </p:nvPr>
        </p:nvSpPr>
        <p:spPr>
          <a:xfrm>
            <a:off x="810031" y="416045"/>
            <a:ext cx="8229600" cy="400110"/>
          </a:xfrm>
        </p:spPr>
        <p:txBody>
          <a:bodyPr/>
          <a:lstStyle/>
          <a:p>
            <a:pPr algn="r"/>
            <a:r>
              <a:rPr lang="it-IT" dirty="0" smtClean="0"/>
              <a:t>Condomini+4.0</a:t>
            </a:r>
            <a:endParaRPr lang="it-IT" dirty="0"/>
          </a:p>
        </p:txBody>
      </p:sp>
      <p:sp>
        <p:nvSpPr>
          <p:cNvPr id="12" name="CasellaDiTesto 11"/>
          <p:cNvSpPr txBox="1">
            <a:spLocks noChangeArrowheads="1"/>
          </p:cNvSpPr>
          <p:nvPr/>
        </p:nvSpPr>
        <p:spPr bwMode="auto">
          <a:xfrm>
            <a:off x="0" y="2191959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1pPr>
            <a:lvl2pPr marL="742950" indent="-285750"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2pPr>
            <a:lvl3pPr marL="1143000" indent="-228600"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3pPr>
            <a:lvl4pPr marL="1600200" indent="-228600"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4pPr>
            <a:lvl5pPr marL="2057400" indent="-228600"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9pPr>
          </a:lstStyle>
          <a:p>
            <a:pPr algn="ctr" defTabSz="914400" eaLnBrk="0" fontAlgn="base" hangingPunct="0">
              <a:spcBef>
                <a:spcPts val="600"/>
              </a:spcBef>
              <a:spcAft>
                <a:spcPts val="600"/>
              </a:spcAft>
            </a:pPr>
            <a:r>
              <a:rPr lang="it-IT" altLang="it-IT" sz="2000" b="1" i="0" dirty="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Esempi di interventi – CLIMATIZZAZIONE INVERNALE</a:t>
            </a:r>
          </a:p>
        </p:txBody>
      </p:sp>
      <p:graphicFrame>
        <p:nvGraphicFramePr>
          <p:cNvPr id="13" name="Segnaposto tabella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4860319"/>
              </p:ext>
            </p:extLst>
          </p:nvPr>
        </p:nvGraphicFramePr>
        <p:xfrm>
          <a:off x="94129" y="3079376"/>
          <a:ext cx="8955741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046"/>
                <a:gridCol w="2516250"/>
                <a:gridCol w="1791148"/>
                <a:gridCol w="1658804"/>
                <a:gridCol w="1923493"/>
              </a:tblGrid>
              <a:tr h="880973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Codice criterio</a:t>
                      </a:r>
                      <a:endParaRPr lang="it-IT" sz="1800" dirty="0"/>
                    </a:p>
                  </a:txBody>
                  <a:tcPr marT="60960" marB="6096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Variabile</a:t>
                      </a:r>
                      <a:r>
                        <a:rPr lang="it-IT" sz="1800" baseline="0" dirty="0" smtClean="0"/>
                        <a:t> codice</a:t>
                      </a:r>
                      <a:endParaRPr lang="it-IT" sz="1800" dirty="0"/>
                    </a:p>
                  </a:txBody>
                  <a:tcPr marT="60960" marB="6096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Parametro</a:t>
                      </a:r>
                      <a:r>
                        <a:rPr lang="it-IT" sz="1800" baseline="0" dirty="0" smtClean="0"/>
                        <a:t> </a:t>
                      </a:r>
                      <a:endParaRPr lang="it-IT" sz="1800" dirty="0"/>
                    </a:p>
                  </a:txBody>
                  <a:tcPr marT="60960" marB="6096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Intervento</a:t>
                      </a:r>
                      <a:r>
                        <a:rPr lang="it-IT" sz="1800" baseline="0" dirty="0" smtClean="0"/>
                        <a:t> consigliato</a:t>
                      </a:r>
                      <a:endParaRPr lang="it-IT" sz="1800" dirty="0"/>
                    </a:p>
                  </a:txBody>
                  <a:tcPr marT="60960" marB="6096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Classe di merito per riscaldamento</a:t>
                      </a:r>
                      <a:endParaRPr lang="it-IT" sz="1800" dirty="0"/>
                    </a:p>
                  </a:txBody>
                  <a:tcPr marT="60960" marB="60960">
                    <a:solidFill>
                      <a:schemeClr val="bg2"/>
                    </a:solidFill>
                  </a:tcPr>
                </a:tc>
              </a:tr>
              <a:tr h="49445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u="none" strike="noStrike" dirty="0">
                          <a:effectLst/>
                        </a:rPr>
                        <a:t>B.3.2</a:t>
                      </a:r>
                      <a:br>
                        <a:rPr lang="it-IT" sz="1800" u="none" strike="noStrike" dirty="0">
                          <a:effectLst/>
                        </a:rPr>
                      </a:br>
                      <a:r>
                        <a:rPr lang="it-IT" sz="1800" u="none" strike="noStrike" dirty="0">
                          <a:effectLst/>
                        </a:rPr>
                        <a:t>B.4.2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 dirty="0" smtClean="0">
                          <a:effectLst/>
                        </a:rPr>
                        <a:t>annoinstallazionep033</a:t>
                      </a:r>
                    </a:p>
                    <a:p>
                      <a:pPr algn="ctr" fontAlgn="ctr"/>
                      <a:r>
                        <a:rPr lang="it-IT" sz="1800" u="none" strike="noStrike" dirty="0">
                          <a:effectLst/>
                        </a:rPr>
                        <a:t/>
                      </a:r>
                      <a:br>
                        <a:rPr lang="it-IT" sz="1800" u="none" strike="noStrike" dirty="0">
                          <a:effectLst/>
                        </a:rPr>
                      </a:br>
                      <a:r>
                        <a:rPr lang="it-IT" sz="1800" u="none" strike="noStrike" dirty="0">
                          <a:effectLst/>
                        </a:rPr>
                        <a:t>annoinstallazionep032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 fontAlgn="ctr">
                        <a:buFont typeface="Wingdings" pitchFamily="2" charset="2"/>
                        <a:buNone/>
                      </a:pPr>
                      <a:r>
                        <a:rPr lang="it-IT" sz="1800" u="none" strike="noStrike" dirty="0" smtClean="0">
                          <a:effectLst/>
                        </a:rPr>
                        <a:t>&gt; </a:t>
                      </a:r>
                      <a:r>
                        <a:rPr lang="it-IT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20 </a:t>
                      </a:r>
                      <a:r>
                        <a:rPr lang="it-IT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anni </a:t>
                      </a:r>
                      <a:endParaRPr lang="it-IT" sz="1800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indent="0" algn="ctr" fontAlgn="ctr">
                        <a:buFont typeface="Wingdings" pitchFamily="2" charset="2"/>
                        <a:buNone/>
                      </a:pPr>
                      <a:r>
                        <a:rPr lang="it-IT" sz="1800" u="none" strike="noStrike" dirty="0" smtClean="0">
                          <a:effectLst/>
                        </a:rPr>
                        <a:t>(</a:t>
                      </a:r>
                      <a:r>
                        <a:rPr lang="it-IT" sz="1800" u="none" strike="noStrike" dirty="0">
                          <a:effectLst/>
                        </a:rPr>
                        <a:t>caldaia</a:t>
                      </a:r>
                      <a:r>
                        <a:rPr lang="it-IT" sz="1800" u="none" strike="noStrike" dirty="0" smtClean="0">
                          <a:effectLst/>
                        </a:rPr>
                        <a:t>)</a:t>
                      </a:r>
                    </a:p>
                    <a:p>
                      <a:pPr marL="0" indent="0" algn="ctr" fontAlgn="ctr">
                        <a:buFont typeface="Wingdings" pitchFamily="2" charset="2"/>
                        <a:buNone/>
                      </a:pPr>
                      <a:r>
                        <a:rPr lang="it-IT" sz="1800" u="none" strike="noStrike" dirty="0" smtClean="0">
                          <a:effectLst/>
                        </a:rPr>
                        <a:t> &gt; 15 </a:t>
                      </a:r>
                      <a:r>
                        <a:rPr lang="it-IT" sz="1800" u="none" strike="noStrike" dirty="0">
                          <a:effectLst/>
                        </a:rPr>
                        <a:t>anni </a:t>
                      </a:r>
                      <a:endParaRPr lang="it-IT" sz="1800" u="none" strike="noStrike" dirty="0" smtClean="0">
                        <a:effectLst/>
                      </a:endParaRPr>
                    </a:p>
                    <a:p>
                      <a:pPr marL="0" indent="0" algn="ctr" fontAlgn="ctr">
                        <a:buFont typeface="Wingdings" pitchFamily="2" charset="2"/>
                        <a:buNone/>
                      </a:pPr>
                      <a:r>
                        <a:rPr lang="it-IT" sz="1800" u="none" strike="noStrike" dirty="0" smtClean="0">
                          <a:effectLst/>
                        </a:rPr>
                        <a:t>(</a:t>
                      </a:r>
                      <a:r>
                        <a:rPr lang="it-IT" sz="1800" u="none" strike="noStrike" dirty="0">
                          <a:effectLst/>
                        </a:rPr>
                        <a:t>pompa di calore)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u="none" strike="noStrike" dirty="0">
                          <a:effectLst/>
                        </a:rPr>
                        <a:t>Sostituzione generatore riscaldamento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 dirty="0" smtClean="0">
                          <a:effectLst/>
                        </a:rPr>
                        <a:t>sufficiente o </a:t>
                      </a:r>
                      <a:r>
                        <a:rPr lang="it-IT" sz="1800" u="none" strike="noStrike" dirty="0">
                          <a:effectLst/>
                        </a:rPr>
                        <a:t>insufficiente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484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4"/>
          <p:cNvSpPr>
            <a:spLocks noGrp="1"/>
          </p:cNvSpPr>
          <p:nvPr>
            <p:ph type="title"/>
          </p:nvPr>
        </p:nvSpPr>
        <p:spPr>
          <a:xfrm>
            <a:off x="810031" y="416045"/>
            <a:ext cx="8229600" cy="400110"/>
          </a:xfrm>
        </p:spPr>
        <p:txBody>
          <a:bodyPr/>
          <a:lstStyle/>
          <a:p>
            <a:pPr algn="r"/>
            <a:r>
              <a:rPr lang="it-IT" dirty="0" smtClean="0"/>
              <a:t>Condomini+4.0</a:t>
            </a:r>
            <a:endParaRPr lang="it-IT" dirty="0"/>
          </a:p>
        </p:txBody>
      </p:sp>
      <p:sp>
        <p:nvSpPr>
          <p:cNvPr id="12" name="CasellaDiTesto 11"/>
          <p:cNvSpPr txBox="1">
            <a:spLocks noChangeArrowheads="1"/>
          </p:cNvSpPr>
          <p:nvPr/>
        </p:nvSpPr>
        <p:spPr bwMode="auto">
          <a:xfrm>
            <a:off x="-35859" y="1515599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1pPr>
            <a:lvl2pPr marL="742950" indent="-285750"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2pPr>
            <a:lvl3pPr marL="1143000" indent="-228600"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3pPr>
            <a:lvl4pPr marL="1600200" indent="-228600"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4pPr>
            <a:lvl5pPr marL="2057400" indent="-228600"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9pPr>
          </a:lstStyle>
          <a:p>
            <a:pPr algn="ctr" defTabSz="914400" eaLnBrk="0" fontAlgn="base" hangingPunct="0">
              <a:spcBef>
                <a:spcPts val="600"/>
              </a:spcBef>
              <a:spcAft>
                <a:spcPts val="600"/>
              </a:spcAft>
            </a:pPr>
            <a:r>
              <a:rPr lang="it-IT" altLang="it-IT" sz="2000" b="1" i="0" dirty="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Esempi di interventi – ILLUMINAZIONE</a:t>
            </a:r>
          </a:p>
        </p:txBody>
      </p:sp>
      <p:graphicFrame>
        <p:nvGraphicFramePr>
          <p:cNvPr id="8" name="Segnaposto tabella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5763115"/>
              </p:ext>
            </p:extLst>
          </p:nvPr>
        </p:nvGraphicFramePr>
        <p:xfrm>
          <a:off x="457200" y="2343151"/>
          <a:ext cx="8250572" cy="33595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7828"/>
                <a:gridCol w="3204594"/>
                <a:gridCol w="1543574"/>
                <a:gridCol w="1694576"/>
              </a:tblGrid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Codice criterio</a:t>
                      </a:r>
                      <a:endParaRPr lang="it-IT" sz="1800" dirty="0"/>
                    </a:p>
                  </a:txBody>
                  <a:tcPr marT="60960" marB="6096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Variabile</a:t>
                      </a:r>
                      <a:r>
                        <a:rPr lang="it-IT" sz="1800" baseline="0" dirty="0" smtClean="0"/>
                        <a:t> codice</a:t>
                      </a:r>
                      <a:endParaRPr lang="it-IT" sz="1800" dirty="0"/>
                    </a:p>
                  </a:txBody>
                  <a:tcPr marT="60960" marB="6096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Parametro</a:t>
                      </a:r>
                      <a:r>
                        <a:rPr lang="it-IT" sz="1800" baseline="0" dirty="0" smtClean="0"/>
                        <a:t> </a:t>
                      </a:r>
                      <a:endParaRPr lang="it-IT" sz="1800" dirty="0"/>
                    </a:p>
                  </a:txBody>
                  <a:tcPr marT="60960" marB="6096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Intervento</a:t>
                      </a:r>
                      <a:r>
                        <a:rPr lang="it-IT" sz="1800" baseline="0" dirty="0" smtClean="0"/>
                        <a:t> consigliato</a:t>
                      </a:r>
                      <a:endParaRPr lang="it-IT" sz="1800" dirty="0"/>
                    </a:p>
                  </a:txBody>
                  <a:tcPr marT="60960" marB="60960">
                    <a:solidFill>
                      <a:schemeClr val="bg2"/>
                    </a:solidFill>
                  </a:tcPr>
                </a:tc>
              </a:tr>
              <a:tr h="49445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u="none" strike="noStrike" dirty="0">
                          <a:effectLst/>
                        </a:rPr>
                        <a:t>B.5.46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 dirty="0">
                          <a:effectLst/>
                        </a:rPr>
                        <a:t>illuminazioneinternap028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 dirty="0">
                          <a:effectLst/>
                        </a:rPr>
                        <a:t>d</a:t>
                      </a:r>
                      <a:r>
                        <a:rPr lang="it-IT" sz="1800" u="none" strike="noStrike" dirty="0" smtClean="0">
                          <a:effectLst/>
                        </a:rPr>
                        <a:t>a </a:t>
                      </a:r>
                      <a:r>
                        <a:rPr lang="it-IT" sz="1800" u="none" strike="noStrike" dirty="0">
                          <a:effectLst/>
                        </a:rPr>
                        <a:t>ripristinare o scarso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800" b="1" u="none" strike="noStrike" dirty="0">
                          <a:effectLst/>
                        </a:rPr>
                        <a:t>Illuminazione interna a LED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49445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u="none" strike="noStrike" dirty="0">
                          <a:effectLst/>
                        </a:rPr>
                        <a:t>B.10.2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 dirty="0">
                          <a:effectLst/>
                        </a:rPr>
                        <a:t>illuminazioneprevalentep039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 dirty="0">
                          <a:effectLst/>
                        </a:rPr>
                        <a:t>f</a:t>
                      </a:r>
                      <a:r>
                        <a:rPr lang="it-IT" sz="1800" u="none" strike="noStrike" dirty="0" smtClean="0">
                          <a:effectLst/>
                        </a:rPr>
                        <a:t>luorescenti </a:t>
                      </a:r>
                      <a:r>
                        <a:rPr lang="it-IT" sz="1800" u="none" strike="noStrike" dirty="0">
                          <a:effectLst/>
                        </a:rPr>
                        <a:t>o incandescenza</a:t>
                      </a:r>
                      <a:r>
                        <a:rPr lang="it-IT" sz="1800" u="none" strike="sngStrike" dirty="0">
                          <a:effectLst/>
                        </a:rPr>
                        <a:t> 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494453">
                <a:tc>
                  <a:txBody>
                    <a:bodyPr/>
                    <a:lstStyle/>
                    <a:p>
                      <a:pPr algn="l" fontAlgn="ctr"/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49445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u="none" strike="noStrike">
                          <a:effectLst/>
                        </a:rPr>
                        <a:t>B.5.47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>
                          <a:effectLst/>
                        </a:rPr>
                        <a:t>illuminazioneesternap028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 dirty="0">
                          <a:effectLst/>
                        </a:rPr>
                        <a:t>d</a:t>
                      </a:r>
                      <a:r>
                        <a:rPr lang="it-IT" sz="1800" u="none" strike="noStrike" dirty="0" smtClean="0">
                          <a:effectLst/>
                        </a:rPr>
                        <a:t>a </a:t>
                      </a:r>
                      <a:r>
                        <a:rPr lang="it-IT" sz="1800" u="none" strike="noStrike" dirty="0">
                          <a:effectLst/>
                        </a:rPr>
                        <a:t>ripristinare o scarso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800" b="1" u="none" strike="noStrike" dirty="0">
                          <a:effectLst/>
                        </a:rPr>
                        <a:t>Illuminazione esterna a LED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49445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u="none" strike="noStrike">
                          <a:effectLst/>
                        </a:rPr>
                        <a:t>B.10.9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 dirty="0">
                          <a:effectLst/>
                        </a:rPr>
                        <a:t>illuminazioneestprevalentep039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 dirty="0">
                          <a:effectLst/>
                        </a:rPr>
                        <a:t>f</a:t>
                      </a:r>
                      <a:r>
                        <a:rPr lang="it-IT" sz="1800" u="none" strike="noStrike" dirty="0" smtClean="0">
                          <a:effectLst/>
                        </a:rPr>
                        <a:t>luorescenti </a:t>
                      </a:r>
                      <a:r>
                        <a:rPr lang="it-IT" sz="1800" u="none" strike="noStrike" dirty="0">
                          <a:effectLst/>
                        </a:rPr>
                        <a:t>o incandescenza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769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egnaposto tabella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2514292"/>
              </p:ext>
            </p:extLst>
          </p:nvPr>
        </p:nvGraphicFramePr>
        <p:xfrm>
          <a:off x="329268" y="1542443"/>
          <a:ext cx="8619688" cy="2269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6615"/>
                <a:gridCol w="2906640"/>
                <a:gridCol w="2640581"/>
                <a:gridCol w="1635852"/>
              </a:tblGrid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/>
                        <a:t>Codice criterio</a:t>
                      </a:r>
                      <a:endParaRPr lang="it-IT" sz="2000" dirty="0"/>
                    </a:p>
                  </a:txBody>
                  <a:tcPr marT="60960" marB="6096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/>
                        <a:t>Variabile</a:t>
                      </a:r>
                      <a:r>
                        <a:rPr lang="it-IT" sz="2000" baseline="0" dirty="0" smtClean="0"/>
                        <a:t> codice</a:t>
                      </a:r>
                      <a:endParaRPr lang="it-IT" sz="2000" dirty="0"/>
                    </a:p>
                  </a:txBody>
                  <a:tcPr marT="60960" marB="6096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/>
                        <a:t>Parametro</a:t>
                      </a:r>
                      <a:r>
                        <a:rPr lang="it-IT" sz="2000" baseline="0" dirty="0" smtClean="0"/>
                        <a:t> </a:t>
                      </a:r>
                      <a:endParaRPr lang="it-IT" sz="2000" dirty="0"/>
                    </a:p>
                  </a:txBody>
                  <a:tcPr marT="60960" marB="6096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/>
                        <a:t>Intervento</a:t>
                      </a:r>
                      <a:r>
                        <a:rPr lang="it-IT" sz="2000" baseline="0" dirty="0" smtClean="0"/>
                        <a:t> consigliato</a:t>
                      </a:r>
                      <a:endParaRPr lang="it-IT" sz="2000" dirty="0"/>
                    </a:p>
                  </a:txBody>
                  <a:tcPr marT="60960" marB="60960">
                    <a:solidFill>
                      <a:schemeClr val="bg2"/>
                    </a:solidFill>
                  </a:tcPr>
                </a:tc>
              </a:tr>
              <a:tr h="49445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u="none" strike="noStrike" dirty="0">
                          <a:effectLst/>
                          <a:latin typeface="+mn-lt"/>
                        </a:rPr>
                        <a:t>B.11.1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 dirty="0">
                          <a:effectLst/>
                          <a:latin typeface="+mj-lt"/>
                        </a:rPr>
                        <a:t>solaretermicop040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 dirty="0">
                          <a:effectLst/>
                          <a:latin typeface="+mj-lt"/>
                        </a:rPr>
                        <a:t>NO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it-IT" sz="1800" b="1" u="none" strike="noStrike" dirty="0">
                          <a:effectLst/>
                          <a:latin typeface="+mj-lt"/>
                        </a:rPr>
                        <a:t>Installazione impianto solare termico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49445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u="none" strike="noStrike">
                          <a:effectLst/>
                          <a:latin typeface="+mn-lt"/>
                        </a:rPr>
                        <a:t>B.11.9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 dirty="0">
                          <a:effectLst/>
                          <a:latin typeface="+mj-lt"/>
                        </a:rPr>
                        <a:t>superficiedisponibilep040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 dirty="0">
                          <a:effectLst/>
                          <a:latin typeface="+mj-lt"/>
                        </a:rPr>
                        <a:t>SI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49445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u="none" strike="noStrike">
                          <a:effectLst/>
                          <a:latin typeface="+mn-lt"/>
                        </a:rPr>
                        <a:t>B.11.8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 dirty="0">
                          <a:effectLst/>
                          <a:latin typeface="+mj-lt"/>
                        </a:rPr>
                        <a:t>esposizionep040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 dirty="0">
                          <a:effectLst/>
                          <a:latin typeface="+mj-lt"/>
                        </a:rPr>
                        <a:t>SUD o EST o SUD/EST o SUD/OVEST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itolo 4"/>
          <p:cNvSpPr>
            <a:spLocks noGrp="1"/>
          </p:cNvSpPr>
          <p:nvPr>
            <p:ph type="title"/>
          </p:nvPr>
        </p:nvSpPr>
        <p:spPr>
          <a:xfrm>
            <a:off x="810031" y="416045"/>
            <a:ext cx="8229600" cy="400110"/>
          </a:xfrm>
        </p:spPr>
        <p:txBody>
          <a:bodyPr/>
          <a:lstStyle/>
          <a:p>
            <a:pPr algn="r"/>
            <a:r>
              <a:rPr lang="it-IT" dirty="0" smtClean="0"/>
              <a:t>Condomini+4.0</a:t>
            </a:r>
            <a:endParaRPr lang="it-IT" dirty="0"/>
          </a:p>
        </p:txBody>
      </p:sp>
      <p:sp>
        <p:nvSpPr>
          <p:cNvPr id="11" name="CasellaDiTesto 10"/>
          <p:cNvSpPr txBox="1">
            <a:spLocks noChangeArrowheads="1"/>
          </p:cNvSpPr>
          <p:nvPr/>
        </p:nvSpPr>
        <p:spPr bwMode="auto">
          <a:xfrm>
            <a:off x="-35859" y="1087978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1pPr>
            <a:lvl2pPr marL="742950" indent="-285750"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2pPr>
            <a:lvl3pPr marL="1143000" indent="-228600"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3pPr>
            <a:lvl4pPr marL="1600200" indent="-228600"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4pPr>
            <a:lvl5pPr marL="2057400" indent="-228600"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9pPr>
          </a:lstStyle>
          <a:p>
            <a:pPr algn="ctr" defTabSz="914400" eaLnBrk="0" fontAlgn="base" hangingPunct="0">
              <a:spcBef>
                <a:spcPts val="600"/>
              </a:spcBef>
              <a:spcAft>
                <a:spcPts val="600"/>
              </a:spcAft>
            </a:pPr>
            <a:r>
              <a:rPr lang="it-IT" altLang="it-IT" sz="2000" b="1" i="0" dirty="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Esempi di interventi – Fonti Rinnovabili</a:t>
            </a:r>
          </a:p>
        </p:txBody>
      </p:sp>
      <p:graphicFrame>
        <p:nvGraphicFramePr>
          <p:cNvPr id="12" name="Segnaposto tabella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9427534"/>
              </p:ext>
            </p:extLst>
          </p:nvPr>
        </p:nvGraphicFramePr>
        <p:xfrm>
          <a:off x="329268" y="3899849"/>
          <a:ext cx="8619688" cy="2269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6615"/>
                <a:gridCol w="2906640"/>
                <a:gridCol w="2640581"/>
                <a:gridCol w="1635852"/>
              </a:tblGrid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/>
                        <a:t>Codice criterio</a:t>
                      </a:r>
                      <a:endParaRPr lang="it-IT" sz="2000" dirty="0"/>
                    </a:p>
                  </a:txBody>
                  <a:tcPr marT="60960" marB="6096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/>
                        <a:t>Variabile</a:t>
                      </a:r>
                      <a:r>
                        <a:rPr lang="it-IT" sz="2000" baseline="0" dirty="0" smtClean="0"/>
                        <a:t> codice</a:t>
                      </a:r>
                      <a:endParaRPr lang="it-IT" sz="2000" dirty="0"/>
                    </a:p>
                  </a:txBody>
                  <a:tcPr marT="60960" marB="6096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/>
                        <a:t>Parametro</a:t>
                      </a:r>
                      <a:r>
                        <a:rPr lang="it-IT" sz="2000" baseline="0" dirty="0" smtClean="0"/>
                        <a:t> </a:t>
                      </a:r>
                      <a:endParaRPr lang="it-IT" sz="2000" dirty="0"/>
                    </a:p>
                  </a:txBody>
                  <a:tcPr marT="60960" marB="6096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/>
                        <a:t>Intervento</a:t>
                      </a:r>
                      <a:r>
                        <a:rPr lang="it-IT" sz="2000" baseline="0" dirty="0" smtClean="0"/>
                        <a:t> consigliato</a:t>
                      </a:r>
                      <a:endParaRPr lang="it-IT" sz="2000" dirty="0"/>
                    </a:p>
                  </a:txBody>
                  <a:tcPr marT="60960" marB="60960">
                    <a:solidFill>
                      <a:schemeClr val="bg2"/>
                    </a:solidFill>
                  </a:tcPr>
                </a:tc>
              </a:tr>
              <a:tr h="49445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u="none" strike="noStrike" dirty="0" smtClean="0">
                          <a:effectLst/>
                          <a:latin typeface="+mn-lt"/>
                        </a:rPr>
                        <a:t>B.12.1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 dirty="0">
                          <a:effectLst/>
                          <a:latin typeface="+mn-lt"/>
                        </a:rPr>
                        <a:t>solarefotovoltaicop041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 dirty="0">
                          <a:effectLst/>
                          <a:latin typeface="+mj-lt"/>
                        </a:rPr>
                        <a:t>NO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it-IT" sz="1800" b="1" u="none" strike="noStrike" dirty="0">
                          <a:effectLst/>
                          <a:latin typeface="+mj-lt"/>
                        </a:rPr>
                        <a:t>Installazione impianto solare </a:t>
                      </a:r>
                      <a:r>
                        <a:rPr lang="it-IT" sz="1800" b="1" u="none" strike="noStrike" dirty="0" smtClean="0">
                          <a:effectLst/>
                          <a:latin typeface="+mj-lt"/>
                        </a:rPr>
                        <a:t>fotovoltaico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49445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u="none" strike="noStrike" dirty="0" smtClean="0">
                          <a:effectLst/>
                          <a:latin typeface="+mn-lt"/>
                        </a:rPr>
                        <a:t>B.12.9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 dirty="0">
                          <a:effectLst/>
                          <a:latin typeface="+mn-lt"/>
                        </a:rPr>
                        <a:t>superficiedisponibilep041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 dirty="0">
                          <a:effectLst/>
                          <a:latin typeface="+mj-lt"/>
                        </a:rPr>
                        <a:t>SI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49445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u="none" strike="noStrike" dirty="0" smtClean="0">
                          <a:effectLst/>
                          <a:latin typeface="+mn-lt"/>
                        </a:rPr>
                        <a:t>B.12.8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 dirty="0">
                          <a:effectLst/>
                          <a:latin typeface="+mn-lt"/>
                        </a:rPr>
                        <a:t>esposizionep041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 dirty="0">
                          <a:effectLst/>
                          <a:latin typeface="+mj-lt"/>
                        </a:rPr>
                        <a:t>SUD o EST o SUD/EST o SUD/OVEST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123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magin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2" y="5519684"/>
            <a:ext cx="1686187" cy="490591"/>
          </a:xfrm>
          <a:prstGeom prst="rect">
            <a:avLst/>
          </a:prstGeom>
        </p:spPr>
      </p:pic>
      <p:pic>
        <p:nvPicPr>
          <p:cNvPr id="25" name="Immagin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820" y="5519684"/>
            <a:ext cx="1633173" cy="490591"/>
          </a:xfrm>
          <a:prstGeom prst="rect">
            <a:avLst/>
          </a:prstGeom>
        </p:spPr>
      </p:pic>
      <p:sp>
        <p:nvSpPr>
          <p:cNvPr id="27" name="Rettangolo 26"/>
          <p:cNvSpPr/>
          <p:nvPr/>
        </p:nvSpPr>
        <p:spPr>
          <a:xfrm>
            <a:off x="3621384" y="3579829"/>
            <a:ext cx="50558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ts val="300"/>
              </a:spcBef>
              <a:spcAft>
                <a:spcPts val="300"/>
              </a:spcAft>
            </a:pPr>
            <a:r>
              <a:rPr lang="it-IT" altLang="ko-KR" sz="2000" b="1" dirty="0" smtClean="0"/>
              <a:t>Condomini+4.0 </a:t>
            </a:r>
            <a:r>
              <a:rPr lang="it-IT" altLang="ko-KR" sz="2000" dirty="0" smtClean="0"/>
              <a:t>è </a:t>
            </a:r>
            <a:r>
              <a:rPr lang="it-IT" altLang="ko-KR" sz="2000" dirty="0"/>
              <a:t>l’applicazione </a:t>
            </a:r>
            <a:r>
              <a:rPr lang="it-IT" altLang="ko-KR" sz="2000" dirty="0" smtClean="0"/>
              <a:t>ENEA per </a:t>
            </a:r>
            <a:r>
              <a:rPr lang="it-IT" altLang="ko-KR" sz="2000" dirty="0" err="1" smtClean="0"/>
              <a:t>smartphone</a:t>
            </a:r>
            <a:r>
              <a:rPr lang="it-IT" altLang="ko-KR" sz="2000" dirty="0" smtClean="0"/>
              <a:t> </a:t>
            </a:r>
            <a:r>
              <a:rPr lang="it-IT" altLang="ko-KR" sz="2000" dirty="0"/>
              <a:t>e </a:t>
            </a:r>
            <a:r>
              <a:rPr lang="it-IT" altLang="ko-KR" sz="2000" dirty="0" err="1"/>
              <a:t>tablet</a:t>
            </a:r>
            <a:r>
              <a:rPr lang="it-IT" altLang="ko-KR" sz="2000" dirty="0"/>
              <a:t> </a:t>
            </a:r>
            <a:r>
              <a:rPr lang="it-IT" altLang="ko-KR" sz="2000" dirty="0" smtClean="0"/>
              <a:t>(gratuitamente </a:t>
            </a:r>
            <a:r>
              <a:rPr lang="it-IT" altLang="ko-KR" sz="2000" dirty="0"/>
              <a:t>scaricabile da Google Play ed </a:t>
            </a:r>
            <a:r>
              <a:rPr lang="it-IT" altLang="ko-KR" sz="2000" dirty="0" err="1"/>
              <a:t>App</a:t>
            </a:r>
            <a:r>
              <a:rPr lang="it-IT" altLang="ko-KR" sz="2000" dirty="0"/>
              <a:t> </a:t>
            </a:r>
            <a:r>
              <a:rPr lang="it-IT" altLang="ko-KR" sz="2000" dirty="0" err="1"/>
              <a:t>Store</a:t>
            </a:r>
            <a:r>
              <a:rPr lang="it-IT" altLang="ko-KR" sz="2000" dirty="0"/>
              <a:t>) in grado di misurare la vulnerabilità energetico-strutturale </a:t>
            </a:r>
            <a:r>
              <a:rPr lang="it-IT" altLang="ko-KR" sz="2000" dirty="0" smtClean="0"/>
              <a:t>dei condomini al fine di </a:t>
            </a:r>
            <a:r>
              <a:rPr lang="it-IT" altLang="ko-KR" sz="2000" dirty="0"/>
              <a:t>gestire in modo </a:t>
            </a:r>
            <a:r>
              <a:rPr lang="it-IT" altLang="ko-KR" sz="2000" dirty="0" smtClean="0"/>
              <a:t>sostenibile </a:t>
            </a:r>
            <a:r>
              <a:rPr lang="it-IT" altLang="ko-KR" sz="2000" dirty="0"/>
              <a:t>gli interventi di riqualificazione </a:t>
            </a:r>
            <a:r>
              <a:rPr lang="it-IT" altLang="ko-KR" sz="2000" dirty="0" smtClean="0"/>
              <a:t>anche di immobili di Edilizia Residenziale Pubblica</a:t>
            </a:r>
            <a:endParaRPr lang="it-IT" altLang="ko-KR" sz="2000" dirty="0"/>
          </a:p>
        </p:txBody>
      </p:sp>
      <p:sp>
        <p:nvSpPr>
          <p:cNvPr id="28" name="Titolo 1"/>
          <p:cNvSpPr>
            <a:spLocks noGrp="1"/>
          </p:cNvSpPr>
          <p:nvPr>
            <p:ph type="title"/>
          </p:nvPr>
        </p:nvSpPr>
        <p:spPr>
          <a:xfrm>
            <a:off x="0" y="42193"/>
            <a:ext cx="9143999" cy="923330"/>
          </a:xfrm>
        </p:spPr>
        <p:txBody>
          <a:bodyPr/>
          <a:lstStyle/>
          <a:p>
            <a:pPr algn="r"/>
            <a:r>
              <a:rPr lang="it-IT" sz="2000" dirty="0" smtClean="0"/>
              <a:t>Condomini+4.0</a:t>
            </a:r>
            <a:r>
              <a:rPr lang="it-IT" sz="2000" dirty="0"/>
              <a:t>: </a:t>
            </a:r>
            <a:br>
              <a:rPr lang="it-IT" sz="2000" dirty="0"/>
            </a:br>
            <a:r>
              <a:rPr lang="it-IT" sz="2000" dirty="0" smtClean="0"/>
              <a:t>vulnerabilità </a:t>
            </a:r>
            <a:r>
              <a:rPr lang="it-IT" sz="2000" dirty="0"/>
              <a:t>energetico-strutturale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degli edifici residenziali condominiali</a:t>
            </a:r>
            <a:endParaRPr lang="it-IT" sz="2000" dirty="0"/>
          </a:p>
        </p:txBody>
      </p:sp>
      <p:grpSp>
        <p:nvGrpSpPr>
          <p:cNvPr id="4" name="Gruppo 3"/>
          <p:cNvGrpSpPr/>
          <p:nvPr/>
        </p:nvGrpSpPr>
        <p:grpSpPr>
          <a:xfrm>
            <a:off x="697778" y="1218438"/>
            <a:ext cx="2072241" cy="4163188"/>
            <a:chOff x="718068" y="1218437"/>
            <a:chExt cx="2072241" cy="4238145"/>
          </a:xfrm>
        </p:grpSpPr>
        <p:pic>
          <p:nvPicPr>
            <p:cNvPr id="23" name="Segnaposto immagin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23" r="4023"/>
            <a:stretch>
              <a:fillRect/>
            </a:stretch>
          </p:blipFill>
          <p:spPr>
            <a:xfrm>
              <a:off x="718068" y="1218437"/>
              <a:ext cx="2072241" cy="4238145"/>
            </a:xfrm>
            <a:prstGeom prst="rect">
              <a:avLst/>
            </a:prstGeom>
          </p:spPr>
        </p:pic>
        <p:pic>
          <p:nvPicPr>
            <p:cNvPr id="2" name="Immagine 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51" b="414"/>
            <a:stretch/>
          </p:blipFill>
          <p:spPr>
            <a:xfrm>
              <a:off x="904312" y="1892173"/>
              <a:ext cx="1649377" cy="2933324"/>
            </a:xfrm>
            <a:prstGeom prst="rect">
              <a:avLst/>
            </a:prstGeom>
          </p:spPr>
        </p:pic>
      </p:grpSp>
      <p:pic>
        <p:nvPicPr>
          <p:cNvPr id="5" name="Immagin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2989" y="1281810"/>
            <a:ext cx="4464207" cy="2204340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457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egnaposto tabella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23285"/>
              </p:ext>
            </p:extLst>
          </p:nvPr>
        </p:nvGraphicFramePr>
        <p:xfrm>
          <a:off x="462444" y="1678026"/>
          <a:ext cx="8118446" cy="40589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88097"/>
                <a:gridCol w="1627464"/>
                <a:gridCol w="2206305"/>
                <a:gridCol w="1996580"/>
              </a:tblGrid>
              <a:tr h="1274724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Descrizione</a:t>
                      </a:r>
                      <a:endParaRPr lang="it-IT" sz="1800" dirty="0"/>
                    </a:p>
                  </a:txBody>
                  <a:tcPr marT="60960" marB="60960">
                    <a:solidFill>
                      <a:srgbClr val="C764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Durata di vita </a:t>
                      </a:r>
                    </a:p>
                    <a:p>
                      <a:pPr algn="ctr"/>
                      <a:r>
                        <a:rPr lang="it-IT" sz="1800" dirty="0" smtClean="0"/>
                        <a:t>(anni)</a:t>
                      </a:r>
                      <a:endParaRPr lang="it-IT" sz="1800" dirty="0"/>
                    </a:p>
                  </a:txBody>
                  <a:tcPr marT="60960" marB="60960">
                    <a:solidFill>
                      <a:srgbClr val="C764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aseline="0" dirty="0" smtClean="0"/>
                        <a:t>Manutenzione annuale </a:t>
                      </a:r>
                    </a:p>
                    <a:p>
                      <a:pPr algn="ctr"/>
                      <a:r>
                        <a:rPr lang="it-IT" sz="1800" baseline="0" dirty="0" smtClean="0"/>
                        <a:t>(% del</a:t>
                      </a:r>
                    </a:p>
                    <a:p>
                      <a:pPr algn="ctr"/>
                      <a:r>
                        <a:rPr lang="it-IT" sz="1800" baseline="0" dirty="0" smtClean="0"/>
                        <a:t>valore iniziale)</a:t>
                      </a:r>
                      <a:endParaRPr lang="it-IT" sz="1800" dirty="0"/>
                    </a:p>
                  </a:txBody>
                  <a:tcPr marT="60960" marB="60960">
                    <a:solidFill>
                      <a:srgbClr val="C76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aseline="0" dirty="0" smtClean="0"/>
                        <a:t>Smaltimento finale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aseline="0" dirty="0" smtClean="0"/>
                        <a:t>(% del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aseline="0" dirty="0" smtClean="0"/>
                        <a:t>valore iniziale)</a:t>
                      </a:r>
                      <a:endParaRPr lang="it-IT" sz="1800" dirty="0"/>
                    </a:p>
                  </a:txBody>
                  <a:tcPr marT="60960" marB="60960">
                    <a:solidFill>
                      <a:srgbClr val="C7643C"/>
                    </a:solidFill>
                  </a:tcPr>
                </a:tc>
              </a:tr>
              <a:tr h="28977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 dirty="0" smtClean="0">
                          <a:effectLst/>
                        </a:rPr>
                        <a:t>Caldaia</a:t>
                      </a:r>
                      <a:r>
                        <a:rPr lang="it-IT" sz="1600" u="none" strike="noStrike" baseline="0" dirty="0" smtClean="0">
                          <a:effectLst/>
                        </a:rPr>
                        <a:t> a condensazione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 smtClean="0">
                          <a:effectLst/>
                        </a:rPr>
                        <a:t>20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 smtClean="0">
                          <a:effectLst/>
                        </a:rPr>
                        <a:t>1…2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 smtClean="0">
                          <a:effectLst/>
                        </a:rPr>
                        <a:t>-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28977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 dirty="0" smtClean="0">
                          <a:effectLst/>
                        </a:rPr>
                        <a:t>Sistemi</a:t>
                      </a:r>
                      <a:r>
                        <a:rPr lang="it-IT" sz="1600" u="none" strike="noStrike" baseline="0" dirty="0" smtClean="0">
                          <a:effectLst/>
                        </a:rPr>
                        <a:t> di regolazione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 smtClean="0">
                          <a:effectLst/>
                        </a:rPr>
                        <a:t>15…25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 smtClean="0">
                          <a:effectLst/>
                        </a:rPr>
                        <a:t>4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 smtClean="0">
                          <a:effectLst/>
                        </a:rPr>
                        <a:t>-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52281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 dirty="0" smtClean="0">
                          <a:effectLst/>
                        </a:rPr>
                        <a:t>Valvole</a:t>
                      </a:r>
                      <a:r>
                        <a:rPr lang="it-IT" sz="1600" u="none" strike="noStrike" baseline="0" dirty="0" smtClean="0">
                          <a:effectLst/>
                        </a:rPr>
                        <a:t> di regolazione automatiche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 smtClean="0">
                          <a:effectLst/>
                        </a:rPr>
                        <a:t>15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 smtClean="0">
                          <a:effectLst/>
                        </a:rPr>
                        <a:t>6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 smtClean="0">
                          <a:effectLst/>
                        </a:rPr>
                        <a:t>-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28977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 dirty="0" smtClean="0">
                          <a:effectLst/>
                        </a:rPr>
                        <a:t>Pompe di calore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 smtClean="0">
                          <a:effectLst/>
                        </a:rPr>
                        <a:t>15…20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 smtClean="0">
                          <a:effectLst/>
                        </a:rPr>
                        <a:t>2…4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 smtClean="0">
                          <a:effectLst/>
                        </a:rPr>
                        <a:t>-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28977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 dirty="0" smtClean="0">
                          <a:effectLst/>
                        </a:rPr>
                        <a:t>Circolatori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 smtClean="0">
                          <a:effectLst/>
                        </a:rPr>
                        <a:t>10…20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 smtClean="0">
                          <a:effectLst/>
                        </a:rPr>
                        <a:t>2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 smtClean="0">
                          <a:effectLst/>
                        </a:rPr>
                        <a:t>-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28977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 dirty="0" smtClean="0">
                          <a:effectLst/>
                        </a:rPr>
                        <a:t>Circolatori elettronici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 smtClean="0">
                          <a:effectLst/>
                        </a:rPr>
                        <a:t>10…15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 smtClean="0">
                          <a:effectLst/>
                        </a:rPr>
                        <a:t>1,5…2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 smtClean="0">
                          <a:effectLst/>
                        </a:rPr>
                        <a:t>-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52281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 dirty="0" smtClean="0">
                          <a:effectLst/>
                        </a:rPr>
                        <a:t>Valvole azionate elettricamente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 smtClean="0">
                          <a:effectLst/>
                        </a:rPr>
                        <a:t>10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 smtClean="0">
                          <a:effectLst/>
                        </a:rPr>
                        <a:t>1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 smtClean="0">
                          <a:effectLst/>
                        </a:rPr>
                        <a:t>5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28977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 dirty="0" smtClean="0">
                          <a:effectLst/>
                        </a:rPr>
                        <a:t>Valvole termostatiche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 smtClean="0">
                          <a:effectLst/>
                        </a:rPr>
                        <a:t>20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 smtClean="0">
                          <a:effectLst/>
                        </a:rPr>
                        <a:t>1,5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 smtClean="0">
                          <a:effectLst/>
                        </a:rPr>
                        <a:t>5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4" name="CasellaDiTesto 4"/>
          <p:cNvSpPr txBox="1">
            <a:spLocks noChangeArrowheads="1"/>
          </p:cNvSpPr>
          <p:nvPr/>
        </p:nvSpPr>
        <p:spPr bwMode="auto">
          <a:xfrm>
            <a:off x="0" y="1158833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1pPr>
            <a:lvl2pPr marL="742950" indent="-285750"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2pPr>
            <a:lvl3pPr marL="1143000" indent="-228600"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3pPr>
            <a:lvl4pPr marL="1600200" indent="-228600"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4pPr>
            <a:lvl5pPr marL="2057400" indent="-228600"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9pPr>
          </a:lstStyle>
          <a:p>
            <a:pPr algn="ctr" defTabSz="914400" eaLnBrk="0" fontAlgn="base" hangingPunct="0">
              <a:spcBef>
                <a:spcPts val="600"/>
              </a:spcBef>
              <a:spcAft>
                <a:spcPts val="600"/>
              </a:spcAft>
            </a:pPr>
            <a:r>
              <a:rPr lang="it-IT" altLang="it-IT" sz="2000" b="1" i="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Relazione interventi/vita utile componenti</a:t>
            </a:r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810031" y="416045"/>
            <a:ext cx="8229600" cy="400110"/>
          </a:xfrm>
        </p:spPr>
        <p:txBody>
          <a:bodyPr/>
          <a:lstStyle/>
          <a:p>
            <a:pPr algn="r"/>
            <a:r>
              <a:rPr lang="it-IT" dirty="0" smtClean="0"/>
              <a:t>Condomini+4.0</a:t>
            </a:r>
            <a:endParaRPr lang="it-IT" dirty="0"/>
          </a:p>
        </p:txBody>
      </p:sp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2134561" y="5846318"/>
            <a:ext cx="66273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1pPr>
            <a:lvl2pPr marL="742950" indent="-285750"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2pPr>
            <a:lvl3pPr marL="1143000" indent="-228600"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3pPr>
            <a:lvl4pPr marL="1600200" indent="-228600"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4pPr>
            <a:lvl5pPr marL="2057400" indent="-228600"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600" dirty="0" smtClean="0">
                <a:solidFill>
                  <a:srgbClr val="000000"/>
                </a:solidFill>
                <a:latin typeface="+mn-lt"/>
              </a:rPr>
              <a:t>Fonte: UNI EN 15459:2008. </a:t>
            </a:r>
            <a:r>
              <a:rPr lang="it-IT" altLang="ko-KR" sz="1600" dirty="0" smtClean="0">
                <a:solidFill>
                  <a:srgbClr val="000000"/>
                </a:solidFill>
                <a:latin typeface="+mn-lt"/>
              </a:rPr>
              <a:t>Vita utile componenti - Estratto allegato A</a:t>
            </a:r>
            <a:endParaRPr lang="ko-KR" altLang="en-US" sz="1600" dirty="0" smtClean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715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4"/>
          <p:cNvSpPr>
            <a:spLocks noGrp="1"/>
          </p:cNvSpPr>
          <p:nvPr>
            <p:ph type="title"/>
          </p:nvPr>
        </p:nvSpPr>
        <p:spPr>
          <a:xfrm>
            <a:off x="0" y="416045"/>
            <a:ext cx="9144000" cy="400110"/>
          </a:xfrm>
        </p:spPr>
        <p:txBody>
          <a:bodyPr/>
          <a:lstStyle/>
          <a:p>
            <a:pPr algn="r"/>
            <a:r>
              <a:rPr lang="it-IT" dirty="0" smtClean="0"/>
              <a:t>Condomini+4.0</a:t>
            </a:r>
            <a:endParaRPr lang="it-IT" dirty="0"/>
          </a:p>
        </p:txBody>
      </p:sp>
      <p:graphicFrame>
        <p:nvGraphicFramePr>
          <p:cNvPr id="10" name="Segnaposto tabella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5573617"/>
              </p:ext>
            </p:extLst>
          </p:nvPr>
        </p:nvGraphicFramePr>
        <p:xfrm>
          <a:off x="179512" y="138973"/>
          <a:ext cx="5616624" cy="6030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3267"/>
                <a:gridCol w="2123357"/>
              </a:tblGrid>
              <a:tr h="534405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 smtClean="0"/>
                        <a:t>Esempio di elenco interventi</a:t>
                      </a:r>
                      <a:endParaRPr lang="it-IT" sz="1800" dirty="0"/>
                    </a:p>
                  </a:txBody>
                  <a:tcPr marT="60960" marB="6096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1800" dirty="0"/>
                    </a:p>
                  </a:txBody>
                  <a:tcPr marT="60960" marB="60960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28977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INVOLUCRO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VENTILAZIONE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28977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Cappotto esterno</a:t>
                      </a:r>
                    </a:p>
                    <a:p>
                      <a:pPr algn="l" fontAlgn="ctr"/>
                      <a:r>
                        <a:rPr lang="it-IT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Cappotto interno</a:t>
                      </a:r>
                    </a:p>
                    <a:p>
                      <a:pPr algn="l" fontAlgn="ctr"/>
                      <a:r>
                        <a:rPr lang="it-IT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Sostituzione</a:t>
                      </a:r>
                      <a:r>
                        <a:rPr lang="it-IT" sz="16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infissi </a:t>
                      </a:r>
                    </a:p>
                    <a:p>
                      <a:pPr algn="l" fontAlgn="ctr"/>
                      <a:r>
                        <a:rPr lang="it-IT" sz="16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Coibentazione solai</a:t>
                      </a:r>
                    </a:p>
                    <a:p>
                      <a:pPr algn="l" fontAlgn="ctr"/>
                      <a:r>
                        <a:rPr lang="it-IT" sz="16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Coibentazione coperture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Sostituzione UTA (Unità di Trattamento Aria) e bonifica canali  distribuzione aria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52281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CLIMATIZZAZIONE INVERNALE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ILLUMINAZIONE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28977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Sostituzione</a:t>
                      </a:r>
                      <a:r>
                        <a:rPr lang="it-IT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generatore riscaldamento</a:t>
                      </a:r>
                    </a:p>
                    <a:p>
                      <a:pPr algn="l" fontAlgn="ctr"/>
                      <a:r>
                        <a:rPr lang="it-IT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Installazione sistemi di termoregolazione</a:t>
                      </a:r>
                    </a:p>
                    <a:p>
                      <a:pPr algn="l" fontAlgn="ctr"/>
                      <a:r>
                        <a:rPr lang="it-IT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Installazione caldaia a condensazione</a:t>
                      </a:r>
                    </a:p>
                    <a:p>
                      <a:pPr algn="l" fontAlgn="ctr"/>
                      <a:r>
                        <a:rPr lang="it-IT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Installazione pompa di calore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Illuminazione interna a LED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Illuminazione esterna a LED</a:t>
                      </a:r>
                    </a:p>
                    <a:p>
                      <a:pPr algn="l" fontAlgn="ctr"/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28977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ACS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FONTI RINNOVABILI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1142318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Sostituzione</a:t>
                      </a:r>
                      <a:r>
                        <a:rPr lang="it-IT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generatore ACS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</a:t>
                      </a:r>
                      <a:r>
                        <a:rPr lang="it-IT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stallazione impianto solare termico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Installazione impianto solare fotovoltaico</a:t>
                      </a:r>
                    </a:p>
                  </a:txBody>
                  <a:tcPr marL="0" marR="0" marT="0" marB="0" anchor="ctr"/>
                </a:tc>
              </a:tr>
              <a:tr h="52281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CLIMATIZZAZIONE ESTIVA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noFill/>
                  </a:tcPr>
                </a:tc>
              </a:tr>
              <a:tr h="289771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Sostituzione</a:t>
                      </a:r>
                      <a:r>
                        <a:rPr lang="it-IT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gruppo frigorifero</a:t>
                      </a:r>
                      <a:endParaRPr lang="it-IT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noFill/>
                  </a:tcPr>
                </a:tc>
              </a:tr>
            </a:tbl>
          </a:graphicData>
        </a:graphic>
      </p:graphicFrame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72" b="16171"/>
          <a:stretch/>
        </p:blipFill>
        <p:spPr>
          <a:xfrm>
            <a:off x="5486400" y="5124450"/>
            <a:ext cx="3562350" cy="1044579"/>
          </a:xfrm>
          <a:prstGeom prst="rect">
            <a:avLst/>
          </a:prstGeom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21</a:t>
            </a:fld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7950546" y="5124450"/>
            <a:ext cx="997200" cy="997312"/>
          </a:xfrm>
          <a:prstGeom prst="ellipse">
            <a:avLst/>
          </a:prstGeom>
          <a:noFill/>
          <a:ln w="38100" cap="flat" cmpd="sng" algn="ctr">
            <a:solidFill>
              <a:schemeClr val="bg2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1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872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11"/>
          <p:cNvSpPr txBox="1">
            <a:spLocks noChangeArrowheads="1"/>
          </p:cNvSpPr>
          <p:nvPr/>
        </p:nvSpPr>
        <p:spPr bwMode="auto">
          <a:xfrm>
            <a:off x="0" y="1108497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1pPr>
            <a:lvl2pPr marL="742950" indent="-285750"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2pPr>
            <a:lvl3pPr marL="1143000" indent="-228600"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3pPr>
            <a:lvl4pPr marL="1600200" indent="-228600"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4pPr>
            <a:lvl5pPr marL="2057400" indent="-228600"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it-IT" altLang="it-IT" sz="2000" b="1" i="0" dirty="0">
                <a:solidFill>
                  <a:srgbClr val="7F7F7F"/>
                </a:solidFill>
                <a:latin typeface="+mn-lt"/>
                <a:ea typeface="+mn-ea"/>
              </a:rPr>
              <a:t>Output – indagine energetica</a:t>
            </a:r>
          </a:p>
        </p:txBody>
      </p:sp>
      <p:sp>
        <p:nvSpPr>
          <p:cNvPr id="6" name="Rettangolo 5"/>
          <p:cNvSpPr/>
          <p:nvPr/>
        </p:nvSpPr>
        <p:spPr>
          <a:xfrm>
            <a:off x="58723" y="1876487"/>
            <a:ext cx="889233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 algn="just" defTabSz="914400" eaLnBrk="0" fontAlgn="base" hangingPunct="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it-IT" sz="2000" b="1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Report </a:t>
            </a:r>
            <a:r>
              <a:rPr lang="it-IT" sz="20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del rilievo </a:t>
            </a:r>
            <a:r>
              <a:rPr lang="it-IT" sz="200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in </a:t>
            </a:r>
            <a:r>
              <a:rPr lang="it-IT" sz="20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formato </a:t>
            </a:r>
            <a:r>
              <a:rPr lang="it-IT" sz="200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editabile</a:t>
            </a:r>
          </a:p>
          <a:p>
            <a:pPr algn="just" defTabSz="914400" eaLnBrk="0" fontAlgn="base" hangingPunct="0">
              <a:spcBef>
                <a:spcPts val="300"/>
              </a:spcBef>
              <a:spcAft>
                <a:spcPts val="300"/>
              </a:spcAft>
              <a:defRPr/>
            </a:pPr>
            <a:r>
              <a:rPr lang="it-IT" sz="200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</a:p>
          <a:p>
            <a:pPr marL="361950" indent="-361950" algn="just" defTabSz="914400" eaLnBrk="0" fontAlgn="base" hangingPunct="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it-IT" sz="20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L</a:t>
            </a:r>
            <a:r>
              <a:rPr lang="it-IT" sz="200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ivello </a:t>
            </a:r>
            <a:r>
              <a:rPr lang="it-IT" sz="20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della </a:t>
            </a:r>
            <a:r>
              <a:rPr lang="it-IT" sz="20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</a:t>
            </a:r>
            <a:r>
              <a:rPr lang="it-IT" sz="2000" b="1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lasse </a:t>
            </a:r>
            <a:r>
              <a:rPr lang="it-IT" sz="20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di </a:t>
            </a:r>
            <a:r>
              <a:rPr lang="it-IT" sz="2000" b="1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merito </a:t>
            </a:r>
            <a:r>
              <a:rPr lang="it-IT" sz="20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(per </a:t>
            </a:r>
            <a:r>
              <a:rPr lang="it-IT" sz="20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riscaldamento</a:t>
            </a:r>
            <a:r>
              <a:rPr lang="it-IT" sz="20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ed </a:t>
            </a:r>
            <a:r>
              <a:rPr lang="it-IT" sz="2000" b="1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energia</a:t>
            </a:r>
            <a:r>
              <a:rPr lang="it-IT" sz="200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it-IT" sz="2000" b="1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elettrica</a:t>
            </a:r>
            <a:r>
              <a:rPr lang="it-IT" sz="20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) </a:t>
            </a:r>
            <a:r>
              <a:rPr lang="it-IT" sz="200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ed </a:t>
            </a:r>
            <a:r>
              <a:rPr lang="it-IT" sz="2000" b="1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elenco </a:t>
            </a:r>
            <a:r>
              <a:rPr lang="it-IT" sz="20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degli interventi </a:t>
            </a:r>
            <a:r>
              <a:rPr lang="it-IT" sz="20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necessari per </a:t>
            </a:r>
            <a:r>
              <a:rPr lang="it-IT" sz="200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il miglioramento della prestazione energetica dei condomini</a:t>
            </a:r>
          </a:p>
          <a:p>
            <a:pPr algn="just" defTabSz="914400" eaLnBrk="0" fontAlgn="base" hangingPunct="0">
              <a:spcBef>
                <a:spcPts val="300"/>
              </a:spcBef>
              <a:spcAft>
                <a:spcPts val="300"/>
              </a:spcAft>
              <a:defRPr/>
            </a:pPr>
            <a:endParaRPr lang="it-IT" sz="2000" dirty="0">
              <a:solidFill>
                <a:srgbClr val="000000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marL="361950" indent="-361950" algn="just" defTabSz="914400" eaLnBrk="0" fontAlgn="base" hangingPunct="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it-IT" sz="20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F</a:t>
            </a:r>
            <a:r>
              <a:rPr lang="it-IT" sz="2000" b="1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ile </a:t>
            </a:r>
            <a:r>
              <a:rPr lang="it-IT" sz="20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in </a:t>
            </a:r>
            <a:r>
              <a:rPr lang="it-IT" sz="2000" b="1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formato .xml </a:t>
            </a:r>
            <a:r>
              <a:rPr lang="it-IT" sz="20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contenente tutte le informazioni inserite dal </a:t>
            </a:r>
            <a:r>
              <a:rPr lang="it-IT" sz="200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tecnico e  utilizzato </a:t>
            </a:r>
            <a:r>
              <a:rPr lang="it-IT" sz="20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da </a:t>
            </a:r>
            <a:r>
              <a:rPr lang="it-IT" sz="200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ENEA, attraverso una </a:t>
            </a:r>
            <a:r>
              <a:rPr lang="it-IT" sz="20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piattaforma informatica di pianificazione </a:t>
            </a:r>
            <a:r>
              <a:rPr lang="it-IT" sz="200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strategica, </a:t>
            </a:r>
            <a:r>
              <a:rPr lang="it-IT" sz="20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per l’attuazione di interventi di </a:t>
            </a:r>
            <a:r>
              <a:rPr lang="it-IT" sz="200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sicurezza sismica </a:t>
            </a:r>
            <a:r>
              <a:rPr lang="it-IT" sz="20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 di riqualificazione energetica </a:t>
            </a:r>
            <a:r>
              <a:rPr lang="it-IT" sz="200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dei condomini</a:t>
            </a:r>
            <a:endParaRPr lang="it-IT" sz="2000" dirty="0">
              <a:solidFill>
                <a:srgbClr val="000000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10" name="Titolo 4"/>
          <p:cNvSpPr>
            <a:spLocks noGrp="1"/>
          </p:cNvSpPr>
          <p:nvPr>
            <p:ph type="title"/>
          </p:nvPr>
        </p:nvSpPr>
        <p:spPr>
          <a:xfrm>
            <a:off x="0" y="416045"/>
            <a:ext cx="9144000" cy="400110"/>
          </a:xfrm>
        </p:spPr>
        <p:txBody>
          <a:bodyPr/>
          <a:lstStyle/>
          <a:p>
            <a:pPr algn="r"/>
            <a:r>
              <a:rPr lang="it-IT" dirty="0" smtClean="0"/>
              <a:t>Condomini+4.0</a:t>
            </a:r>
            <a:endParaRPr lang="it-IT" dirty="0"/>
          </a:p>
        </p:txBody>
      </p:sp>
      <p:sp>
        <p:nvSpPr>
          <p:cNvPr id="11" name="Rettangolo 10"/>
          <p:cNvSpPr/>
          <p:nvPr/>
        </p:nvSpPr>
        <p:spPr>
          <a:xfrm>
            <a:off x="457200" y="3943351"/>
            <a:ext cx="8493853" cy="1411012"/>
          </a:xfrm>
          <a:prstGeom prst="rect">
            <a:avLst/>
          </a:prstGeom>
          <a:noFill/>
          <a:ln w="38100">
            <a:solidFill>
              <a:schemeClr val="bg2"/>
            </a:solidFill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171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/>
          <p:cNvSpPr txBox="1"/>
          <p:nvPr/>
        </p:nvSpPr>
        <p:spPr>
          <a:xfrm>
            <a:off x="0" y="2401162"/>
            <a:ext cx="9144000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ts val="300"/>
              </a:spcBef>
              <a:spcAft>
                <a:spcPts val="300"/>
              </a:spcAft>
              <a:defRPr/>
            </a:pPr>
            <a:r>
              <a:rPr lang="it-IT" sz="200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ENEA, tramite la </a:t>
            </a:r>
            <a:r>
              <a:rPr lang="it-IT" sz="20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piattaforma informatica di pianificazione strategica </a:t>
            </a:r>
            <a:r>
              <a:rPr lang="it-IT" sz="200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interrogabile, può ottenere </a:t>
            </a:r>
            <a:r>
              <a:rPr lang="it-IT" sz="20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una serie di risposte, </a:t>
            </a:r>
            <a:r>
              <a:rPr lang="it-IT" sz="200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quali:</a:t>
            </a:r>
            <a:endParaRPr lang="it-IT" sz="2000" dirty="0">
              <a:solidFill>
                <a:srgbClr val="000000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marL="457200" indent="-457200" defTabSz="914400" eaLnBrk="0" fontAlgn="base" hangingPunc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it-IT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quanti condomini </a:t>
            </a:r>
            <a:r>
              <a:rPr lang="it-IT" sz="2000" b="1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hanno impianti </a:t>
            </a:r>
            <a:r>
              <a:rPr lang="it-IT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che </a:t>
            </a:r>
            <a:r>
              <a:rPr lang="it-IT" sz="2000" b="1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sono arrivati a fine vita?</a:t>
            </a:r>
          </a:p>
          <a:p>
            <a:pPr marL="457200" indent="-457200" defTabSz="914400" eaLnBrk="0" fontAlgn="base" hangingPunc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it-IT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quanti condomini hanno </a:t>
            </a:r>
            <a:r>
              <a:rPr lang="it-IT" sz="2000" b="1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una classe di merito </a:t>
            </a:r>
            <a:r>
              <a:rPr lang="it-IT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per riscaldamento insufficiente</a:t>
            </a:r>
            <a:r>
              <a:rPr lang="it-IT" sz="2000" b="1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?</a:t>
            </a:r>
          </a:p>
          <a:p>
            <a:pPr marL="457200" indent="-457200" defTabSz="914400" eaLnBrk="0" fontAlgn="base" hangingPunc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it-IT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quanti condomini </a:t>
            </a:r>
            <a:r>
              <a:rPr lang="it-IT" sz="2000" b="1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utilizzano le </a:t>
            </a:r>
            <a:r>
              <a:rPr lang="it-IT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Fonti Rinnovabili?</a:t>
            </a:r>
            <a:endParaRPr lang="it-IT" sz="2000" b="1" dirty="0">
              <a:solidFill>
                <a:srgbClr val="000000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marL="457200" indent="-457200" defTabSz="914400" eaLnBrk="0" fontAlgn="base" hangingPunc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it-IT" sz="2000" b="1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....</a:t>
            </a:r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810031" y="416045"/>
            <a:ext cx="8229600" cy="400110"/>
          </a:xfrm>
        </p:spPr>
        <p:txBody>
          <a:bodyPr/>
          <a:lstStyle/>
          <a:p>
            <a:pPr algn="r"/>
            <a:r>
              <a:rPr lang="it-IT" dirty="0" smtClean="0"/>
              <a:t>Condomini+4.0</a:t>
            </a:r>
            <a:endParaRPr lang="it-IT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23</a:t>
            </a:fld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0" y="1590675"/>
            <a:ext cx="9144000" cy="584775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pPr algn="ctr"/>
            <a:r>
              <a:rPr lang="it-IT" altLang="it-IT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Per non avere lavori ISOLATI</a:t>
            </a:r>
          </a:p>
          <a:p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71545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0" y="314643"/>
            <a:ext cx="9144000" cy="400110"/>
          </a:xfrm>
        </p:spPr>
        <p:txBody>
          <a:bodyPr/>
          <a:lstStyle/>
          <a:p>
            <a:pPr algn="r"/>
            <a:r>
              <a:rPr lang="it-IT" dirty="0" smtClean="0"/>
              <a:t>Definizione di Diagnosi Energetica (DE)</a:t>
            </a:r>
            <a:endParaRPr lang="it-IT" dirty="0"/>
          </a:p>
        </p:txBody>
      </p:sp>
      <p:sp>
        <p:nvSpPr>
          <p:cNvPr id="10" name="CasellaDiTesto 2">
            <a:extLst>
              <a:ext uri="{FF2B5EF4-FFF2-40B4-BE49-F238E27FC236}">
                <a16:creationId xmlns:a16="http://schemas.microsoft.com/office/drawing/2014/main" xmlns="" id="{1F2FE0C4-F77E-41BB-8E6B-D841E076C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275" y="1807754"/>
            <a:ext cx="415290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 i="1">
                <a:solidFill>
                  <a:schemeClr val="tx1"/>
                </a:solidFill>
                <a:latin typeface="Symbol" panose="05050102010706020507" pitchFamily="18" charset="2"/>
                <a:ea typeface="MS PGothic" panose="020B0600070205080204" pitchFamily="34" charset="-128"/>
              </a:defRPr>
            </a:lvl1pPr>
            <a:lvl2pPr marL="742950" indent="-285750">
              <a:defRPr sz="3200" i="1">
                <a:solidFill>
                  <a:schemeClr val="tx1"/>
                </a:solidFill>
                <a:latin typeface="Symbol" panose="05050102010706020507" pitchFamily="18" charset="2"/>
                <a:ea typeface="MS PGothic" panose="020B0600070205080204" pitchFamily="34" charset="-128"/>
              </a:defRPr>
            </a:lvl2pPr>
            <a:lvl3pPr marL="1143000" indent="-228600">
              <a:defRPr sz="3200" i="1">
                <a:solidFill>
                  <a:schemeClr val="tx1"/>
                </a:solidFill>
                <a:latin typeface="Symbol" panose="05050102010706020507" pitchFamily="18" charset="2"/>
                <a:ea typeface="MS PGothic" panose="020B0600070205080204" pitchFamily="34" charset="-128"/>
              </a:defRPr>
            </a:lvl3pPr>
            <a:lvl4pPr marL="1600200" indent="-228600">
              <a:defRPr sz="3200" i="1">
                <a:solidFill>
                  <a:schemeClr val="tx1"/>
                </a:solidFill>
                <a:latin typeface="Symbol" panose="05050102010706020507" pitchFamily="18" charset="2"/>
                <a:ea typeface="MS PGothic" panose="020B0600070205080204" pitchFamily="34" charset="-128"/>
              </a:defRPr>
            </a:lvl4pPr>
            <a:lvl5pPr marL="2057400" indent="-228600">
              <a:defRPr sz="3200" i="1">
                <a:solidFill>
                  <a:schemeClr val="tx1"/>
                </a:solidFill>
                <a:latin typeface="Symbol" panose="05050102010706020507" pitchFamily="18" charset="2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Symbol" panose="05050102010706020507" pitchFamily="18" charset="2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Symbol" panose="05050102010706020507" pitchFamily="18" charset="2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Symbol" panose="05050102010706020507" pitchFamily="18" charset="2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Symbol" panose="05050102010706020507" pitchFamily="18" charset="2"/>
                <a:ea typeface="MS PGothic" panose="020B0600070205080204" pitchFamily="34" charset="-128"/>
              </a:defRPr>
            </a:lvl9pPr>
          </a:lstStyle>
          <a:p>
            <a:pPr marL="0" marR="0" lvl="0" indent="0" algn="just" defTabSz="914400" eaLnBrk="0" fontAlgn="base" latinLnBrk="0" hangingPunct="0"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MS PGothic" panose="020B0600070205080204" pitchFamily="34" charset="-128"/>
                <a:cs typeface="Calibri" panose="020F0502020204030204" pitchFamily="34" charset="0"/>
              </a:rPr>
              <a:t>“</a:t>
            </a:r>
            <a:r>
              <a:rPr kumimoji="0" lang="it-IT" altLang="it-IT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MS PGothic" panose="020B0600070205080204" pitchFamily="34" charset="-128"/>
                <a:cs typeface="Calibri" panose="020F0502020204030204" pitchFamily="34" charset="0"/>
              </a:rPr>
              <a:t>Procedura sistematica finalizzata ad ottenere un'adeguata conoscenza del profilo di consumo energetico di un edificio o gruppo di edifici, di una attività o impianto industriale o commerciale o di servizi pubblici o privati, a individuare e quantificare le opportunità di risparmio energetico sotto il profilo costi - benefici e a riferire in merito ai risultati</a:t>
            </a:r>
            <a:r>
              <a:rPr kumimoji="0" lang="it-IT" altLang="it-IT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MS PGothic" panose="020B0600070205080204" pitchFamily="34" charset="-128"/>
                <a:cs typeface="Calibri" panose="020F0502020204030204" pitchFamily="34" charset="0"/>
              </a:rPr>
              <a:t>”</a:t>
            </a:r>
            <a:endParaRPr kumimoji="0" lang="it-IT" altLang="it-IT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MS PGothic" panose="020B0600070205080204" pitchFamily="34" charset="-128"/>
            </a:endParaRPr>
          </a:p>
        </p:txBody>
      </p:sp>
      <p:pic>
        <p:nvPicPr>
          <p:cNvPr id="7" name="Picture 80" descr="http://www.tecnostudioitalia.it/images/stories/diagnosi_energetica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432" y="1294626"/>
            <a:ext cx="4234648" cy="470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2303036" y="5284883"/>
            <a:ext cx="2145139" cy="246221"/>
          </a:xfrm>
          <a:prstGeom prst="rect">
            <a:avLst/>
          </a:prstGeom>
        </p:spPr>
        <p:txBody>
          <a:bodyPr vert="horz" wrap="none" lIns="91440" tIns="0" rIns="91440" bIns="0" rtlCol="0">
            <a:spAutoFit/>
          </a:bodyPr>
          <a:lstStyle/>
          <a:p>
            <a:r>
              <a:rPr lang="it-IT" altLang="it-IT" sz="1600" i="1" kern="0" dirty="0" smtClean="0">
                <a:cs typeface="Calibri" panose="020F0502020204030204" pitchFamily="34" charset="0"/>
              </a:rPr>
              <a:t>Fonte: </a:t>
            </a:r>
            <a:r>
              <a:rPr lang="it-IT" altLang="it-IT" sz="1600" i="1" kern="0" dirty="0" err="1" smtClean="0">
                <a:cs typeface="Calibri" panose="020F0502020204030204" pitchFamily="34" charset="0"/>
              </a:rPr>
              <a:t>Dlgs</a:t>
            </a:r>
            <a:r>
              <a:rPr lang="it-IT" altLang="it-IT" sz="1600" i="1" kern="0" dirty="0" smtClean="0">
                <a:cs typeface="Calibri" panose="020F0502020204030204" pitchFamily="34" charset="0"/>
              </a:rPr>
              <a:t> 141/2016</a:t>
            </a:r>
            <a:endParaRPr lang="it-IT" sz="1600" dirty="0" smtClean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300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ma 7"/>
          <p:cNvGraphicFramePr/>
          <p:nvPr>
            <p:extLst>
              <p:ext uri="{D42A27DB-BD31-4B8C-83A1-F6EECF244321}">
                <p14:modId xmlns:p14="http://schemas.microsoft.com/office/powerpoint/2010/main" val="655583498"/>
              </p:ext>
            </p:extLst>
          </p:nvPr>
        </p:nvGraphicFramePr>
        <p:xfrm>
          <a:off x="0" y="1260730"/>
          <a:ext cx="8953500" cy="4640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25</a:t>
            </a:fld>
            <a:endParaRPr lang="it-IT"/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-2" y="12130"/>
            <a:ext cx="9143999" cy="1231106"/>
          </a:xfrm>
        </p:spPr>
        <p:txBody>
          <a:bodyPr/>
          <a:lstStyle/>
          <a:p>
            <a:pPr algn="r"/>
            <a:r>
              <a:rPr lang="it-IT" sz="2000" dirty="0" smtClean="0">
                <a:solidFill>
                  <a:schemeClr val="bg1"/>
                </a:solidFill>
              </a:rPr>
              <a:t>Condomini+4.0</a:t>
            </a:r>
            <a:r>
              <a:rPr lang="it-IT" sz="2000" dirty="0">
                <a:solidFill>
                  <a:schemeClr val="bg1"/>
                </a:solidFill>
              </a:rPr>
              <a:t>: </a:t>
            </a:r>
            <a:br>
              <a:rPr lang="it-IT" sz="2000" dirty="0">
                <a:solidFill>
                  <a:schemeClr val="bg1"/>
                </a:solidFill>
              </a:rPr>
            </a:br>
            <a:r>
              <a:rPr lang="it-IT" sz="2000" dirty="0">
                <a:solidFill>
                  <a:schemeClr val="bg1"/>
                </a:solidFill>
              </a:rPr>
              <a:t>Analisi </a:t>
            </a:r>
            <a:r>
              <a:rPr lang="it-IT" sz="2000" dirty="0" smtClean="0">
                <a:solidFill>
                  <a:schemeClr val="bg1"/>
                </a:solidFill>
              </a:rPr>
              <a:t>speditiva </a:t>
            </a:r>
            <a:r>
              <a:rPr lang="it-IT" sz="2000" dirty="0">
                <a:solidFill>
                  <a:schemeClr val="bg1"/>
                </a:solidFill>
              </a:rPr>
              <a:t/>
            </a:r>
            <a:br>
              <a:rPr lang="it-IT" sz="2000" dirty="0">
                <a:solidFill>
                  <a:schemeClr val="bg1"/>
                </a:solidFill>
              </a:rPr>
            </a:br>
            <a:r>
              <a:rPr lang="it-IT" sz="2000" dirty="0">
                <a:solidFill>
                  <a:schemeClr val="bg1"/>
                </a:solidFill>
              </a:rPr>
              <a:t>Strumento di valutazione preliminare </a:t>
            </a:r>
            <a:r>
              <a:rPr lang="it-IT" sz="2000" dirty="0" smtClean="0">
                <a:solidFill>
                  <a:schemeClr val="bg1"/>
                </a:solidFill>
              </a:rPr>
              <a:t>alla DE </a:t>
            </a:r>
            <a:r>
              <a:rPr lang="it-IT" sz="2000" dirty="0">
                <a:solidFill>
                  <a:schemeClr val="bg1"/>
                </a:solidFill>
              </a:rPr>
              <a:t/>
            </a:r>
            <a:br>
              <a:rPr lang="it-IT" sz="2000" dirty="0">
                <a:solidFill>
                  <a:schemeClr val="bg1"/>
                </a:solidFill>
              </a:rPr>
            </a:br>
            <a:endParaRPr lang="it-IT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7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2857328" y="2145766"/>
            <a:ext cx="3700296" cy="1138773"/>
          </a:xfrm>
        </p:spPr>
        <p:txBody>
          <a:bodyPr/>
          <a:lstStyle/>
          <a:p>
            <a:r>
              <a:rPr lang="it-IT" dirty="0"/>
              <a:t>I</a:t>
            </a:r>
            <a:r>
              <a:rPr lang="it-IT" dirty="0" smtClean="0"/>
              <a:t>ng. Carmen Lavinia</a:t>
            </a:r>
          </a:p>
          <a:p>
            <a:r>
              <a:rPr lang="it-IT" dirty="0" smtClean="0">
                <a:latin typeface="+mj-lt"/>
              </a:rPr>
              <a:t>carmen.lavinia@enea.it</a:t>
            </a:r>
          </a:p>
          <a:p>
            <a:r>
              <a:rPr lang="it-IT" dirty="0" smtClean="0">
                <a:latin typeface="+mj-lt"/>
              </a:rPr>
              <a:t>nicolandrea.calabrese@enea.it</a:t>
            </a:r>
            <a:endParaRPr lang="it-IT" dirty="0">
              <a:latin typeface="+mj-lt"/>
            </a:endParaRPr>
          </a:p>
        </p:txBody>
      </p:sp>
      <p:sp>
        <p:nvSpPr>
          <p:cNvPr id="9" name="CasellaDiTesto 2"/>
          <p:cNvSpPr txBox="1"/>
          <p:nvPr/>
        </p:nvSpPr>
        <p:spPr>
          <a:xfrm flipH="1">
            <a:off x="647700" y="1545399"/>
            <a:ext cx="2960239" cy="861774"/>
          </a:xfrm>
          <a:prstGeom prst="rect">
            <a:avLst/>
          </a:prstGeom>
          <a:scene3d>
            <a:camera prst="orthographicFront">
              <a:rot lat="0" lon="0" rev="2700000"/>
            </a:camera>
            <a:lightRig rig="threePt" dir="t"/>
          </a:scene3d>
        </p:spPr>
        <p:txBody>
          <a:bodyPr vert="horz" wrap="square" lIns="91440" tIns="0" rIns="91440" bIns="0" rtlCol="0">
            <a:spAutoFit/>
            <a:scene3d>
              <a:camera prst="orthographicFront">
                <a:rot lat="2700000" lon="0" rev="0"/>
              </a:camera>
              <a:lightRig rig="threePt" dir="t"/>
            </a:scene3d>
          </a:bodyPr>
          <a:lstStyle/>
          <a:p>
            <a:r>
              <a:rPr lang="it-IT" sz="2800" dirty="0" smtClean="0">
                <a:latin typeface="Apple Chancery" panose="03020702040506060504" pitchFamily="66" charset="0"/>
              </a:rPr>
              <a:t>Grazie per l’attenzione</a:t>
            </a:r>
          </a:p>
        </p:txBody>
      </p:sp>
    </p:spTree>
    <p:extLst>
      <p:ext uri="{BB962C8B-B14F-4D97-AF65-F5344CB8AC3E}">
        <p14:creationId xmlns:p14="http://schemas.microsoft.com/office/powerpoint/2010/main" val="95985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t="2646"/>
          <a:stretch/>
        </p:blipFill>
        <p:spPr>
          <a:xfrm>
            <a:off x="810031" y="3682427"/>
            <a:ext cx="4190594" cy="231457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ttangolo 15"/>
          <p:cNvSpPr/>
          <p:nvPr/>
        </p:nvSpPr>
        <p:spPr>
          <a:xfrm>
            <a:off x="5067300" y="4355168"/>
            <a:ext cx="38866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ts val="300"/>
              </a:spcBef>
              <a:spcAft>
                <a:spcPts val="300"/>
              </a:spcAft>
            </a:pPr>
            <a:r>
              <a:rPr lang="it-IT" altLang="ko-KR" sz="2000" dirty="0"/>
              <a:t>M</a:t>
            </a:r>
            <a:r>
              <a:rPr lang="it-IT" altLang="ko-KR" sz="2000" dirty="0" smtClean="0"/>
              <a:t>età dei condomini costruita prima degli anni ’70 oppure collocazione in zone sismiche ad alta pericolosità</a:t>
            </a:r>
            <a:endParaRPr lang="it-IT" altLang="ko-KR" sz="2000" dirty="0"/>
          </a:p>
        </p:txBody>
      </p:sp>
      <p:sp>
        <p:nvSpPr>
          <p:cNvPr id="7" name="Rettangolo 6"/>
          <p:cNvSpPr/>
          <p:nvPr/>
        </p:nvSpPr>
        <p:spPr>
          <a:xfrm>
            <a:off x="0" y="1091609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spcBef>
                <a:spcPts val="300"/>
              </a:spcBef>
              <a:spcAft>
                <a:spcPts val="300"/>
              </a:spcAft>
            </a:pPr>
            <a:r>
              <a:rPr lang="it-IT" altLang="ko-KR" sz="2000" dirty="0" smtClean="0"/>
              <a:t>Coinvolgimento di </a:t>
            </a:r>
            <a:r>
              <a:rPr lang="it-IT" altLang="ko-KR" sz="2000" b="1" dirty="0" smtClean="0"/>
              <a:t>1 milione di edifici</a:t>
            </a:r>
            <a:r>
              <a:rPr lang="it-IT" altLang="ko-KR" sz="2000" dirty="0" smtClean="0"/>
              <a:t>, con almeno 5 unità immobiliari, per oltre </a:t>
            </a:r>
            <a:r>
              <a:rPr lang="it-IT" altLang="ko-KR" sz="2000" b="1" dirty="0" smtClean="0"/>
              <a:t>10 milioni di famiglie</a:t>
            </a:r>
            <a:endParaRPr lang="it-IT" altLang="ko-KR" sz="2000" b="1" dirty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0" y="323766"/>
            <a:ext cx="9144000" cy="400110"/>
          </a:xfrm>
        </p:spPr>
        <p:txBody>
          <a:bodyPr/>
          <a:lstStyle/>
          <a:p>
            <a:pPr algn="r"/>
            <a:r>
              <a:rPr lang="it-IT" dirty="0"/>
              <a:t>Condomini+4.0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3</a:t>
            </a:fld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/>
          <a:srcRect t="35335"/>
          <a:stretch/>
        </p:blipFill>
        <p:spPr>
          <a:xfrm>
            <a:off x="0" y="1891325"/>
            <a:ext cx="9144000" cy="179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18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984" y="2638606"/>
            <a:ext cx="2409066" cy="173774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1" b="16171"/>
          <a:stretch/>
        </p:blipFill>
        <p:spPr>
          <a:xfrm>
            <a:off x="5743852" y="2238554"/>
            <a:ext cx="2388094" cy="2937581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8"/>
          <a:stretch/>
        </p:blipFill>
        <p:spPr>
          <a:xfrm>
            <a:off x="413414" y="1106641"/>
            <a:ext cx="2981372" cy="4707305"/>
          </a:xfrm>
          <a:prstGeom prst="rect">
            <a:avLst/>
          </a:prstGeom>
        </p:spPr>
      </p:pic>
      <p:sp>
        <p:nvSpPr>
          <p:cNvPr id="5" name="Rettangolo arrotondato 4"/>
          <p:cNvSpPr/>
          <p:nvPr/>
        </p:nvSpPr>
        <p:spPr>
          <a:xfrm>
            <a:off x="777310" y="2606722"/>
            <a:ext cx="2154381" cy="853571"/>
          </a:xfrm>
          <a:prstGeom prst="roundRect">
            <a:avLst/>
          </a:prstGeom>
          <a:noFill/>
          <a:ln w="38100">
            <a:solidFill>
              <a:srgbClr val="C8B83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3" name="Rettangolo 12"/>
          <p:cNvSpPr/>
          <p:nvPr/>
        </p:nvSpPr>
        <p:spPr>
          <a:xfrm>
            <a:off x="3548575" y="1106641"/>
            <a:ext cx="5385700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20000"/>
              </a:spcBef>
              <a:spcAft>
                <a:spcPct val="0"/>
              </a:spcAft>
            </a:pPr>
            <a:r>
              <a:rPr lang="it-IT" altLang="ko-KR" sz="2000" b="1" dirty="0">
                <a:solidFill>
                  <a:srgbClr val="7F7F7F"/>
                </a:solidFill>
              </a:rPr>
              <a:t>Accesso</a:t>
            </a:r>
          </a:p>
          <a:p>
            <a:pPr lvl="0" algn="just" fontAlgn="base">
              <a:spcBef>
                <a:spcPts val="300"/>
              </a:spcBef>
              <a:spcAft>
                <a:spcPts val="300"/>
              </a:spcAft>
            </a:pPr>
            <a:r>
              <a:rPr lang="it-IT" altLang="ko-KR" sz="2000" dirty="0"/>
              <a:t>P</a:t>
            </a:r>
            <a:r>
              <a:rPr lang="it-IT" altLang="ko-KR" sz="2000" dirty="0" smtClean="0"/>
              <a:t>er utilizzare l’</a:t>
            </a:r>
            <a:r>
              <a:rPr lang="it-IT" altLang="ko-KR" sz="2000" dirty="0" err="1" smtClean="0"/>
              <a:t>App</a:t>
            </a:r>
            <a:r>
              <a:rPr lang="it-IT" altLang="ko-KR" sz="2000" dirty="0" smtClean="0"/>
              <a:t>, occorre la </a:t>
            </a:r>
            <a:r>
              <a:rPr lang="it-IT" altLang="ko-KR" sz="2000" b="1" dirty="0" smtClean="0"/>
              <a:t>registrazione</a:t>
            </a:r>
            <a:r>
              <a:rPr lang="it-IT" altLang="ko-KR" sz="2000" dirty="0" smtClean="0"/>
              <a:t>: ogni rilievo identifica il tecnico esecutore</a:t>
            </a:r>
            <a:endParaRPr lang="it-IT" altLang="ko-KR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31" b="9587"/>
          <a:stretch/>
        </p:blipFill>
        <p:spPr bwMode="auto">
          <a:xfrm>
            <a:off x="6467912" y="5075468"/>
            <a:ext cx="2466363" cy="880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olo 4"/>
          <p:cNvSpPr>
            <a:spLocks noGrp="1"/>
          </p:cNvSpPr>
          <p:nvPr>
            <p:ph type="title"/>
          </p:nvPr>
        </p:nvSpPr>
        <p:spPr>
          <a:xfrm>
            <a:off x="0" y="323766"/>
            <a:ext cx="9144000" cy="400110"/>
          </a:xfrm>
        </p:spPr>
        <p:txBody>
          <a:bodyPr/>
          <a:lstStyle/>
          <a:p>
            <a:pPr algn="r"/>
            <a:r>
              <a:rPr lang="it-IT" dirty="0" smtClean="0"/>
              <a:t>Condomini+4.0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418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9"/>
          <p:cNvSpPr>
            <a:spLocks noChangeArrowheads="1"/>
          </p:cNvSpPr>
          <p:nvPr/>
        </p:nvSpPr>
        <p:spPr bwMode="auto">
          <a:xfrm>
            <a:off x="180975" y="1090506"/>
            <a:ext cx="8791575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 i="1">
                <a:solidFill>
                  <a:schemeClr val="tx1"/>
                </a:solidFill>
                <a:latin typeface="Symbol" panose="05050102010706020507" pitchFamily="18" charset="2"/>
                <a:ea typeface="MS PGothic" panose="020B0600070205080204" pitchFamily="34" charset="-128"/>
              </a:defRPr>
            </a:lvl1pPr>
            <a:lvl2pPr marL="742950" indent="-285750">
              <a:defRPr sz="3200" i="1">
                <a:solidFill>
                  <a:schemeClr val="tx1"/>
                </a:solidFill>
                <a:latin typeface="Symbol" panose="05050102010706020507" pitchFamily="18" charset="2"/>
                <a:ea typeface="MS PGothic" panose="020B0600070205080204" pitchFamily="34" charset="-128"/>
              </a:defRPr>
            </a:lvl2pPr>
            <a:lvl3pPr marL="1143000" indent="-228600">
              <a:defRPr sz="3200" i="1">
                <a:solidFill>
                  <a:schemeClr val="tx1"/>
                </a:solidFill>
                <a:latin typeface="Symbol" panose="05050102010706020507" pitchFamily="18" charset="2"/>
                <a:ea typeface="MS PGothic" panose="020B0600070205080204" pitchFamily="34" charset="-128"/>
              </a:defRPr>
            </a:lvl3pPr>
            <a:lvl4pPr marL="1600200" indent="-228600">
              <a:defRPr sz="3200" i="1">
                <a:solidFill>
                  <a:schemeClr val="tx1"/>
                </a:solidFill>
                <a:latin typeface="Symbol" panose="05050102010706020507" pitchFamily="18" charset="2"/>
                <a:ea typeface="MS PGothic" panose="020B0600070205080204" pitchFamily="34" charset="-128"/>
              </a:defRPr>
            </a:lvl4pPr>
            <a:lvl5pPr marL="2057400" indent="-228600">
              <a:defRPr sz="3200" i="1">
                <a:solidFill>
                  <a:schemeClr val="tx1"/>
                </a:solidFill>
                <a:latin typeface="Symbol" panose="05050102010706020507" pitchFamily="18" charset="2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Symbol" panose="05050102010706020507" pitchFamily="18" charset="2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Symbol" panose="05050102010706020507" pitchFamily="18" charset="2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Symbol" panose="05050102010706020507" pitchFamily="18" charset="2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Symbol" panose="05050102010706020507" pitchFamily="18" charset="2"/>
                <a:ea typeface="MS PGothic" panose="020B0600070205080204" pitchFamily="34" charset="-128"/>
              </a:defRPr>
            </a:lvl9pPr>
          </a:lstStyle>
          <a:p>
            <a:pPr defTabSz="914400" eaLnBrk="0" fontAlgn="base" hangingPunct="0">
              <a:spcBef>
                <a:spcPts val="300"/>
              </a:spcBef>
              <a:spcAft>
                <a:spcPts val="300"/>
              </a:spcAft>
            </a:pPr>
            <a:r>
              <a:rPr lang="it-IT" altLang="it-IT" sz="2000" b="1" i="0" dirty="0" smtClean="0">
                <a:solidFill>
                  <a:schemeClr val="bg2"/>
                </a:solidFill>
                <a:latin typeface="+mn-lt"/>
              </a:rPr>
              <a:t>Indagine energetica</a:t>
            </a:r>
          </a:p>
          <a:p>
            <a:pPr algn="just" defTabSz="914400" eaLnBrk="0" fontAlgn="base" hangingPunct="0">
              <a:spcBef>
                <a:spcPts val="300"/>
              </a:spcBef>
              <a:spcAft>
                <a:spcPts val="300"/>
              </a:spcAft>
            </a:pPr>
            <a:r>
              <a:rPr lang="it-IT" altLang="it-IT" sz="2000" i="0" dirty="0" smtClean="0">
                <a:solidFill>
                  <a:srgbClr val="000000"/>
                </a:solidFill>
                <a:latin typeface="+mn-lt"/>
              </a:rPr>
              <a:t>Background: analisi ENEA di edifici di tipo condominiale dislocati su tutto il territorio nazionale</a:t>
            </a:r>
            <a:endParaRPr lang="it-IT" altLang="it-IT" sz="2000" b="1" i="0" dirty="0" smtClean="0">
              <a:solidFill>
                <a:srgbClr val="FF0000"/>
              </a:solidFill>
              <a:latin typeface="+mn-lt"/>
            </a:endParaRPr>
          </a:p>
          <a:p>
            <a:pPr defTabSz="914400" eaLnBrk="0" fontAlgn="base" hangingPunct="0">
              <a:spcBef>
                <a:spcPts val="300"/>
              </a:spcBef>
              <a:spcAft>
                <a:spcPts val="300"/>
              </a:spcAft>
            </a:pPr>
            <a:endParaRPr lang="it-IT" altLang="it-IT" sz="1800" b="1" i="0" dirty="0">
              <a:solidFill>
                <a:srgbClr val="FF0000"/>
              </a:solidFill>
              <a:latin typeface="+mn-lt"/>
            </a:endParaRPr>
          </a:p>
          <a:p>
            <a:pPr defTabSz="914400" eaLnBrk="0" fontAlgn="base" hangingPunct="0">
              <a:spcBef>
                <a:spcPts val="300"/>
              </a:spcBef>
              <a:spcAft>
                <a:spcPts val="300"/>
              </a:spcAft>
            </a:pPr>
            <a:endParaRPr lang="it-IT" altLang="it-IT" sz="1800" b="1" i="0" dirty="0" smtClean="0">
              <a:solidFill>
                <a:srgbClr val="FF0000"/>
              </a:solidFill>
              <a:latin typeface="+mn-lt"/>
            </a:endParaRPr>
          </a:p>
          <a:p>
            <a:pPr defTabSz="914400" eaLnBrk="0" fontAlgn="base" hangingPunct="0">
              <a:spcBef>
                <a:spcPts val="300"/>
              </a:spcBef>
              <a:spcAft>
                <a:spcPts val="300"/>
              </a:spcAft>
            </a:pPr>
            <a:endParaRPr lang="it-IT" altLang="it-IT" sz="1800" b="1" i="0" dirty="0">
              <a:solidFill>
                <a:srgbClr val="FF0000"/>
              </a:solidFill>
              <a:latin typeface="+mn-lt"/>
            </a:endParaRPr>
          </a:p>
          <a:p>
            <a:pPr defTabSz="914400" eaLnBrk="0" fontAlgn="base" hangingPunct="0">
              <a:spcBef>
                <a:spcPts val="300"/>
              </a:spcBef>
              <a:spcAft>
                <a:spcPts val="300"/>
              </a:spcAft>
            </a:pPr>
            <a:endParaRPr lang="it-IT" altLang="it-IT" sz="1800" b="1" i="0" dirty="0" smtClean="0">
              <a:solidFill>
                <a:srgbClr val="FF0000"/>
              </a:solidFill>
              <a:latin typeface="+mn-lt"/>
            </a:endParaRPr>
          </a:p>
          <a:p>
            <a:pPr defTabSz="914400" eaLnBrk="0" fontAlgn="base" hangingPunct="0">
              <a:spcBef>
                <a:spcPts val="300"/>
              </a:spcBef>
              <a:spcAft>
                <a:spcPts val="300"/>
              </a:spcAft>
            </a:pPr>
            <a:endParaRPr lang="it-IT" altLang="it-IT" sz="1800" b="1" i="0" dirty="0" smtClean="0">
              <a:solidFill>
                <a:srgbClr val="FF0000"/>
              </a:solidFill>
              <a:latin typeface="+mn-lt"/>
            </a:endParaRPr>
          </a:p>
          <a:p>
            <a:pPr defTabSz="914400" eaLnBrk="0" fontAlgn="base" hangingPunct="0">
              <a:spcBef>
                <a:spcPts val="300"/>
              </a:spcBef>
              <a:spcAft>
                <a:spcPts val="300"/>
              </a:spcAft>
            </a:pPr>
            <a:endParaRPr lang="it-IT" altLang="it-IT" sz="1800" b="1" i="0" dirty="0">
              <a:solidFill>
                <a:srgbClr val="FF0000"/>
              </a:solidFill>
              <a:latin typeface="+mn-lt"/>
            </a:endParaRPr>
          </a:p>
          <a:p>
            <a:pPr defTabSz="914400" eaLnBrk="0" fontAlgn="base" hangingPunct="0">
              <a:spcBef>
                <a:spcPts val="300"/>
              </a:spcBef>
              <a:spcAft>
                <a:spcPts val="300"/>
              </a:spcAft>
            </a:pPr>
            <a:endParaRPr lang="it-IT" altLang="it-IT" sz="1800" b="1" i="0" dirty="0" smtClean="0">
              <a:solidFill>
                <a:srgbClr val="FF0000"/>
              </a:solidFill>
              <a:latin typeface="+mn-lt"/>
            </a:endParaRPr>
          </a:p>
          <a:p>
            <a:pPr defTabSz="914400" eaLnBrk="0" fontAlgn="base" hangingPunct="0">
              <a:spcBef>
                <a:spcPts val="300"/>
              </a:spcBef>
              <a:spcAft>
                <a:spcPts val="300"/>
              </a:spcAft>
            </a:pPr>
            <a:r>
              <a:rPr lang="it-IT" altLang="it-IT" sz="2000" b="1" i="0" dirty="0" smtClean="0">
                <a:solidFill>
                  <a:schemeClr val="bg2"/>
                </a:solidFill>
                <a:latin typeface="+mn-lt"/>
              </a:rPr>
              <a:t>Indagine strutturale</a:t>
            </a:r>
          </a:p>
          <a:p>
            <a:pPr algn="just" defTabSz="914400" eaLnBrk="0" fontAlgn="base" hangingPunct="0">
              <a:spcBef>
                <a:spcPts val="300"/>
              </a:spcBef>
              <a:spcAft>
                <a:spcPts val="300"/>
              </a:spcAft>
            </a:pPr>
            <a:r>
              <a:rPr lang="it-IT" altLang="it-IT" sz="2000" i="0" dirty="0">
                <a:solidFill>
                  <a:srgbClr val="000000"/>
                </a:solidFill>
                <a:latin typeface="+mn-lt"/>
              </a:rPr>
              <a:t>Background: </a:t>
            </a:r>
            <a:r>
              <a:rPr lang="it-IT" altLang="it-IT" sz="2000" i="0" dirty="0" smtClean="0">
                <a:solidFill>
                  <a:srgbClr val="000000"/>
                </a:solidFill>
                <a:latin typeface="+mn-lt"/>
              </a:rPr>
              <a:t>schede di valutazione della Vulnerabilità Sismica redatte dal Gruppo Nazionale per la Difesa dai Terremoti. Distinzione fra le due principali tipologie di strutture portanti: Cemento Armato e Muratura</a:t>
            </a:r>
          </a:p>
        </p:txBody>
      </p:sp>
      <p:pic>
        <p:nvPicPr>
          <p:cNvPr id="7" name="Immagin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9" y="2766098"/>
            <a:ext cx="2209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9567" y="2364410"/>
            <a:ext cx="3286755" cy="2555976"/>
          </a:xfrm>
          <a:prstGeom prst="rect">
            <a:avLst/>
          </a:prstGeom>
        </p:spPr>
      </p:pic>
      <p:sp>
        <p:nvSpPr>
          <p:cNvPr id="10" name="Titolo 4"/>
          <p:cNvSpPr>
            <a:spLocks noGrp="1"/>
          </p:cNvSpPr>
          <p:nvPr>
            <p:ph type="title"/>
          </p:nvPr>
        </p:nvSpPr>
        <p:spPr>
          <a:xfrm>
            <a:off x="0" y="323766"/>
            <a:ext cx="9144000" cy="400110"/>
          </a:xfrm>
        </p:spPr>
        <p:txBody>
          <a:bodyPr/>
          <a:lstStyle/>
          <a:p>
            <a:pPr algn="r"/>
            <a:r>
              <a:rPr lang="it-IT" dirty="0"/>
              <a:t>Condomini+4.0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228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11"/>
          <p:cNvSpPr txBox="1">
            <a:spLocks noChangeArrowheads="1"/>
          </p:cNvSpPr>
          <p:nvPr/>
        </p:nvSpPr>
        <p:spPr bwMode="auto">
          <a:xfrm>
            <a:off x="0" y="1143476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i="1">
                <a:solidFill>
                  <a:schemeClr val="tx1"/>
                </a:solidFill>
                <a:latin typeface="Symbol" panose="05050102010706020507" pitchFamily="18" charset="2"/>
                <a:ea typeface="MS PGothic" panose="020B0600070205080204" pitchFamily="34" charset="-128"/>
              </a:defRPr>
            </a:lvl1pPr>
            <a:lvl2pPr marL="742950" indent="-285750">
              <a:defRPr sz="3200" i="1">
                <a:solidFill>
                  <a:schemeClr val="tx1"/>
                </a:solidFill>
                <a:latin typeface="Symbol" panose="05050102010706020507" pitchFamily="18" charset="2"/>
                <a:ea typeface="MS PGothic" panose="020B0600070205080204" pitchFamily="34" charset="-128"/>
              </a:defRPr>
            </a:lvl2pPr>
            <a:lvl3pPr marL="1143000" indent="-228600">
              <a:defRPr sz="3200" i="1">
                <a:solidFill>
                  <a:schemeClr val="tx1"/>
                </a:solidFill>
                <a:latin typeface="Symbol" panose="05050102010706020507" pitchFamily="18" charset="2"/>
                <a:ea typeface="MS PGothic" panose="020B0600070205080204" pitchFamily="34" charset="-128"/>
              </a:defRPr>
            </a:lvl3pPr>
            <a:lvl4pPr marL="1600200" indent="-228600">
              <a:defRPr sz="3200" i="1">
                <a:solidFill>
                  <a:schemeClr val="tx1"/>
                </a:solidFill>
                <a:latin typeface="Symbol" panose="05050102010706020507" pitchFamily="18" charset="2"/>
                <a:ea typeface="MS PGothic" panose="020B0600070205080204" pitchFamily="34" charset="-128"/>
              </a:defRPr>
            </a:lvl4pPr>
            <a:lvl5pPr marL="2057400" indent="-228600">
              <a:defRPr sz="3200" i="1">
                <a:solidFill>
                  <a:schemeClr val="tx1"/>
                </a:solidFill>
                <a:latin typeface="Symbol" panose="05050102010706020507" pitchFamily="18" charset="2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Symbol" panose="05050102010706020507" pitchFamily="18" charset="2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Symbol" panose="05050102010706020507" pitchFamily="18" charset="2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Symbol" panose="05050102010706020507" pitchFamily="18" charset="2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Symbol" panose="05050102010706020507" pitchFamily="18" charset="2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it-IT" altLang="it-IT" sz="2000" b="1" i="0" dirty="0">
                <a:solidFill>
                  <a:srgbClr val="7F7F7F"/>
                </a:solidFill>
                <a:latin typeface="+mn-lt"/>
                <a:ea typeface="+mn-ea"/>
              </a:rPr>
              <a:t>Struttura </a:t>
            </a:r>
            <a:r>
              <a:rPr lang="it-IT" altLang="it-IT" sz="2000" b="1" i="0" dirty="0" smtClean="0">
                <a:solidFill>
                  <a:srgbClr val="7F7F7F"/>
                </a:solidFill>
                <a:latin typeface="+mn-lt"/>
                <a:ea typeface="+mn-ea"/>
              </a:rPr>
              <a:t>applicativo </a:t>
            </a:r>
            <a:r>
              <a:rPr lang="it-IT" altLang="it-IT" sz="2000" b="1" i="0" dirty="0">
                <a:solidFill>
                  <a:srgbClr val="7F7F7F"/>
                </a:solidFill>
                <a:latin typeface="+mn-lt"/>
                <a:ea typeface="+mn-ea"/>
              </a:rPr>
              <a:t>e gestione dei processi</a:t>
            </a:r>
          </a:p>
        </p:txBody>
      </p:sp>
      <p:pic>
        <p:nvPicPr>
          <p:cNvPr id="10" name="Picture 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4" t="26471" r="15929" b="29679"/>
          <a:stretch/>
        </p:blipFill>
        <p:spPr bwMode="auto">
          <a:xfrm>
            <a:off x="0" y="1553386"/>
            <a:ext cx="9144000" cy="46283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itolo 4"/>
          <p:cNvSpPr>
            <a:spLocks noGrp="1"/>
          </p:cNvSpPr>
          <p:nvPr>
            <p:ph type="title"/>
          </p:nvPr>
        </p:nvSpPr>
        <p:spPr>
          <a:xfrm>
            <a:off x="0" y="323766"/>
            <a:ext cx="9144000" cy="400110"/>
          </a:xfrm>
        </p:spPr>
        <p:txBody>
          <a:bodyPr/>
          <a:lstStyle/>
          <a:p>
            <a:pPr algn="r"/>
            <a:r>
              <a:rPr lang="it-IT" dirty="0" smtClean="0"/>
              <a:t>Condomini+4.0</a:t>
            </a:r>
            <a:endParaRPr lang="it-IT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896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="" xmlns:a16="http://schemas.microsoft.com/office/drawing/2014/main" id="{C8865C90-CEB2-4CB6-8069-848B312267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73541"/>
            <a:ext cx="4040188" cy="639763"/>
          </a:xfrm>
        </p:spPr>
        <p:txBody>
          <a:bodyPr/>
          <a:lstStyle/>
          <a:p>
            <a:r>
              <a:rPr lang="it-IT" dirty="0" smtClean="0"/>
              <a:t>Dati generali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7C2A62CF-5FC8-454D-A431-561D8DCC0B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113303"/>
            <a:ext cx="4040188" cy="2763497"/>
          </a:xfrm>
        </p:spPr>
        <p:txBody>
          <a:bodyPr/>
          <a:lstStyle/>
          <a:p>
            <a:pPr defTabSz="914400" eaLnBrk="0" fontAlgn="base" hangingPunc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t-IT" altLang="it-IT" dirty="0"/>
              <a:t>Tecnico rilevatore</a:t>
            </a:r>
          </a:p>
          <a:p>
            <a:pPr defTabSz="914400" eaLnBrk="0" fontAlgn="base" hangingPunc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t-IT" altLang="it-IT" dirty="0"/>
              <a:t>Dati Generali</a:t>
            </a:r>
          </a:p>
          <a:p>
            <a:pPr defTabSz="914400" eaLnBrk="0" fontAlgn="base" hangingPunc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t-IT" altLang="it-IT" dirty="0"/>
              <a:t>Dati Geometrici</a:t>
            </a:r>
          </a:p>
          <a:p>
            <a:pPr defTabSz="914400" eaLnBrk="0" fontAlgn="base" hangingPunc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t-IT" altLang="it-IT" dirty="0"/>
              <a:t>Manutenzione Edilizia</a:t>
            </a:r>
          </a:p>
          <a:p>
            <a:pPr defTabSz="914400" eaLnBrk="0" fontAlgn="base" hangingPunc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t-IT" altLang="it-IT" dirty="0"/>
              <a:t>Manutenzione Impianti</a:t>
            </a:r>
          </a:p>
          <a:p>
            <a:pPr defTabSz="914400" eaLnBrk="0" fontAlgn="base" hangingPunc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t-IT" altLang="it-IT" dirty="0"/>
              <a:t>Conformità </a:t>
            </a:r>
            <a:r>
              <a:rPr lang="it-IT" altLang="it-IT" dirty="0" smtClean="0"/>
              <a:t>Normative</a:t>
            </a:r>
            <a:endParaRPr lang="it-IT" altLang="it-IT" dirty="0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="" xmlns:a16="http://schemas.microsoft.com/office/drawing/2014/main" id="{D7272E81-8768-4579-858D-60D8E203A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t>7</a:t>
            </a:fld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3" b="47195"/>
          <a:stretch/>
        </p:blipFill>
        <p:spPr>
          <a:xfrm>
            <a:off x="4785389" y="1976955"/>
            <a:ext cx="3857625" cy="2661720"/>
          </a:xfrm>
          <a:prstGeom prst="rect">
            <a:avLst/>
          </a:prstGeom>
        </p:spPr>
      </p:pic>
      <p:sp>
        <p:nvSpPr>
          <p:cNvPr id="10" name="Rettangolo 5"/>
          <p:cNvSpPr>
            <a:spLocks noChangeArrowheads="1"/>
          </p:cNvSpPr>
          <p:nvPr/>
        </p:nvSpPr>
        <p:spPr bwMode="auto">
          <a:xfrm>
            <a:off x="184558" y="5065553"/>
            <a:ext cx="877488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1pPr>
            <a:lvl2pPr marL="742950" indent="-285750"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2pPr>
            <a:lvl3pPr marL="1143000" indent="-228600"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3pPr>
            <a:lvl4pPr marL="1600200" indent="-228600"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4pPr>
            <a:lvl5pPr marL="2057400" indent="-228600"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9pPr>
          </a:lstStyle>
          <a:p>
            <a:pPr algn="just" defTabSz="914400" eaLnBrk="0" fontAlgn="base" hangingPunct="0">
              <a:spcBef>
                <a:spcPts val="300"/>
              </a:spcBef>
              <a:spcAft>
                <a:spcPts val="300"/>
              </a:spcAft>
            </a:pPr>
            <a:r>
              <a:rPr lang="it-IT" altLang="it-IT" sz="1800" i="0" dirty="0">
                <a:solidFill>
                  <a:srgbClr val="000000"/>
                </a:solidFill>
                <a:latin typeface="+mj-lt"/>
              </a:rPr>
              <a:t>O</a:t>
            </a:r>
            <a:r>
              <a:rPr lang="it-IT" altLang="it-IT" sz="1800" i="0" dirty="0" smtClean="0">
                <a:solidFill>
                  <a:srgbClr val="000000"/>
                </a:solidFill>
                <a:latin typeface="+mj-lt"/>
              </a:rPr>
              <a:t>ccorre segnalare se l’edificio è sottoposto a </a:t>
            </a:r>
            <a:r>
              <a:rPr lang="it-IT" altLang="it-IT" sz="1800" b="1" i="0" dirty="0" smtClean="0">
                <a:latin typeface="+mj-lt"/>
              </a:rPr>
              <a:t>Vincolo di Tutela del Patrimonio Culturale</a:t>
            </a:r>
            <a:r>
              <a:rPr lang="it-IT" altLang="it-IT" sz="1800" i="0" dirty="0" smtClean="0">
                <a:solidFill>
                  <a:srgbClr val="000000"/>
                </a:solidFill>
                <a:latin typeface="+mj-lt"/>
              </a:rPr>
              <a:t>, in quanto tale aspetto condiziona le azioni di miglioramento dell’efficienza energetica implementabili</a:t>
            </a:r>
          </a:p>
        </p:txBody>
      </p:sp>
      <p:sp>
        <p:nvSpPr>
          <p:cNvPr id="11" name="Titolo 4"/>
          <p:cNvSpPr>
            <a:spLocks noGrp="1"/>
          </p:cNvSpPr>
          <p:nvPr>
            <p:ph type="title"/>
          </p:nvPr>
        </p:nvSpPr>
        <p:spPr>
          <a:xfrm>
            <a:off x="0" y="303802"/>
            <a:ext cx="9144000" cy="400110"/>
          </a:xfrm>
        </p:spPr>
        <p:txBody>
          <a:bodyPr/>
          <a:lstStyle/>
          <a:p>
            <a:pPr algn="r"/>
            <a:r>
              <a:rPr lang="it-IT" dirty="0" smtClean="0"/>
              <a:t>Condomini+4.0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4797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="" xmlns:a16="http://schemas.microsoft.com/office/drawing/2014/main" id="{C8865C90-CEB2-4CB6-8069-848B312267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825" y="638640"/>
            <a:ext cx="4040188" cy="639763"/>
          </a:xfrm>
        </p:spPr>
        <p:txBody>
          <a:bodyPr/>
          <a:lstStyle/>
          <a:p>
            <a:r>
              <a:rPr lang="it-IT" dirty="0" smtClean="0"/>
              <a:t>Indagine energetica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7C2A62CF-5FC8-454D-A431-561D8DCC0B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825" y="1278403"/>
            <a:ext cx="4040188" cy="3712698"/>
          </a:xfrm>
        </p:spPr>
        <p:txBody>
          <a:bodyPr>
            <a:normAutofit fontScale="92500" lnSpcReduction="10000"/>
          </a:bodyPr>
          <a:lstStyle/>
          <a:p>
            <a:pPr defTabSz="914400" eaLnBrk="0" fontAlgn="base" hangingPunc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it-IT" altLang="it-IT" dirty="0" smtClean="0"/>
              <a:t>Consumi </a:t>
            </a:r>
            <a:endParaRPr lang="it-IT" altLang="it-IT" dirty="0"/>
          </a:p>
          <a:p>
            <a:pPr defTabSz="914400" eaLnBrk="0" fontAlgn="base" hangingPunc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it-IT" altLang="it-IT" dirty="0" smtClean="0"/>
              <a:t>Involucro</a:t>
            </a:r>
            <a:endParaRPr lang="it-IT" altLang="it-IT" dirty="0"/>
          </a:p>
          <a:p>
            <a:pPr defTabSz="914400" eaLnBrk="0" fontAlgn="base" hangingPunc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it-IT" altLang="it-IT" dirty="0" smtClean="0"/>
              <a:t>Climatizzazione </a:t>
            </a:r>
            <a:r>
              <a:rPr lang="it-IT" altLang="it-IT" dirty="0"/>
              <a:t>invernale</a:t>
            </a:r>
          </a:p>
          <a:p>
            <a:pPr defTabSz="914400" eaLnBrk="0" fontAlgn="base" hangingPunc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it-IT" altLang="it-IT" dirty="0" smtClean="0"/>
              <a:t>Climatizzazione </a:t>
            </a:r>
            <a:r>
              <a:rPr lang="it-IT" altLang="it-IT" dirty="0"/>
              <a:t>estiva</a:t>
            </a:r>
          </a:p>
          <a:p>
            <a:pPr marL="361950" indent="-361950" defTabSz="914400" eaLnBrk="0" fontAlgn="base" hangingPunc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it-IT" altLang="it-IT" dirty="0" smtClean="0"/>
              <a:t>ACS (produzione di Acqua Calda Sanitaria)</a:t>
            </a:r>
          </a:p>
          <a:p>
            <a:pPr defTabSz="914400" eaLnBrk="0" fontAlgn="base" hangingPunc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it-IT" altLang="it-IT" dirty="0"/>
              <a:t>V</a:t>
            </a:r>
            <a:r>
              <a:rPr lang="it-IT" altLang="it-IT" dirty="0" smtClean="0"/>
              <a:t>entilazione</a:t>
            </a:r>
            <a:endParaRPr lang="it-IT" altLang="it-IT" dirty="0"/>
          </a:p>
          <a:p>
            <a:pPr defTabSz="914400" eaLnBrk="0" fontAlgn="base" hangingPunc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it-IT" altLang="it-IT" dirty="0" smtClean="0"/>
              <a:t>Energia </a:t>
            </a:r>
            <a:r>
              <a:rPr lang="it-IT" altLang="it-IT" dirty="0"/>
              <a:t>elettrica e illuminazione</a:t>
            </a:r>
          </a:p>
          <a:p>
            <a:pPr defTabSz="914400" eaLnBrk="0" fontAlgn="base" hangingPunc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it-IT" altLang="it-IT" dirty="0" smtClean="0"/>
              <a:t>Solare </a:t>
            </a:r>
            <a:r>
              <a:rPr lang="it-IT" altLang="it-IT" dirty="0"/>
              <a:t>termico</a:t>
            </a:r>
          </a:p>
          <a:p>
            <a:pPr defTabSz="914400" eaLnBrk="0" fontAlgn="base" hangingPunc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it-IT" altLang="it-IT" dirty="0" smtClean="0"/>
              <a:t>Solare </a:t>
            </a:r>
            <a:r>
              <a:rPr lang="it-IT" altLang="it-IT" dirty="0"/>
              <a:t>fotovoltaico</a:t>
            </a:r>
          </a:p>
          <a:p>
            <a:pPr defTabSz="914400" eaLnBrk="0" fontAlgn="base" hangingPunc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it-IT" altLang="it-IT" dirty="0" smtClean="0"/>
              <a:t>Gestione </a:t>
            </a:r>
            <a:r>
              <a:rPr lang="it-IT" altLang="it-IT" dirty="0"/>
              <a:t>del </a:t>
            </a:r>
            <a:r>
              <a:rPr lang="it-IT" altLang="it-IT" dirty="0" smtClean="0"/>
              <a:t>verde</a:t>
            </a:r>
            <a:endParaRPr lang="it-IT" altLang="it-IT" dirty="0"/>
          </a:p>
        </p:txBody>
      </p:sp>
      <p:sp>
        <p:nvSpPr>
          <p:cNvPr id="6" name="Titolo 5">
            <a:extLst>
              <a:ext uri="{FF2B5EF4-FFF2-40B4-BE49-F238E27FC236}">
                <a16:creationId xmlns="" xmlns:a16="http://schemas.microsoft.com/office/drawing/2014/main" id="{51749F29-C698-4241-9D36-4A57851E5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3802"/>
            <a:ext cx="9144000" cy="400110"/>
          </a:xfrm>
        </p:spPr>
        <p:txBody>
          <a:bodyPr/>
          <a:lstStyle/>
          <a:p>
            <a:pPr algn="r"/>
            <a:r>
              <a:rPr lang="it-IT" dirty="0"/>
              <a:t>Condomini+4.0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="" xmlns:a16="http://schemas.microsoft.com/office/drawing/2014/main" id="{D7272E81-8768-4579-858D-60D8E203A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t>8</a:t>
            </a:fld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1" b="16171"/>
          <a:stretch/>
        </p:blipFill>
        <p:spPr>
          <a:xfrm>
            <a:off x="4528214" y="1443038"/>
            <a:ext cx="3848149" cy="4786550"/>
          </a:xfrm>
          <a:prstGeom prst="rect">
            <a:avLst/>
          </a:prstGeom>
          <a:noFill/>
          <a:ln w="38100">
            <a:noFill/>
          </a:ln>
          <a:effectLst>
            <a:outerShdw sx="1000" sy="1000" rotWithShape="0">
              <a:srgbClr val="000000"/>
            </a:outerShdw>
          </a:effectLst>
        </p:spPr>
      </p:pic>
      <p:sp>
        <p:nvSpPr>
          <p:cNvPr id="12" name="Callout 3 11"/>
          <p:cNvSpPr/>
          <p:nvPr/>
        </p:nvSpPr>
        <p:spPr>
          <a:xfrm flipH="1">
            <a:off x="8007055" y="5317341"/>
            <a:ext cx="1022644" cy="571407"/>
          </a:xfrm>
          <a:prstGeom prst="borderCallout3">
            <a:avLst>
              <a:gd name="adj1" fmla="val 20304"/>
              <a:gd name="adj2" fmla="val -878"/>
              <a:gd name="adj3" fmla="val 20417"/>
              <a:gd name="adj4" fmla="val -10638"/>
              <a:gd name="adj5" fmla="val 114461"/>
              <a:gd name="adj6" fmla="val -9840"/>
              <a:gd name="adj7" fmla="val 114391"/>
              <a:gd name="adj8" fmla="val 96188"/>
            </a:avLst>
          </a:prstGeom>
          <a:solidFill>
            <a:schemeClr val="bg2"/>
          </a:solidFill>
          <a:ln w="38100">
            <a:solidFill>
              <a:schemeClr val="bg2"/>
            </a:solidFill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dirty="0" smtClean="0"/>
              <a:t>OUTPUT</a:t>
            </a:r>
            <a:endParaRPr lang="it-IT" sz="1600" dirty="0"/>
          </a:p>
        </p:txBody>
      </p:sp>
      <p:sp>
        <p:nvSpPr>
          <p:cNvPr id="13" name="Callout 1 12"/>
          <p:cNvSpPr/>
          <p:nvPr/>
        </p:nvSpPr>
        <p:spPr>
          <a:xfrm>
            <a:off x="7902284" y="1120903"/>
            <a:ext cx="803565" cy="612648"/>
          </a:xfrm>
          <a:prstGeom prst="borderCallout1">
            <a:avLst/>
          </a:prstGeom>
          <a:solidFill>
            <a:srgbClr val="C8B836"/>
          </a:solidFill>
          <a:ln w="38100">
            <a:solidFill>
              <a:srgbClr val="C8B836"/>
            </a:solidFill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dirty="0" smtClean="0"/>
              <a:t>INPUT</a:t>
            </a:r>
            <a:endParaRPr lang="it-IT" sz="1600" dirty="0"/>
          </a:p>
        </p:txBody>
      </p:sp>
      <p:sp>
        <p:nvSpPr>
          <p:cNvPr id="16" name="Segnaposto testo 1">
            <a:extLst>
              <a:ext uri="{FF2B5EF4-FFF2-40B4-BE49-F238E27FC236}">
                <a16:creationId xmlns="" xmlns:a16="http://schemas.microsoft.com/office/drawing/2014/main" id="{C8865C90-CEB2-4CB6-8069-848B312267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825" y="4931387"/>
            <a:ext cx="4040188" cy="639763"/>
          </a:xfrm>
          <a:solidFill>
            <a:schemeClr val="bg2"/>
          </a:solidFill>
        </p:spPr>
        <p:txBody>
          <a:bodyPr/>
          <a:lstStyle/>
          <a:p>
            <a:r>
              <a:rPr lang="it-IT" dirty="0" smtClean="0"/>
              <a:t>Indagine energetica</a:t>
            </a:r>
            <a:endParaRPr lang="it-IT" dirty="0"/>
          </a:p>
        </p:txBody>
      </p:sp>
      <p:sp>
        <p:nvSpPr>
          <p:cNvPr id="17" name="Segnaposto contenuto 2">
            <a:extLst>
              <a:ext uri="{FF2B5EF4-FFF2-40B4-BE49-F238E27FC236}">
                <a16:creationId xmlns="" xmlns:a16="http://schemas.microsoft.com/office/drawing/2014/main" id="{7C2A62CF-5FC8-454D-A431-561D8DCC0B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825" y="5571150"/>
            <a:ext cx="4040188" cy="737506"/>
          </a:xfrm>
        </p:spPr>
        <p:txBody>
          <a:bodyPr>
            <a:normAutofit/>
          </a:bodyPr>
          <a:lstStyle/>
          <a:p>
            <a:pPr defTabSz="914400" eaLnBrk="0" fontAlgn="base" hangingPunct="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it-IT" altLang="it-IT" dirty="0" smtClean="0"/>
              <a:t>Valutazioni </a:t>
            </a:r>
            <a:endParaRPr lang="it-IT" altLang="it-IT" dirty="0"/>
          </a:p>
          <a:p>
            <a:pPr defTabSz="914400" eaLnBrk="0" fontAlgn="base" hangingPunct="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it-IT" altLang="it-IT" dirty="0" smtClean="0"/>
              <a:t>Interventi </a:t>
            </a:r>
            <a:endParaRPr lang="it-IT" altLang="it-IT" dirty="0"/>
          </a:p>
        </p:txBody>
      </p:sp>
      <p:sp>
        <p:nvSpPr>
          <p:cNvPr id="14" name="Rettangolo 13"/>
          <p:cNvSpPr/>
          <p:nvPr/>
        </p:nvSpPr>
        <p:spPr>
          <a:xfrm>
            <a:off x="6086474" y="5279020"/>
            <a:ext cx="1844385" cy="740780"/>
          </a:xfrm>
          <a:prstGeom prst="rect">
            <a:avLst/>
          </a:prstGeom>
          <a:noFill/>
          <a:ln w="38100">
            <a:solidFill>
              <a:schemeClr val="bg2"/>
            </a:solidFill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" name="Connettore 1 4"/>
          <p:cNvCxnSpPr/>
          <p:nvPr/>
        </p:nvCxnSpPr>
        <p:spPr>
          <a:xfrm>
            <a:off x="4747312" y="1863662"/>
            <a:ext cx="3425138" cy="0"/>
          </a:xfrm>
          <a:prstGeom prst="line">
            <a:avLst/>
          </a:prstGeom>
          <a:ln>
            <a:solidFill>
              <a:srgbClr val="C8B83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>
            <a:off x="4762500" y="1863662"/>
            <a:ext cx="0" cy="4289488"/>
          </a:xfrm>
          <a:prstGeom prst="line">
            <a:avLst/>
          </a:prstGeom>
          <a:ln>
            <a:solidFill>
              <a:srgbClr val="C8B83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/>
          <p:cNvCxnSpPr/>
          <p:nvPr/>
        </p:nvCxnSpPr>
        <p:spPr>
          <a:xfrm>
            <a:off x="4762500" y="6153150"/>
            <a:ext cx="981075" cy="0"/>
          </a:xfrm>
          <a:prstGeom prst="line">
            <a:avLst/>
          </a:prstGeom>
          <a:ln>
            <a:solidFill>
              <a:srgbClr val="C8B83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1 25"/>
          <p:cNvCxnSpPr/>
          <p:nvPr/>
        </p:nvCxnSpPr>
        <p:spPr>
          <a:xfrm>
            <a:off x="5743575" y="5019676"/>
            <a:ext cx="0" cy="1133474"/>
          </a:xfrm>
          <a:prstGeom prst="line">
            <a:avLst/>
          </a:prstGeom>
          <a:ln>
            <a:solidFill>
              <a:srgbClr val="C8B83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1 34"/>
          <p:cNvCxnSpPr/>
          <p:nvPr/>
        </p:nvCxnSpPr>
        <p:spPr>
          <a:xfrm>
            <a:off x="8172450" y="1863662"/>
            <a:ext cx="0" cy="3156014"/>
          </a:xfrm>
          <a:prstGeom prst="line">
            <a:avLst/>
          </a:prstGeom>
          <a:ln>
            <a:solidFill>
              <a:srgbClr val="C8B83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>
            <a:off x="5743575" y="5019676"/>
            <a:ext cx="2428875" cy="0"/>
          </a:xfrm>
          <a:prstGeom prst="line">
            <a:avLst/>
          </a:prstGeom>
          <a:ln>
            <a:solidFill>
              <a:srgbClr val="C8B83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451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1"/>
          <p:cNvSpPr txBox="1">
            <a:spLocks noChangeArrowheads="1"/>
          </p:cNvSpPr>
          <p:nvPr/>
        </p:nvSpPr>
        <p:spPr bwMode="auto">
          <a:xfrm>
            <a:off x="0" y="1024740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1pPr>
            <a:lvl2pPr marL="742950" indent="-285750"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2pPr>
            <a:lvl3pPr marL="1143000" indent="-228600"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3pPr>
            <a:lvl4pPr marL="1600200" indent="-228600"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4pPr>
            <a:lvl5pPr marL="2057400" indent="-228600"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it-IT" altLang="it-IT" sz="2000" b="1" i="0" dirty="0" smtClean="0">
                <a:solidFill>
                  <a:srgbClr val="7F7F7F"/>
                </a:solidFill>
                <a:latin typeface="+mn-lt"/>
                <a:ea typeface="+mn-ea"/>
              </a:rPr>
              <a:t>Input - Indagine </a:t>
            </a:r>
            <a:r>
              <a:rPr lang="it-IT" altLang="it-IT" sz="2000" b="1" i="0" dirty="0">
                <a:solidFill>
                  <a:srgbClr val="7F7F7F"/>
                </a:solidFill>
                <a:latin typeface="+mn-lt"/>
                <a:ea typeface="+mn-ea"/>
              </a:rPr>
              <a:t>energetica</a:t>
            </a: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1" b="67531"/>
          <a:stretch/>
        </p:blipFill>
        <p:spPr>
          <a:xfrm>
            <a:off x="2880000" y="1478716"/>
            <a:ext cx="3848149" cy="1273002"/>
          </a:xfrm>
          <a:prstGeom prst="rect">
            <a:avLst/>
          </a:prstGeom>
        </p:spPr>
      </p:pic>
      <p:sp>
        <p:nvSpPr>
          <p:cNvPr id="18" name="Ovale 17"/>
          <p:cNvSpPr/>
          <p:nvPr/>
        </p:nvSpPr>
        <p:spPr>
          <a:xfrm>
            <a:off x="3052023" y="1733550"/>
            <a:ext cx="997200" cy="997312"/>
          </a:xfrm>
          <a:prstGeom prst="ellipse">
            <a:avLst/>
          </a:prstGeom>
          <a:noFill/>
          <a:ln w="38100" cap="flat" cmpd="sng" algn="ctr">
            <a:solidFill>
              <a:srgbClr val="C8B836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1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20" b="29637"/>
          <a:stretch/>
        </p:blipFill>
        <p:spPr>
          <a:xfrm>
            <a:off x="155391" y="2967993"/>
            <a:ext cx="2770785" cy="1593176"/>
          </a:xfrm>
          <a:prstGeom prst="rect">
            <a:avLst/>
          </a:prstGeom>
        </p:spPr>
      </p:pic>
      <p:sp>
        <p:nvSpPr>
          <p:cNvPr id="19" name="Rettangolo 5"/>
          <p:cNvSpPr>
            <a:spLocks noChangeArrowheads="1"/>
          </p:cNvSpPr>
          <p:nvPr/>
        </p:nvSpPr>
        <p:spPr bwMode="auto">
          <a:xfrm>
            <a:off x="19617" y="2730862"/>
            <a:ext cx="293025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1pPr>
            <a:lvl2pPr marL="742950" indent="-285750"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2pPr>
            <a:lvl3pPr marL="1143000" indent="-228600"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3pPr>
            <a:lvl4pPr marL="1600200" indent="-228600"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4pPr>
            <a:lvl5pPr marL="2057400" indent="-228600"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9pPr>
          </a:lstStyle>
          <a:p>
            <a:pPr algn="ctr" defTabSz="914400" eaLnBrk="0" fontAlgn="base" hangingPunct="0">
              <a:spcBef>
                <a:spcPts val="300"/>
              </a:spcBef>
              <a:spcAft>
                <a:spcPts val="300"/>
              </a:spcAft>
            </a:pPr>
            <a:r>
              <a:rPr lang="it-IT" altLang="it-IT" sz="1200" b="1" i="0" dirty="0" smtClean="0">
                <a:latin typeface="+mj-lt"/>
              </a:rPr>
              <a:t>RISCALDAMENTO CENTRALIZZATO:</a:t>
            </a:r>
          </a:p>
        </p:txBody>
      </p:sp>
      <p:grpSp>
        <p:nvGrpSpPr>
          <p:cNvPr id="22" name="Gruppo 21"/>
          <p:cNvGrpSpPr>
            <a:grpSpLocks noChangeAspect="1"/>
          </p:cNvGrpSpPr>
          <p:nvPr/>
        </p:nvGrpSpPr>
        <p:grpSpPr>
          <a:xfrm>
            <a:off x="155390" y="4875535"/>
            <a:ext cx="2770785" cy="1397008"/>
            <a:chOff x="2643186" y="2580239"/>
            <a:chExt cx="3857626" cy="1944985"/>
          </a:xfrm>
        </p:grpSpPr>
        <p:pic>
          <p:nvPicPr>
            <p:cNvPr id="20" name="Immagine 1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624" b="58944"/>
            <a:stretch/>
          </p:blipFill>
          <p:spPr>
            <a:xfrm>
              <a:off x="2643187" y="2580239"/>
              <a:ext cx="3857625" cy="235390"/>
            </a:xfrm>
            <a:prstGeom prst="rect">
              <a:avLst/>
            </a:prstGeom>
          </p:spPr>
        </p:pic>
        <p:pic>
          <p:nvPicPr>
            <p:cNvPr id="21" name="Immagine 2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537" b="6534"/>
            <a:stretch/>
          </p:blipFill>
          <p:spPr>
            <a:xfrm>
              <a:off x="2643186" y="2815629"/>
              <a:ext cx="3857625" cy="1709595"/>
            </a:xfrm>
            <a:prstGeom prst="rect">
              <a:avLst/>
            </a:prstGeom>
          </p:spPr>
        </p:pic>
      </p:grpSp>
      <p:sp>
        <p:nvSpPr>
          <p:cNvPr id="23" name="Rettangolo 5"/>
          <p:cNvSpPr>
            <a:spLocks noChangeArrowheads="1"/>
          </p:cNvSpPr>
          <p:nvPr/>
        </p:nvSpPr>
        <p:spPr bwMode="auto">
          <a:xfrm>
            <a:off x="0" y="4643222"/>
            <a:ext cx="377133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1pPr>
            <a:lvl2pPr marL="742950" indent="-285750"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2pPr>
            <a:lvl3pPr marL="1143000" indent="-228600"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3pPr>
            <a:lvl4pPr marL="1600200" indent="-228600"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4pPr>
            <a:lvl5pPr marL="2057400" indent="-228600"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9pPr>
          </a:lstStyle>
          <a:p>
            <a:pPr algn="ctr" defTabSz="914400" eaLnBrk="0" fontAlgn="base" hangingPunct="0">
              <a:spcBef>
                <a:spcPts val="300"/>
              </a:spcBef>
              <a:spcAft>
                <a:spcPts val="300"/>
              </a:spcAft>
            </a:pPr>
            <a:r>
              <a:rPr lang="it-IT" altLang="it-IT" sz="1200" b="1" i="0" dirty="0" smtClean="0">
                <a:latin typeface="+mj-lt"/>
              </a:rPr>
              <a:t>ILLUMINAZIONE PARTI COMUNI E ASCENSORI:</a:t>
            </a:r>
          </a:p>
        </p:txBody>
      </p:sp>
      <p:sp>
        <p:nvSpPr>
          <p:cNvPr id="26" name="Rettangolo 5"/>
          <p:cNvSpPr>
            <a:spLocks noChangeArrowheads="1"/>
          </p:cNvSpPr>
          <p:nvPr/>
        </p:nvSpPr>
        <p:spPr bwMode="auto">
          <a:xfrm>
            <a:off x="2998283" y="3225972"/>
            <a:ext cx="5873531" cy="1154162"/>
          </a:xfrm>
          <a:prstGeom prst="rect">
            <a:avLst/>
          </a:prstGeom>
          <a:noFill/>
          <a:ln w="38100">
            <a:solidFill>
              <a:srgbClr val="C8B83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1pPr>
            <a:lvl2pPr marL="742950" indent="-285750"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2pPr>
            <a:lvl3pPr marL="1143000" indent="-228600"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3pPr>
            <a:lvl4pPr marL="1600200" indent="-228600"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4pPr>
            <a:lvl5pPr marL="2057400" indent="-228600"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Symbol" pitchFamily="18" charset="2"/>
                <a:ea typeface="MS PGothic" pitchFamily="34" charset="-128"/>
              </a:defRPr>
            </a:lvl9pPr>
          </a:lstStyle>
          <a:p>
            <a:pPr algn="just" defTabSz="914400" eaLnBrk="0" fontAlgn="base" hangingPunct="0">
              <a:spcBef>
                <a:spcPts val="300"/>
              </a:spcBef>
              <a:spcAft>
                <a:spcPts val="300"/>
              </a:spcAft>
            </a:pPr>
            <a:r>
              <a:rPr lang="it-IT" altLang="it-IT" sz="1600" i="0" dirty="0" smtClean="0">
                <a:solidFill>
                  <a:srgbClr val="000000"/>
                </a:solidFill>
                <a:latin typeface="+mj-lt"/>
              </a:rPr>
              <a:t>Inserire i consumi</a:t>
            </a:r>
            <a:r>
              <a:rPr lang="it-IT" altLang="it-IT" sz="1600" i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it-IT" altLang="it-IT" sz="1600" i="0" dirty="0" smtClean="0">
                <a:solidFill>
                  <a:srgbClr val="000000"/>
                </a:solidFill>
                <a:latin typeface="+mn-lt"/>
              </a:rPr>
              <a:t>relativi al servizio energetico </a:t>
            </a:r>
            <a:r>
              <a:rPr lang="it-IT" altLang="it-IT" sz="1600" i="0" dirty="0">
                <a:solidFill>
                  <a:srgbClr val="000000"/>
                </a:solidFill>
                <a:latin typeface="+mn-lt"/>
              </a:rPr>
              <a:t>di riscaldamento centralizzato degli </a:t>
            </a:r>
            <a:r>
              <a:rPr lang="it-IT" altLang="it-IT" sz="1600" i="0" dirty="0" smtClean="0">
                <a:solidFill>
                  <a:srgbClr val="000000"/>
                </a:solidFill>
                <a:latin typeface="+mn-lt"/>
              </a:rPr>
              <a:t>ambienti (escludere i consumi per produzione di  ACS)</a:t>
            </a:r>
          </a:p>
          <a:p>
            <a:pPr algn="just" defTabSz="914400" eaLnBrk="0" fontAlgn="base" hangingPunct="0">
              <a:spcBef>
                <a:spcPts val="300"/>
              </a:spcBef>
              <a:spcAft>
                <a:spcPts val="300"/>
              </a:spcAft>
            </a:pPr>
            <a:r>
              <a:rPr lang="it-IT" altLang="it-IT" sz="1600" i="0" dirty="0" smtClean="0">
                <a:solidFill>
                  <a:srgbClr val="000000"/>
                </a:solidFill>
                <a:latin typeface="+mn-lt"/>
              </a:rPr>
              <a:t>Vettore energetico: gas naturale, gasolio, energia elettrica…</a:t>
            </a:r>
          </a:p>
        </p:txBody>
      </p:sp>
      <p:sp>
        <p:nvSpPr>
          <p:cNvPr id="31" name="Rettangolo 5"/>
          <p:cNvSpPr>
            <a:spLocks noChangeArrowheads="1"/>
          </p:cNvSpPr>
          <p:nvPr/>
        </p:nvSpPr>
        <p:spPr bwMode="auto">
          <a:xfrm>
            <a:off x="3052023" y="5043999"/>
            <a:ext cx="5819791" cy="1154162"/>
          </a:xfrm>
          <a:prstGeom prst="rect">
            <a:avLst/>
          </a:prstGeom>
          <a:noFill/>
          <a:ln w="38100">
            <a:solidFill>
              <a:srgbClr val="C8B83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just" defTabSz="914400" eaLnBrk="0" fontAlgn="base" hangingPunct="0">
              <a:spcBef>
                <a:spcPts val="300"/>
              </a:spcBef>
              <a:spcAft>
                <a:spcPts val="300"/>
              </a:spcAft>
            </a:pPr>
            <a:r>
              <a:rPr lang="it-IT" altLang="it-IT" sz="1600" dirty="0" smtClean="0">
                <a:solidFill>
                  <a:srgbClr val="000000"/>
                </a:solidFill>
                <a:latin typeface="+mj-lt"/>
                <a:ea typeface="MS PGothic" pitchFamily="34" charset="-128"/>
              </a:rPr>
              <a:t>Inserire i </a:t>
            </a:r>
            <a:r>
              <a:rPr lang="it-IT" altLang="it-IT" sz="1600" dirty="0">
                <a:solidFill>
                  <a:srgbClr val="000000"/>
                </a:solidFill>
                <a:latin typeface="+mj-lt"/>
                <a:ea typeface="MS PGothic" pitchFamily="34" charset="-128"/>
              </a:rPr>
              <a:t>consumi </a:t>
            </a:r>
            <a:r>
              <a:rPr lang="it-IT" altLang="it-IT" sz="1600" dirty="0" smtClean="0">
                <a:solidFill>
                  <a:srgbClr val="000000"/>
                </a:solidFill>
                <a:latin typeface="+mj-lt"/>
                <a:ea typeface="MS PGothic" pitchFamily="34" charset="-128"/>
              </a:rPr>
              <a:t>relativi all’illuminazione </a:t>
            </a:r>
            <a:r>
              <a:rPr lang="it-IT" altLang="it-IT" sz="1600" dirty="0">
                <a:solidFill>
                  <a:srgbClr val="000000"/>
                </a:solidFill>
                <a:latin typeface="+mj-lt"/>
                <a:ea typeface="MS PGothic" pitchFamily="34" charset="-128"/>
              </a:rPr>
              <a:t>delle parti comuni (interne ed esterne) e agli ascensori e ai montacarichi, qualora </a:t>
            </a:r>
            <a:r>
              <a:rPr lang="it-IT" altLang="it-IT" sz="1600" dirty="0" smtClean="0">
                <a:solidFill>
                  <a:srgbClr val="000000"/>
                </a:solidFill>
                <a:latin typeface="+mj-lt"/>
                <a:ea typeface="MS PGothic" pitchFamily="34" charset="-128"/>
              </a:rPr>
              <a:t>presenti</a:t>
            </a:r>
          </a:p>
          <a:p>
            <a:pPr algn="just" defTabSz="914400" eaLnBrk="0" fontAlgn="base" hangingPunct="0">
              <a:spcBef>
                <a:spcPts val="300"/>
              </a:spcBef>
              <a:spcAft>
                <a:spcPts val="300"/>
              </a:spcAft>
            </a:pPr>
            <a:r>
              <a:rPr lang="it-IT" altLang="it-IT" sz="1600" dirty="0" smtClean="0">
                <a:solidFill>
                  <a:srgbClr val="000000"/>
                </a:solidFill>
                <a:latin typeface="+mj-lt"/>
                <a:ea typeface="MS PGothic" pitchFamily="34" charset="-128"/>
              </a:rPr>
              <a:t>Vettore energetico: energia elettrica</a:t>
            </a:r>
            <a:endParaRPr lang="it-IT" altLang="it-IT" sz="1600" dirty="0">
              <a:solidFill>
                <a:srgbClr val="000000"/>
              </a:solidFill>
              <a:latin typeface="+mj-lt"/>
              <a:ea typeface="MS PGothic" pitchFamily="34" charset="-128"/>
            </a:endParaRPr>
          </a:p>
        </p:txBody>
      </p:sp>
      <p:sp>
        <p:nvSpPr>
          <p:cNvPr id="25" name="Titolo 4"/>
          <p:cNvSpPr>
            <a:spLocks noGrp="1"/>
          </p:cNvSpPr>
          <p:nvPr>
            <p:ph type="title"/>
          </p:nvPr>
        </p:nvSpPr>
        <p:spPr>
          <a:xfrm>
            <a:off x="19616" y="416045"/>
            <a:ext cx="9124383" cy="400110"/>
          </a:xfrm>
        </p:spPr>
        <p:txBody>
          <a:bodyPr/>
          <a:lstStyle/>
          <a:p>
            <a:pPr algn="r"/>
            <a:r>
              <a:rPr lang="it-IT" dirty="0" smtClean="0"/>
              <a:t>Condomini+4.0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83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loTemplateENEAita">
  <a:themeElements>
    <a:clrScheme name="Personalizzato 1">
      <a:dk1>
        <a:srgbClr val="000000"/>
      </a:dk1>
      <a:lt1>
        <a:srgbClr val="FFFFFF"/>
      </a:lt1>
      <a:dk2>
        <a:srgbClr val="73963D"/>
      </a:dk2>
      <a:lt2>
        <a:srgbClr val="9BC94A"/>
      </a:lt2>
      <a:accent1>
        <a:srgbClr val="73963D"/>
      </a:accent1>
      <a:accent2>
        <a:srgbClr val="C8B836"/>
      </a:accent2>
      <a:accent3>
        <a:srgbClr val="C7643C"/>
      </a:accent3>
      <a:accent4>
        <a:srgbClr val="9BC94A"/>
      </a:accent4>
      <a:accent5>
        <a:srgbClr val="D9CD71"/>
      </a:accent5>
      <a:accent6>
        <a:srgbClr val="E3B19D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wrap="square" lIns="91440" tIns="0" rIns="91440" bIns="0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ModelloTemplateENEAita.potx</Template>
  <TotalTime>1852</TotalTime>
  <Words>1360</Words>
  <Application>Microsoft Office PowerPoint</Application>
  <PresentationFormat>Presentazione su schermo (4:3)</PresentationFormat>
  <Paragraphs>309</Paragraphs>
  <Slides>26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27" baseType="lpstr">
      <vt:lpstr>ModelloTemplateENEAita</vt:lpstr>
      <vt:lpstr>L’applicazione ENEA “Condomini+4.0” Indagine energetica</vt:lpstr>
      <vt:lpstr>Condomini+4.0:  vulnerabilità energetico-strutturale  degli edifici residenziali condominiali</vt:lpstr>
      <vt:lpstr>Condomini+4.0</vt:lpstr>
      <vt:lpstr>Condomini+4.0</vt:lpstr>
      <vt:lpstr>Condomini+4.0</vt:lpstr>
      <vt:lpstr>Condomini+4.0</vt:lpstr>
      <vt:lpstr>Condomini+4.0</vt:lpstr>
      <vt:lpstr>Condomini+4.0</vt:lpstr>
      <vt:lpstr>Condomini+4.0</vt:lpstr>
      <vt:lpstr>Condomini+4.0</vt:lpstr>
      <vt:lpstr>Condomini+4.0</vt:lpstr>
      <vt:lpstr>Condomini+4.0</vt:lpstr>
      <vt:lpstr>Condomini+4.0</vt:lpstr>
      <vt:lpstr>Condomini+4.0</vt:lpstr>
      <vt:lpstr>Condomini+4.0</vt:lpstr>
      <vt:lpstr>Condomini+4.0</vt:lpstr>
      <vt:lpstr>Condomini+4.0</vt:lpstr>
      <vt:lpstr>Condomini+4.0</vt:lpstr>
      <vt:lpstr>Condomini+4.0</vt:lpstr>
      <vt:lpstr>Condomini+4.0</vt:lpstr>
      <vt:lpstr>Condomini+4.0</vt:lpstr>
      <vt:lpstr>Condomini+4.0</vt:lpstr>
      <vt:lpstr>Condomini+4.0</vt:lpstr>
      <vt:lpstr>Definizione di Diagnosi Energetica (DE)</vt:lpstr>
      <vt:lpstr>Condomini+4.0:  Analisi speditiva  Strumento di valutazione preliminare alla DE  </vt:lpstr>
      <vt:lpstr>Presentazione standard di PowerPoint</vt:lpstr>
    </vt:vector>
  </TitlesOfParts>
  <Company>ENEA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Serena Lucibello</dc:creator>
  <cp:lastModifiedBy>Carmen Lavinia</cp:lastModifiedBy>
  <cp:revision>198</cp:revision>
  <cp:lastPrinted>2017-01-17T13:52:56Z</cp:lastPrinted>
  <dcterms:created xsi:type="dcterms:W3CDTF">2017-01-03T12:35:40Z</dcterms:created>
  <dcterms:modified xsi:type="dcterms:W3CDTF">2019-07-31T13:48:05Z</dcterms:modified>
</cp:coreProperties>
</file>