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321" r:id="rId3"/>
    <p:sldId id="323" r:id="rId4"/>
    <p:sldId id="322" r:id="rId5"/>
    <p:sldId id="324" r:id="rId6"/>
    <p:sldId id="302" r:id="rId7"/>
    <p:sldId id="332" r:id="rId8"/>
    <p:sldId id="303" r:id="rId9"/>
    <p:sldId id="337" r:id="rId10"/>
    <p:sldId id="325" r:id="rId11"/>
    <p:sldId id="326" r:id="rId12"/>
    <p:sldId id="328" r:id="rId13"/>
    <p:sldId id="329" r:id="rId14"/>
    <p:sldId id="336" r:id="rId15"/>
    <p:sldId id="334" r:id="rId16"/>
    <p:sldId id="335" r:id="rId17"/>
    <p:sldId id="338" r:id="rId18"/>
    <p:sldId id="339" r:id="rId19"/>
    <p:sldId id="340" r:id="rId20"/>
    <p:sldId id="341" r:id="rId21"/>
    <p:sldId id="331" r:id="rId22"/>
    <p:sldId id="295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643C"/>
    <a:srgbClr val="000000"/>
    <a:srgbClr val="FFFFFF"/>
    <a:srgbClr val="B2B2B2"/>
    <a:srgbClr val="7F7F7F"/>
    <a:srgbClr val="808080"/>
    <a:srgbClr val="4D4D4D"/>
    <a:srgbClr val="C0C0C0"/>
    <a:srgbClr val="C8B836"/>
    <a:srgbClr val="7396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9464" autoAdjust="0"/>
  </p:normalViewPr>
  <p:slideViewPr>
    <p:cSldViewPr snapToGrid="0" snapToObjects="1" showGuides="1">
      <p:cViewPr>
        <p:scale>
          <a:sx n="100" d="100"/>
          <a:sy n="100" d="100"/>
        </p:scale>
        <p:origin x="-1944" y="-174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Costi</c:v>
                </c:pt>
              </c:strCache>
            </c:strRef>
          </c:tx>
          <c:explosion val="5"/>
          <c:dPt>
            <c:idx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49ED-4089-9528-0875D756F89D}"/>
              </c:ext>
            </c:extLst>
          </c:dPt>
          <c:dPt>
            <c:idx val="1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1-49ED-4089-9528-0875D756F89D}"/>
              </c:ext>
            </c:extLst>
          </c:dPt>
          <c:dPt>
            <c:idx val="2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2-49ED-4089-9528-0875D756F89D}"/>
              </c:ext>
            </c:extLst>
          </c:dPt>
          <c:dLbls>
            <c:dLbl>
              <c:idx val="3"/>
              <c:layout>
                <c:manualLayout>
                  <c:x val="0.12364464377252417"/>
                  <c:y val="-2.6475800399634826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ED-4089-9528-0875D756F89D}"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Uso</c:v>
                </c:pt>
                <c:pt idx="1">
                  <c:v>Progettazione</c:v>
                </c:pt>
                <c:pt idx="2">
                  <c:v>Costruzione</c:v>
                </c:pt>
                <c:pt idx="3">
                  <c:v>Demolizione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0.79</c:v>
                </c:pt>
                <c:pt idx="1">
                  <c:v>5.0000000000000051E-2</c:v>
                </c:pt>
                <c:pt idx="2">
                  <c:v>0.2</c:v>
                </c:pt>
                <c:pt idx="3">
                  <c:v>4.0000000000000049E-2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ED-4089-9528-0875D756F89D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600">
          <a:latin typeface="Verdana"/>
          <a:cs typeface="Verdana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7675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2476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487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8456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9273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9273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9273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9273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14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=""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4BD3E582-197C-4509-9F39-5161EE2805D2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="" xmlns:a16="http://schemas.microsoft.com/office/drawing/2014/main" id="{AA340105-7232-4E5A-A6B2-714BA5E19AEE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777E82F6-7219-406B-978D-078986B97A97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3333F289-F70F-40CF-84B3-B8E8309EF5A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C43C28D7-2E5F-403E-83FF-ED6E0A4E4ED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B942B14F-4106-43AE-9DF3-5BD97C809EA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 smtClean="0"/>
              <a:t>Contatti: Mail 1</a:t>
            </a:r>
          </a:p>
          <a:p>
            <a:pPr lvl="0"/>
            <a:r>
              <a:rPr lang="it-IT" dirty="0" err="1" smtClean="0"/>
              <a:t>Conttti</a:t>
            </a:r>
            <a:r>
              <a:rPr lang="it-IT" dirty="0" smtClean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28490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B2B2B2"/>
                </a:solidFill>
              </a:rPr>
              <a:t>Building Information </a:t>
            </a:r>
            <a:r>
              <a:rPr lang="it-IT" dirty="0" err="1" smtClean="0">
                <a:solidFill>
                  <a:srgbClr val="B2B2B2"/>
                </a:solidFill>
              </a:rPr>
              <a:t>Modeling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="" xmlns:a16="http://schemas.microsoft.com/office/drawing/2014/main" id="{C3C86477-339B-440E-8CBF-C6BF7D0E2B7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=""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="" xmlns:a16="http://schemas.microsoft.com/office/drawing/2014/main" id="{B62DF972-0A77-498B-BF85-F4CD97BD3BD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5A283D6F-31D5-4EF3-A097-EE0448C39A7D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C2AAD452-A600-48B6-B053-98E4DD6C7C08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="" xmlns:a16="http://schemas.microsoft.com/office/drawing/2014/main" id="{8A70B439-E450-4765-BBEA-58AEAD93196C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=""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="" xmlns:a16="http://schemas.microsoft.com/office/drawing/2014/main" id="{874CC7B3-76E1-4DFE-AF81-B7D3DB47D1F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BA86D956-F7C3-4355-9EC8-7D6D60442A93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E315DAE2-92A2-4009-8BB1-D580304CC5F3}"/>
              </a:ext>
            </a:extLst>
          </p:cNvPr>
          <p:cNvSpPr txBox="1">
            <a:spLocks/>
          </p:cNvSpPr>
          <p:nvPr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=""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Autore: Giulia </a:t>
            </a:r>
            <a:r>
              <a:rPr lang="it-IT" dirty="0" err="1" smtClean="0">
                <a:solidFill>
                  <a:srgbClr val="FFFFFF"/>
                </a:solidFill>
              </a:rPr>
              <a:t>Centi</a:t>
            </a:r>
            <a:r>
              <a:rPr lang="it-IT" dirty="0" smtClean="0">
                <a:solidFill>
                  <a:srgbClr val="FFFFFF"/>
                </a:solidFill>
              </a:rPr>
              <a:t> (DUEE SPS)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5003"/>
            <a:ext cx="9144000" cy="49244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Il Building Information Modeling (BIM</a:t>
            </a:r>
            <a:r>
              <a:rPr lang="it-IT" dirty="0" smtClean="0">
                <a:solidFill>
                  <a:srgbClr val="FFFFFF"/>
                </a:solidFill>
              </a:rPr>
              <a:t>)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0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Processo BIM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367367"/>
            <a:ext cx="8229600" cy="400110"/>
          </a:xfrm>
        </p:spPr>
        <p:txBody>
          <a:bodyPr/>
          <a:lstStyle/>
          <a:p>
            <a:r>
              <a:rPr lang="it-IT" dirty="0" smtClean="0"/>
              <a:t>Benefici lungo il ciclo di vita dell’edificio</a:t>
            </a:r>
            <a:endParaRPr lang="it-IT" dirty="0"/>
          </a:p>
        </p:txBody>
      </p:sp>
      <p:pic>
        <p:nvPicPr>
          <p:cNvPr id="7" name="Picture 1" descr="C:\Users\UTENTE\Desktop\Jpeg_pag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7" y="2028713"/>
            <a:ext cx="9033063" cy="3681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06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Quantificazione dei vantaggi dell’uso del BIM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321647"/>
            <a:ext cx="8229600" cy="400110"/>
          </a:xfrm>
        </p:spPr>
        <p:txBody>
          <a:bodyPr/>
          <a:lstStyle/>
          <a:p>
            <a:r>
              <a:rPr lang="it-IT" dirty="0" smtClean="0"/>
              <a:t>Benefici lungo il ciclo di vita dell’edificio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2647" y="1910168"/>
            <a:ext cx="4453810" cy="386833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28578" y="1948405"/>
            <a:ext cx="358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Riduzione di errori ed omissioni </a:t>
            </a:r>
            <a:br>
              <a:rPr lang="it-IT" dirty="0"/>
            </a:br>
            <a:r>
              <a:rPr lang="it-IT" dirty="0"/>
              <a:t>nella documentazione di progetto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8578" y="2859356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Riduzione delle </a:t>
            </a:r>
            <a:r>
              <a:rPr lang="it-IT" dirty="0" err="1" smtClean="0"/>
              <a:t>ri</a:t>
            </a:r>
            <a:r>
              <a:rPr lang="it-IT" dirty="0" smtClean="0"/>
              <a:t>-lavorazioni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8578" y="3662743"/>
            <a:ext cx="361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Riduzione dei costi di costruzione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8577" y="4409802"/>
            <a:ext cx="376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Riduzione della durata del progetto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62219" y="5246508"/>
            <a:ext cx="308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Riduzione delle controversie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62219" y="5949071"/>
            <a:ext cx="80142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Fonte: McGraw-Hill Construction, "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SmartMarket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Report: The Business Value of BIM in North America",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novembre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2012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3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 smtClean="0">
                <a:cs typeface="Verdana"/>
              </a:rPr>
              <a:t>I costi durante l’uso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9" name="Segnaposto contenuto 4" descr="Cost_Distribution.jpg"/>
          <p:cNvPicPr>
            <a:picLocks noChangeAspect="1"/>
          </p:cNvPicPr>
          <p:nvPr/>
        </p:nvPicPr>
        <p:blipFill>
          <a:blip r:embed="rId3" cstate="print"/>
          <a:srcRect t="7816"/>
          <a:stretch>
            <a:fillRect/>
          </a:stretch>
        </p:blipFill>
        <p:spPr>
          <a:xfrm>
            <a:off x="467544" y="1230326"/>
            <a:ext cx="8229600" cy="3981192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2159149" y="3988176"/>
            <a:ext cx="4831394" cy="1750260"/>
            <a:chOff x="2159148" y="4820086"/>
            <a:chExt cx="4831394" cy="1750260"/>
          </a:xfrm>
        </p:grpSpPr>
        <p:sp>
          <p:nvSpPr>
            <p:cNvPr id="11" name="Rettangolo 10"/>
            <p:cNvSpPr/>
            <p:nvPr/>
          </p:nvSpPr>
          <p:spPr>
            <a:xfrm rot="1076893">
              <a:off x="2159148" y="4820086"/>
              <a:ext cx="432048" cy="1240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900" b="1" dirty="0">
                  <a:solidFill>
                    <a:schemeClr val="tx1"/>
                  </a:solidFill>
                  <a:latin typeface="Verdana"/>
                  <a:cs typeface="Verdana"/>
                </a:rPr>
                <a:t>Energia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 rot="824607">
              <a:off x="2774659" y="4889237"/>
              <a:ext cx="432048" cy="1240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600" b="1" dirty="0">
                  <a:solidFill>
                    <a:schemeClr val="tx1"/>
                  </a:solidFill>
                  <a:latin typeface="Verdana"/>
                  <a:cs typeface="Verdana"/>
                </a:rPr>
                <a:t>Sicurezza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 rot="509718">
              <a:off x="3426097" y="4931570"/>
              <a:ext cx="523076" cy="16387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900" b="1" dirty="0">
                  <a:solidFill>
                    <a:schemeClr val="tx1"/>
                  </a:solidFill>
                  <a:latin typeface="Verdana"/>
                  <a:cs typeface="Verdana"/>
                </a:rPr>
                <a:t>Risorse umane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 rot="188329">
              <a:off x="4180729" y="4952069"/>
              <a:ext cx="432048" cy="12373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500" b="1" dirty="0">
                  <a:solidFill>
                    <a:schemeClr val="tx1"/>
                  </a:solidFill>
                  <a:latin typeface="Verdana"/>
                  <a:cs typeface="Verdana"/>
                </a:rPr>
                <a:t>Meccanica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 rot="21315887">
              <a:off x="4900619" y="4954142"/>
              <a:ext cx="476032" cy="14292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900" b="1" dirty="0">
                  <a:solidFill>
                    <a:schemeClr val="tx1"/>
                  </a:solidFill>
                  <a:latin typeface="Verdana"/>
                  <a:cs typeface="Verdana"/>
                </a:rPr>
                <a:t>Scale mobili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 rot="21216173">
              <a:off x="5645849" y="4960788"/>
              <a:ext cx="432048" cy="14292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900" b="1" dirty="0">
                  <a:solidFill>
                    <a:schemeClr val="tx1"/>
                  </a:solidFill>
                  <a:latin typeface="Verdana"/>
                  <a:cs typeface="Verdana"/>
                </a:rPr>
                <a:t>Pulizia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 rot="20932661">
              <a:off x="6453439" y="4887585"/>
              <a:ext cx="537103" cy="14292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it-IT" sz="1900" b="1" dirty="0">
                  <a:solidFill>
                    <a:schemeClr val="tx1"/>
                  </a:solidFill>
                  <a:latin typeface="Verdana"/>
                  <a:cs typeface="Verdana"/>
                </a:rPr>
                <a:t>Man. Edificio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067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 smtClean="0">
                <a:cs typeface="Verdana"/>
              </a:rPr>
              <a:t>L’uso energetico del BIM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8" name="Segnaposto contenuto 3" descr="Infographic en. eff Fina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32" y="2285638"/>
            <a:ext cx="8484297" cy="3299822"/>
          </a:xfrm>
          <a:prstGeom prst="rect">
            <a:avLst/>
          </a:prstGeom>
        </p:spPr>
      </p:pic>
      <p:sp>
        <p:nvSpPr>
          <p:cNvPr id="19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321647"/>
            <a:ext cx="8229600" cy="707886"/>
          </a:xfrm>
        </p:spPr>
        <p:txBody>
          <a:bodyPr/>
          <a:lstStyle/>
          <a:p>
            <a:r>
              <a:rPr lang="it-IT" dirty="0" smtClean="0"/>
              <a:t>I vantaggi della metodologia BIM nell’efficienza energetica e nella sostenibilità dell’ambiente costruito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07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>
                <a:cs typeface="Verdana"/>
              </a:rPr>
              <a:t>Costi del ciclo di vita (LCC</a:t>
            </a:r>
            <a:r>
              <a:rPr lang="it-IT" sz="2800" dirty="0" smtClean="0">
                <a:cs typeface="Verdana"/>
              </a:rPr>
              <a:t>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16" name="Grafico 15"/>
          <p:cNvGraphicFramePr/>
          <p:nvPr>
            <p:extLst/>
          </p:nvPr>
        </p:nvGraphicFramePr>
        <p:xfrm>
          <a:off x="611560" y="1295943"/>
          <a:ext cx="8208912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85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La digitalizzazione dell’esistente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9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321647"/>
            <a:ext cx="4882486" cy="400110"/>
          </a:xfrm>
        </p:spPr>
        <p:txBody>
          <a:bodyPr/>
          <a:lstStyle/>
          <a:p>
            <a:r>
              <a:rPr lang="en-GB" dirty="0" smtClean="0"/>
              <a:t>I.C</a:t>
            </a:r>
            <a:r>
              <a:rPr lang="en-GB" dirty="0"/>
              <a:t>. Marino S. Rosa </a:t>
            </a:r>
            <a:r>
              <a:rPr lang="en-GB" dirty="0" err="1" smtClean="0"/>
              <a:t>Ponticelli</a:t>
            </a:r>
            <a:r>
              <a:rPr lang="en-GB" dirty="0" smtClean="0"/>
              <a:t> - Napoli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4151106"/>
            <a:ext cx="2986446" cy="17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571111" y="5979021"/>
            <a:ext cx="3428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Picture: © by arch. Lucia Sirica e arch. Ilaria Pezzano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21" descr="\\be\root\Inter\Projekte\15003700_H2020_guarantEE\07_Bilder\Logos\Logo_guarantEE\logo_guarantee_4c\logo_guarantee_4c_1605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33" y="2291676"/>
            <a:ext cx="2120478" cy="43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6560523" y="192234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Progetto pilota di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26" y="2902030"/>
            <a:ext cx="4877394" cy="3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4" y="1827574"/>
            <a:ext cx="4410046" cy="210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Il modello BIM per la manutenzione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8" y="220981"/>
            <a:ext cx="1818822" cy="17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Il modello BIM per la manutenzione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35104"/>
            <a:ext cx="7316801" cy="3355427"/>
          </a:xfrm>
          <a:prstGeom prst="rect">
            <a:avLst/>
          </a:prstGeom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8" y="220981"/>
            <a:ext cx="1818822" cy="17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Il modello BIM per la manutenzione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35104"/>
            <a:ext cx="7316801" cy="335542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9848" y="2248020"/>
            <a:ext cx="2634152" cy="1797191"/>
          </a:xfrm>
          <a:prstGeom prst="rect">
            <a:avLst/>
          </a:prstGeom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8" y="220981"/>
            <a:ext cx="1818822" cy="17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Il modello BIM per la manutenzione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35104"/>
            <a:ext cx="7316801" cy="33554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045211"/>
            <a:ext cx="4120738" cy="210925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9848" y="2248020"/>
            <a:ext cx="2634152" cy="1797191"/>
          </a:xfrm>
          <a:prstGeom prst="rect">
            <a:avLst/>
          </a:prstGeom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8" y="220981"/>
            <a:ext cx="1818822" cy="17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7D874FF5-AF60-453C-A1C9-0927BF8A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Building Information Modelling (BIM</a:t>
            </a:r>
            <a:r>
              <a:rPr lang="it-IT" dirty="0"/>
              <a:t>)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="" xmlns:a16="http://schemas.microsoft.com/office/drawing/2014/main" id="{6AA7942F-7675-447E-8958-2B5C22D4AC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smtClean="0"/>
              <a:t>Significato dell’acronimo BIM</a:t>
            </a:r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88CADE06-DB78-45F9-9DD3-B066136A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236678" y="4810300"/>
            <a:ext cx="28360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anagement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91942" y="1470297"/>
            <a:ext cx="7274491" cy="4455829"/>
            <a:chOff x="654782" y="1470297"/>
            <a:chExt cx="7274491" cy="4455829"/>
          </a:xfrm>
        </p:grpSpPr>
        <p:sp>
          <p:nvSpPr>
            <p:cNvPr id="11" name="Rettangolo 10"/>
            <p:cNvSpPr/>
            <p:nvPr/>
          </p:nvSpPr>
          <p:spPr>
            <a:xfrm>
              <a:off x="654782" y="2721292"/>
              <a:ext cx="2142627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9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</a:t>
              </a:r>
              <a:r>
                <a:rPr lang="it-IT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uilding</a:t>
              </a:r>
              <a:endParaRPr lang="it-I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Callout 2 14"/>
            <p:cNvSpPr/>
            <p:nvPr/>
          </p:nvSpPr>
          <p:spPr>
            <a:xfrm>
              <a:off x="1726095" y="2260282"/>
              <a:ext cx="2223839" cy="684551"/>
            </a:xfrm>
            <a:prstGeom prst="borderCallout2">
              <a:avLst>
                <a:gd name="adj1" fmla="val 18750"/>
                <a:gd name="adj2" fmla="val -2337"/>
                <a:gd name="adj3" fmla="val 19435"/>
                <a:gd name="adj4" fmla="val -9814"/>
                <a:gd name="adj5" fmla="val 114086"/>
                <a:gd name="adj6" fmla="val -209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 smtClean="0">
                  <a:solidFill>
                    <a:srgbClr val="000000"/>
                  </a:solidFill>
                </a:rPr>
                <a:t>Qualsiasi ambiente costruito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837584" y="1886678"/>
              <a:ext cx="213231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9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  <a:r>
                <a:rPr lang="it-IT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nformation</a:t>
              </a:r>
              <a:endParaRPr lang="it-IT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Callout 2 21"/>
            <p:cNvSpPr/>
            <p:nvPr/>
          </p:nvSpPr>
          <p:spPr>
            <a:xfrm>
              <a:off x="5709948" y="1470297"/>
              <a:ext cx="2219325" cy="956673"/>
            </a:xfrm>
            <a:prstGeom prst="borderCallout2">
              <a:avLst>
                <a:gd name="adj1" fmla="val 19335"/>
                <a:gd name="adj2" fmla="val -2324"/>
                <a:gd name="adj3" fmla="val 19335"/>
                <a:gd name="adj4" fmla="val -8941"/>
                <a:gd name="adj5" fmla="val 76107"/>
                <a:gd name="adj6" fmla="val -26496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 smtClean="0">
                  <a:solidFill>
                    <a:srgbClr val="000000"/>
                  </a:solidFill>
                </a:rPr>
                <a:t>Ogni Informazione che definisce l’ambiente costruito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3278919" y="5193682"/>
              <a:ext cx="8162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400" b="1" cap="none" spc="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odel</a:t>
              </a:r>
              <a:endParaRPr lang="it-IT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3076534" y="5464461"/>
              <a:ext cx="166252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400" b="1" cap="none" spc="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odeling</a:t>
              </a:r>
              <a:endParaRPr lang="it-IT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8" name="Callout 2 27"/>
            <p:cNvSpPr/>
            <p:nvPr/>
          </p:nvSpPr>
          <p:spPr>
            <a:xfrm>
              <a:off x="3727337" y="3741121"/>
              <a:ext cx="3351644" cy="1347786"/>
            </a:xfrm>
            <a:prstGeom prst="borderCallout2">
              <a:avLst>
                <a:gd name="adj1" fmla="val 19456"/>
                <a:gd name="adj2" fmla="val 144"/>
                <a:gd name="adj3" fmla="val 20163"/>
                <a:gd name="adj4" fmla="val -8462"/>
                <a:gd name="adj5" fmla="val 105433"/>
                <a:gd name="adj6" fmla="val -1603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 smtClean="0">
                  <a:solidFill>
                    <a:srgbClr val="000000"/>
                  </a:solidFill>
                </a:rPr>
                <a:t>- modello </a:t>
              </a:r>
              <a:r>
                <a:rPr lang="it-IT" dirty="0">
                  <a:solidFill>
                    <a:srgbClr val="000000"/>
                  </a:solidFill>
                </a:rPr>
                <a:t>BIM</a:t>
              </a:r>
            </a:p>
            <a:p>
              <a:r>
                <a:rPr lang="it-IT" dirty="0" smtClean="0">
                  <a:solidFill>
                    <a:srgbClr val="000000"/>
                  </a:solidFill>
                </a:rPr>
                <a:t>- processo </a:t>
              </a:r>
              <a:r>
                <a:rPr lang="it-IT" dirty="0">
                  <a:solidFill>
                    <a:srgbClr val="000000"/>
                  </a:solidFill>
                </a:rPr>
                <a:t>di realizzazione </a:t>
              </a:r>
              <a:r>
                <a:rPr lang="it-IT" dirty="0" smtClean="0">
                  <a:solidFill>
                    <a:srgbClr val="000000"/>
                  </a:solidFill>
                </a:rPr>
                <a:t>del</a:t>
              </a:r>
            </a:p>
            <a:p>
              <a:r>
                <a:rPr lang="it-IT" dirty="0">
                  <a:solidFill>
                    <a:srgbClr val="000000"/>
                  </a:solidFill>
                </a:rPr>
                <a:t> </a:t>
              </a:r>
              <a:r>
                <a:rPr lang="it-IT" dirty="0" smtClean="0">
                  <a:solidFill>
                    <a:srgbClr val="000000"/>
                  </a:solidFill>
                </a:rPr>
                <a:t> modello </a:t>
              </a:r>
              <a:r>
                <a:rPr lang="it-IT" dirty="0">
                  <a:solidFill>
                    <a:srgbClr val="000000"/>
                  </a:solidFill>
                </a:rPr>
                <a:t>BIM</a:t>
              </a:r>
            </a:p>
            <a:p>
              <a:r>
                <a:rPr lang="it-IT" dirty="0" smtClean="0">
                  <a:solidFill>
                    <a:srgbClr val="000000"/>
                  </a:solidFill>
                </a:rPr>
                <a:t>- </a:t>
              </a:r>
              <a:r>
                <a:rPr lang="it-IT" dirty="0">
                  <a:solidFill>
                    <a:srgbClr val="000000"/>
                  </a:solidFill>
                </a:rPr>
                <a:t>gestione delle informazioni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138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Il modello BIM per la manutenzione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35104"/>
            <a:ext cx="7316801" cy="33554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045211"/>
            <a:ext cx="4120738" cy="21092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2857" y="3865020"/>
            <a:ext cx="4641624" cy="22894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9848" y="2248020"/>
            <a:ext cx="2634152" cy="1797191"/>
          </a:xfrm>
          <a:prstGeom prst="rect">
            <a:avLst/>
          </a:prstGeom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8" y="220981"/>
            <a:ext cx="1818822" cy="17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72971"/>
            <a:ext cx="8229600" cy="861774"/>
          </a:xfrm>
        </p:spPr>
        <p:txBody>
          <a:bodyPr/>
          <a:lstStyle/>
          <a:p>
            <a:r>
              <a:rPr lang="it-IT" sz="2800" dirty="0"/>
              <a:t>Common Data Environment (CDE</a:t>
            </a:r>
            <a:r>
              <a:rPr lang="it-IT" sz="2800" dirty="0" smtClean="0"/>
              <a:t>) e interoperabilità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21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9EB5C68D-19EC-A649-8C78-B5D6D018EC26}"/>
              </a:ext>
            </a:extLst>
          </p:cNvPr>
          <p:cNvGrpSpPr/>
          <p:nvPr/>
        </p:nvGrpSpPr>
        <p:grpSpPr>
          <a:xfrm>
            <a:off x="471903" y="1660351"/>
            <a:ext cx="3988836" cy="3909392"/>
            <a:chOff x="471903" y="1660351"/>
            <a:chExt cx="3988836" cy="3909392"/>
          </a:xfrm>
        </p:grpSpPr>
        <p:sp>
          <p:nvSpPr>
            <p:cNvPr id="8" name="Ottagono 7">
              <a:extLst>
                <a:ext uri="{FF2B5EF4-FFF2-40B4-BE49-F238E27FC236}">
                  <a16:creationId xmlns:a16="http://schemas.microsoft.com/office/drawing/2014/main" xmlns="" id="{1726AAB6-9B88-574C-907E-36F274606605}"/>
                </a:ext>
              </a:extLst>
            </p:cNvPr>
            <p:cNvSpPr/>
            <p:nvPr/>
          </p:nvSpPr>
          <p:spPr>
            <a:xfrm>
              <a:off x="977899" y="2163935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ttagono 8">
              <a:extLst>
                <a:ext uri="{FF2B5EF4-FFF2-40B4-BE49-F238E27FC236}">
                  <a16:creationId xmlns:a16="http://schemas.microsoft.com/office/drawing/2014/main" xmlns="" id="{64594407-40BF-C74B-A92D-D7411ADAB635}"/>
                </a:ext>
              </a:extLst>
            </p:cNvPr>
            <p:cNvSpPr/>
            <p:nvPr/>
          </p:nvSpPr>
          <p:spPr>
            <a:xfrm>
              <a:off x="2118967" y="1660351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Cliente</a:t>
              </a:r>
            </a:p>
          </p:txBody>
        </p:sp>
        <p:sp>
          <p:nvSpPr>
            <p:cNvPr id="10" name="Ottagono 9">
              <a:extLst>
                <a:ext uri="{FF2B5EF4-FFF2-40B4-BE49-F238E27FC236}">
                  <a16:creationId xmlns:a16="http://schemas.microsoft.com/office/drawing/2014/main" xmlns="" id="{10382089-EFF9-F445-B661-574C521BFB08}"/>
                </a:ext>
              </a:extLst>
            </p:cNvPr>
            <p:cNvSpPr/>
            <p:nvPr/>
          </p:nvSpPr>
          <p:spPr>
            <a:xfrm>
              <a:off x="3140075" y="2134634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11" name="Ottagono 10">
              <a:extLst>
                <a:ext uri="{FF2B5EF4-FFF2-40B4-BE49-F238E27FC236}">
                  <a16:creationId xmlns:a16="http://schemas.microsoft.com/office/drawing/2014/main" xmlns="" id="{56067028-3678-3B4C-88D4-1EB3CB57BCEE}"/>
                </a:ext>
              </a:extLst>
            </p:cNvPr>
            <p:cNvSpPr/>
            <p:nvPr/>
          </p:nvSpPr>
          <p:spPr>
            <a:xfrm>
              <a:off x="3586095" y="3105662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Ottagono 11">
              <a:extLst>
                <a:ext uri="{FF2B5EF4-FFF2-40B4-BE49-F238E27FC236}">
                  <a16:creationId xmlns:a16="http://schemas.microsoft.com/office/drawing/2014/main" xmlns="" id="{1FDC1544-F432-D440-8E08-93511AD65940}"/>
                </a:ext>
              </a:extLst>
            </p:cNvPr>
            <p:cNvSpPr/>
            <p:nvPr/>
          </p:nvSpPr>
          <p:spPr>
            <a:xfrm>
              <a:off x="3215998" y="4215223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Ottagono 12">
              <a:extLst>
                <a:ext uri="{FF2B5EF4-FFF2-40B4-BE49-F238E27FC236}">
                  <a16:creationId xmlns:a16="http://schemas.microsoft.com/office/drawing/2014/main" xmlns="" id="{62B4D70B-85E3-7341-A3BC-A16B894A0586}"/>
                </a:ext>
              </a:extLst>
            </p:cNvPr>
            <p:cNvSpPr/>
            <p:nvPr/>
          </p:nvSpPr>
          <p:spPr>
            <a:xfrm>
              <a:off x="2114894" y="4708352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Ottagono 13">
              <a:extLst>
                <a:ext uri="{FF2B5EF4-FFF2-40B4-BE49-F238E27FC236}">
                  <a16:creationId xmlns:a16="http://schemas.microsoft.com/office/drawing/2014/main" xmlns="" id="{5661045F-7C64-EF40-AB1E-701EA4E021EE}"/>
                </a:ext>
              </a:extLst>
            </p:cNvPr>
            <p:cNvSpPr/>
            <p:nvPr/>
          </p:nvSpPr>
          <p:spPr>
            <a:xfrm>
              <a:off x="868363" y="4244524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Ottagono 14">
              <a:extLst>
                <a:ext uri="{FF2B5EF4-FFF2-40B4-BE49-F238E27FC236}">
                  <a16:creationId xmlns:a16="http://schemas.microsoft.com/office/drawing/2014/main" xmlns="" id="{88AA681C-8822-E04C-9948-F5AAA951A4CE}"/>
                </a:ext>
              </a:extLst>
            </p:cNvPr>
            <p:cNvSpPr/>
            <p:nvPr/>
          </p:nvSpPr>
          <p:spPr>
            <a:xfrm>
              <a:off x="540232" y="3105662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7BC45591-5E92-5249-95DD-DBF304F2F2DD}"/>
                </a:ext>
              </a:extLst>
            </p:cNvPr>
            <p:cNvSpPr txBox="1"/>
            <p:nvPr/>
          </p:nvSpPr>
          <p:spPr>
            <a:xfrm>
              <a:off x="471903" y="3403792"/>
              <a:ext cx="1011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Committente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9C40C773-8248-C84F-999C-188CC5D85E99}"/>
                </a:ext>
              </a:extLst>
            </p:cNvPr>
            <p:cNvSpPr txBox="1"/>
            <p:nvPr/>
          </p:nvSpPr>
          <p:spPr>
            <a:xfrm>
              <a:off x="3182042" y="2426829"/>
              <a:ext cx="808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Ingegnere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2D6EA990-F9FD-214E-81E6-A0214092811A}"/>
                </a:ext>
              </a:extLst>
            </p:cNvPr>
            <p:cNvSpPr txBox="1"/>
            <p:nvPr/>
          </p:nvSpPr>
          <p:spPr>
            <a:xfrm>
              <a:off x="3652633" y="3397857"/>
              <a:ext cx="74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Manager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FBD18D58-8995-FB41-A0C3-610EEB78EF39}"/>
                </a:ext>
              </a:extLst>
            </p:cNvPr>
            <p:cNvSpPr txBox="1"/>
            <p:nvPr/>
          </p:nvSpPr>
          <p:spPr>
            <a:xfrm>
              <a:off x="3271375" y="4536719"/>
              <a:ext cx="762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Fornitore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05DCB2BD-CAEB-9947-A9A7-B574AA39A46E}"/>
                </a:ext>
              </a:extLst>
            </p:cNvPr>
            <p:cNvSpPr txBox="1"/>
            <p:nvPr/>
          </p:nvSpPr>
          <p:spPr>
            <a:xfrm>
              <a:off x="2185071" y="4908214"/>
              <a:ext cx="74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/>
                <a:t>Project</a:t>
              </a:r>
              <a:br>
                <a:rPr lang="it-IT" sz="1200" dirty="0"/>
              </a:br>
              <a:r>
                <a:rPr lang="it-IT" sz="1200" dirty="0"/>
                <a:t>Manager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56409123-E732-3244-A7F8-FCEAA2EDEC5E}"/>
                </a:ext>
              </a:extLst>
            </p:cNvPr>
            <p:cNvSpPr txBox="1"/>
            <p:nvPr/>
          </p:nvSpPr>
          <p:spPr>
            <a:xfrm>
              <a:off x="919696" y="4438324"/>
              <a:ext cx="74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err="1"/>
                <a:t>Facility</a:t>
              </a:r>
              <a:r>
                <a:rPr lang="it-IT" sz="1200" dirty="0"/>
                <a:t/>
              </a:r>
              <a:br>
                <a:rPr lang="it-IT" sz="1200" dirty="0"/>
              </a:br>
              <a:r>
                <a:rPr lang="it-IT" sz="1200" dirty="0"/>
                <a:t>Manager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466A526D-CC81-A44B-8E9C-9434618A8022}"/>
                </a:ext>
              </a:extLst>
            </p:cNvPr>
            <p:cNvSpPr txBox="1"/>
            <p:nvPr/>
          </p:nvSpPr>
          <p:spPr>
            <a:xfrm>
              <a:off x="1000471" y="2456130"/>
              <a:ext cx="883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Contraente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xmlns="" id="{AD768A24-C50E-084E-B44E-3FD568146112}"/>
              </a:ext>
            </a:extLst>
          </p:cNvPr>
          <p:cNvGrpSpPr/>
          <p:nvPr/>
        </p:nvGrpSpPr>
        <p:grpSpPr>
          <a:xfrm>
            <a:off x="4662600" y="1660351"/>
            <a:ext cx="3988836" cy="3909392"/>
            <a:chOff x="471903" y="1660351"/>
            <a:chExt cx="3988836" cy="3909392"/>
          </a:xfrm>
        </p:grpSpPr>
        <p:sp>
          <p:nvSpPr>
            <p:cNvPr id="26" name="Ottagono 25">
              <a:extLst>
                <a:ext uri="{FF2B5EF4-FFF2-40B4-BE49-F238E27FC236}">
                  <a16:creationId xmlns:a16="http://schemas.microsoft.com/office/drawing/2014/main" xmlns="" id="{1E1C8AB2-A68F-FB49-AC68-CE78D866EDEB}"/>
                </a:ext>
              </a:extLst>
            </p:cNvPr>
            <p:cNvSpPr/>
            <p:nvPr/>
          </p:nvSpPr>
          <p:spPr>
            <a:xfrm>
              <a:off x="977899" y="2163935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Ottagono 26">
              <a:extLst>
                <a:ext uri="{FF2B5EF4-FFF2-40B4-BE49-F238E27FC236}">
                  <a16:creationId xmlns:a16="http://schemas.microsoft.com/office/drawing/2014/main" xmlns="" id="{05C1D045-F3B5-D545-A32A-FCA8C9F213FB}"/>
                </a:ext>
              </a:extLst>
            </p:cNvPr>
            <p:cNvSpPr/>
            <p:nvPr/>
          </p:nvSpPr>
          <p:spPr>
            <a:xfrm>
              <a:off x="2118967" y="1660351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Cliente</a:t>
              </a:r>
            </a:p>
          </p:txBody>
        </p:sp>
        <p:sp>
          <p:nvSpPr>
            <p:cNvPr id="28" name="Ottagono 27">
              <a:extLst>
                <a:ext uri="{FF2B5EF4-FFF2-40B4-BE49-F238E27FC236}">
                  <a16:creationId xmlns:a16="http://schemas.microsoft.com/office/drawing/2014/main" xmlns="" id="{F204DE4D-80F2-8847-9757-52313875B78C}"/>
                </a:ext>
              </a:extLst>
            </p:cNvPr>
            <p:cNvSpPr/>
            <p:nvPr/>
          </p:nvSpPr>
          <p:spPr>
            <a:xfrm>
              <a:off x="3140075" y="2134634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29" name="Ottagono 28">
              <a:extLst>
                <a:ext uri="{FF2B5EF4-FFF2-40B4-BE49-F238E27FC236}">
                  <a16:creationId xmlns:a16="http://schemas.microsoft.com/office/drawing/2014/main" xmlns="" id="{23895CBA-A898-E64D-9961-568622C2DBC3}"/>
                </a:ext>
              </a:extLst>
            </p:cNvPr>
            <p:cNvSpPr/>
            <p:nvPr/>
          </p:nvSpPr>
          <p:spPr>
            <a:xfrm>
              <a:off x="3586095" y="3105662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Ottagono 29">
              <a:extLst>
                <a:ext uri="{FF2B5EF4-FFF2-40B4-BE49-F238E27FC236}">
                  <a16:creationId xmlns:a16="http://schemas.microsoft.com/office/drawing/2014/main" xmlns="" id="{9613883F-5857-7443-92D7-DD69E7788CFC}"/>
                </a:ext>
              </a:extLst>
            </p:cNvPr>
            <p:cNvSpPr/>
            <p:nvPr/>
          </p:nvSpPr>
          <p:spPr>
            <a:xfrm>
              <a:off x="3215998" y="4215223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Ottagono 30">
              <a:extLst>
                <a:ext uri="{FF2B5EF4-FFF2-40B4-BE49-F238E27FC236}">
                  <a16:creationId xmlns:a16="http://schemas.microsoft.com/office/drawing/2014/main" xmlns="" id="{368FA921-CD77-D54A-AC14-41852412C74D}"/>
                </a:ext>
              </a:extLst>
            </p:cNvPr>
            <p:cNvSpPr/>
            <p:nvPr/>
          </p:nvSpPr>
          <p:spPr>
            <a:xfrm>
              <a:off x="2114894" y="4708352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Ottagono 31">
              <a:extLst>
                <a:ext uri="{FF2B5EF4-FFF2-40B4-BE49-F238E27FC236}">
                  <a16:creationId xmlns:a16="http://schemas.microsoft.com/office/drawing/2014/main" xmlns="" id="{DBCD56EF-AF8E-5446-9E87-7545F35B212B}"/>
                </a:ext>
              </a:extLst>
            </p:cNvPr>
            <p:cNvSpPr/>
            <p:nvPr/>
          </p:nvSpPr>
          <p:spPr>
            <a:xfrm>
              <a:off x="868363" y="4244524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Ottagono 32">
              <a:extLst>
                <a:ext uri="{FF2B5EF4-FFF2-40B4-BE49-F238E27FC236}">
                  <a16:creationId xmlns:a16="http://schemas.microsoft.com/office/drawing/2014/main" xmlns="" id="{C9A1509F-980D-7947-839A-5A602BA3511F}"/>
                </a:ext>
              </a:extLst>
            </p:cNvPr>
            <p:cNvSpPr/>
            <p:nvPr/>
          </p:nvSpPr>
          <p:spPr>
            <a:xfrm>
              <a:off x="540232" y="3105662"/>
              <a:ext cx="874644" cy="861391"/>
            </a:xfrm>
            <a:prstGeom prst="octagon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7CFC9247-80A2-B348-A513-7868EE5951E3}"/>
                </a:ext>
              </a:extLst>
            </p:cNvPr>
            <p:cNvSpPr txBox="1"/>
            <p:nvPr/>
          </p:nvSpPr>
          <p:spPr>
            <a:xfrm>
              <a:off x="471903" y="3403792"/>
              <a:ext cx="1011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Committente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xmlns="" id="{4BE0B8E5-82A1-BD4E-A2EF-AC80ADAA8358}"/>
                </a:ext>
              </a:extLst>
            </p:cNvPr>
            <p:cNvSpPr txBox="1"/>
            <p:nvPr/>
          </p:nvSpPr>
          <p:spPr>
            <a:xfrm>
              <a:off x="3182042" y="2426829"/>
              <a:ext cx="808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Ingegnere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xmlns="" id="{54C06684-4B08-4C4D-97BD-EFD57AA52B21}"/>
                </a:ext>
              </a:extLst>
            </p:cNvPr>
            <p:cNvSpPr txBox="1"/>
            <p:nvPr/>
          </p:nvSpPr>
          <p:spPr>
            <a:xfrm>
              <a:off x="3652633" y="3397857"/>
              <a:ext cx="74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Manager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xmlns="" id="{9AD76DBE-6118-9C44-BAF0-A4E9351FB420}"/>
                </a:ext>
              </a:extLst>
            </p:cNvPr>
            <p:cNvSpPr txBox="1"/>
            <p:nvPr/>
          </p:nvSpPr>
          <p:spPr>
            <a:xfrm>
              <a:off x="3271375" y="4536719"/>
              <a:ext cx="762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Fornitore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xmlns="" id="{48AB702A-86A9-C04D-A503-77CF59194397}"/>
                </a:ext>
              </a:extLst>
            </p:cNvPr>
            <p:cNvSpPr txBox="1"/>
            <p:nvPr/>
          </p:nvSpPr>
          <p:spPr>
            <a:xfrm>
              <a:off x="2185071" y="4908214"/>
              <a:ext cx="74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/>
                <a:t>Project</a:t>
              </a:r>
              <a:br>
                <a:rPr lang="it-IT" sz="1200" dirty="0"/>
              </a:br>
              <a:r>
                <a:rPr lang="it-IT" sz="1200" dirty="0"/>
                <a:t>Manager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xmlns="" id="{5A291652-3432-384D-86D5-914425FE06E7}"/>
                </a:ext>
              </a:extLst>
            </p:cNvPr>
            <p:cNvSpPr txBox="1"/>
            <p:nvPr/>
          </p:nvSpPr>
          <p:spPr>
            <a:xfrm>
              <a:off x="919696" y="4438324"/>
              <a:ext cx="74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err="1"/>
                <a:t>Facility</a:t>
              </a:r>
              <a:r>
                <a:rPr lang="it-IT" sz="1200" dirty="0"/>
                <a:t/>
              </a:r>
              <a:br>
                <a:rPr lang="it-IT" sz="1200" dirty="0"/>
              </a:br>
              <a:r>
                <a:rPr lang="it-IT" sz="1200" dirty="0"/>
                <a:t>Manager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xmlns="" id="{728D203F-1A52-4143-9FE4-24C2F6C80C23}"/>
                </a:ext>
              </a:extLst>
            </p:cNvPr>
            <p:cNvSpPr txBox="1"/>
            <p:nvPr/>
          </p:nvSpPr>
          <p:spPr>
            <a:xfrm>
              <a:off x="1000471" y="2456130"/>
              <a:ext cx="883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Contraente</a:t>
              </a:r>
            </a:p>
          </p:txBody>
        </p:sp>
      </p:grpSp>
      <p:sp>
        <p:nvSpPr>
          <p:cNvPr id="41" name="Ottagono 40">
            <a:extLst>
              <a:ext uri="{FF2B5EF4-FFF2-40B4-BE49-F238E27FC236}">
                <a16:creationId xmlns:a16="http://schemas.microsoft.com/office/drawing/2014/main" xmlns="" id="{2961CDA3-3901-BF4D-8595-596BF00FABAC}"/>
              </a:ext>
            </a:extLst>
          </p:cNvPr>
          <p:cNvSpPr/>
          <p:nvPr/>
        </p:nvSpPr>
        <p:spPr>
          <a:xfrm>
            <a:off x="5947972" y="2932991"/>
            <a:ext cx="1420810" cy="1431057"/>
          </a:xfrm>
          <a:prstGeom prst="oct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6F3386AD-AA09-1248-87B4-6A3C5F8EE38E}"/>
              </a:ext>
            </a:extLst>
          </p:cNvPr>
          <p:cNvSpPr txBox="1"/>
          <p:nvPr/>
        </p:nvSpPr>
        <p:spPr>
          <a:xfrm>
            <a:off x="6384949" y="346385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CDE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xmlns="" id="{12EEF353-97E2-434C-856A-3B307F8E58D9}"/>
              </a:ext>
            </a:extLst>
          </p:cNvPr>
          <p:cNvCxnSpPr>
            <a:cxnSpLocks/>
          </p:cNvCxnSpPr>
          <p:nvPr/>
        </p:nvCxnSpPr>
        <p:spPr>
          <a:xfrm>
            <a:off x="5888134" y="2883883"/>
            <a:ext cx="271512" cy="28671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xmlns="" id="{E718C37A-796A-844E-9DDE-55B027AB0584}"/>
              </a:ext>
            </a:extLst>
          </p:cNvPr>
          <p:cNvCxnSpPr>
            <a:cxnSpLocks/>
          </p:cNvCxnSpPr>
          <p:nvPr/>
        </p:nvCxnSpPr>
        <p:spPr>
          <a:xfrm>
            <a:off x="7201259" y="4071864"/>
            <a:ext cx="271512" cy="28671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xmlns="" id="{6A993F69-237C-BB4E-9B2F-4557372C195E}"/>
              </a:ext>
            </a:extLst>
          </p:cNvPr>
          <p:cNvCxnSpPr>
            <a:cxnSpLocks/>
          </p:cNvCxnSpPr>
          <p:nvPr/>
        </p:nvCxnSpPr>
        <p:spPr>
          <a:xfrm>
            <a:off x="6702950" y="2521742"/>
            <a:ext cx="0" cy="40879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xmlns="" id="{BC6B5678-8040-8D41-A4C7-485E321D42E7}"/>
              </a:ext>
            </a:extLst>
          </p:cNvPr>
          <p:cNvCxnSpPr>
            <a:cxnSpLocks/>
          </p:cNvCxnSpPr>
          <p:nvPr/>
        </p:nvCxnSpPr>
        <p:spPr>
          <a:xfrm>
            <a:off x="6735396" y="4358581"/>
            <a:ext cx="0" cy="370462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xmlns="" id="{005F81FC-E816-1E42-874C-BFA2A2890FBB}"/>
              </a:ext>
            </a:extLst>
          </p:cNvPr>
          <p:cNvCxnSpPr>
            <a:cxnSpLocks/>
          </p:cNvCxnSpPr>
          <p:nvPr/>
        </p:nvCxnSpPr>
        <p:spPr>
          <a:xfrm flipH="1">
            <a:off x="5816970" y="4132265"/>
            <a:ext cx="322170" cy="27439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xmlns="" id="{DEA809BD-DF28-6846-A1DC-9C9000E312C3}"/>
              </a:ext>
            </a:extLst>
          </p:cNvPr>
          <p:cNvCxnSpPr>
            <a:cxnSpLocks/>
          </p:cNvCxnSpPr>
          <p:nvPr/>
        </p:nvCxnSpPr>
        <p:spPr>
          <a:xfrm flipH="1">
            <a:off x="7162687" y="2857631"/>
            <a:ext cx="314094" cy="303979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xmlns="" id="{971F92B0-1415-5E4E-81A3-8FBDAF29E773}"/>
              </a:ext>
            </a:extLst>
          </p:cNvPr>
          <p:cNvCxnSpPr>
            <a:cxnSpLocks/>
          </p:cNvCxnSpPr>
          <p:nvPr/>
        </p:nvCxnSpPr>
        <p:spPr>
          <a:xfrm flipH="1">
            <a:off x="5611901" y="3600841"/>
            <a:ext cx="36201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xmlns="" id="{AAE8D84E-A092-CC4C-9E2C-D68F5750B159}"/>
              </a:ext>
            </a:extLst>
          </p:cNvPr>
          <p:cNvCxnSpPr>
            <a:cxnSpLocks/>
          </p:cNvCxnSpPr>
          <p:nvPr/>
        </p:nvCxnSpPr>
        <p:spPr>
          <a:xfrm flipH="1">
            <a:off x="7368782" y="3539232"/>
            <a:ext cx="40801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xmlns="" id="{78AE72F0-A4D3-F949-8EA7-192D4C8A80B0}"/>
              </a:ext>
            </a:extLst>
          </p:cNvPr>
          <p:cNvCxnSpPr>
            <a:cxnSpLocks/>
          </p:cNvCxnSpPr>
          <p:nvPr/>
        </p:nvCxnSpPr>
        <p:spPr>
          <a:xfrm flipH="1">
            <a:off x="1780021" y="2163933"/>
            <a:ext cx="334874" cy="108953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xmlns="" id="{35605A99-FF23-EB49-9732-A8214F34CD76}"/>
              </a:ext>
            </a:extLst>
          </p:cNvPr>
          <p:cNvCxnSpPr>
            <a:cxnSpLocks/>
          </p:cNvCxnSpPr>
          <p:nvPr/>
        </p:nvCxnSpPr>
        <p:spPr>
          <a:xfrm flipH="1">
            <a:off x="2989538" y="4967661"/>
            <a:ext cx="334874" cy="108953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xmlns="" id="{FCE0DCE5-65CC-9F41-A39E-A95676F35FF0}"/>
              </a:ext>
            </a:extLst>
          </p:cNvPr>
          <p:cNvCxnSpPr>
            <a:cxnSpLocks/>
          </p:cNvCxnSpPr>
          <p:nvPr/>
        </p:nvCxnSpPr>
        <p:spPr>
          <a:xfrm>
            <a:off x="1035800" y="3961062"/>
            <a:ext cx="263634" cy="283462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xmlns="" id="{D28D4F2A-1DFA-434D-A53B-2B2AE9FE8291}"/>
              </a:ext>
            </a:extLst>
          </p:cNvPr>
          <p:cNvCxnSpPr>
            <a:cxnSpLocks/>
          </p:cNvCxnSpPr>
          <p:nvPr/>
        </p:nvCxnSpPr>
        <p:spPr>
          <a:xfrm>
            <a:off x="3882902" y="2867889"/>
            <a:ext cx="263634" cy="283462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xmlns="" id="{1DDB4B71-407A-0C4D-ABBC-1359B02501D3}"/>
              </a:ext>
            </a:extLst>
          </p:cNvPr>
          <p:cNvCxnSpPr>
            <a:cxnSpLocks/>
          </p:cNvCxnSpPr>
          <p:nvPr/>
        </p:nvCxnSpPr>
        <p:spPr>
          <a:xfrm>
            <a:off x="1650628" y="4967661"/>
            <a:ext cx="438167" cy="15488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xmlns="" id="{ADE1CF79-75C6-A84D-B663-425BD2E1D410}"/>
              </a:ext>
            </a:extLst>
          </p:cNvPr>
          <p:cNvCxnSpPr>
            <a:cxnSpLocks/>
          </p:cNvCxnSpPr>
          <p:nvPr/>
        </p:nvCxnSpPr>
        <p:spPr>
          <a:xfrm>
            <a:off x="2989538" y="2033752"/>
            <a:ext cx="270497" cy="238663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xmlns="" id="{6C8802E5-F38E-904A-98A4-54BBE27A70DB}"/>
              </a:ext>
            </a:extLst>
          </p:cNvPr>
          <p:cNvCxnSpPr>
            <a:cxnSpLocks/>
          </p:cNvCxnSpPr>
          <p:nvPr/>
        </p:nvCxnSpPr>
        <p:spPr>
          <a:xfrm flipV="1">
            <a:off x="971571" y="2849852"/>
            <a:ext cx="73651" cy="32149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xmlns="" id="{F9B2F723-567F-3D44-84BA-0E72D06CB6F4}"/>
              </a:ext>
            </a:extLst>
          </p:cNvPr>
          <p:cNvCxnSpPr>
            <a:cxnSpLocks/>
          </p:cNvCxnSpPr>
          <p:nvPr/>
        </p:nvCxnSpPr>
        <p:spPr>
          <a:xfrm flipV="1">
            <a:off x="3979240" y="3952404"/>
            <a:ext cx="114566" cy="40617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xmlns="" id="{9D3B5AAC-1784-B543-824A-F5A47C710BAA}"/>
              </a:ext>
            </a:extLst>
          </p:cNvPr>
          <p:cNvCxnSpPr>
            <a:cxnSpLocks/>
          </p:cNvCxnSpPr>
          <p:nvPr/>
        </p:nvCxnSpPr>
        <p:spPr>
          <a:xfrm flipV="1">
            <a:off x="1414876" y="2511406"/>
            <a:ext cx="1166090" cy="102495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xmlns="" id="{55EDCFC0-5AA6-D644-B8B6-548046A7221F}"/>
              </a:ext>
            </a:extLst>
          </p:cNvPr>
          <p:cNvCxnSpPr>
            <a:cxnSpLocks/>
          </p:cNvCxnSpPr>
          <p:nvPr/>
        </p:nvCxnSpPr>
        <p:spPr>
          <a:xfrm flipV="1">
            <a:off x="1620368" y="2531724"/>
            <a:ext cx="993402" cy="183892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xmlns="" id="{A6479207-E9C9-A544-89BA-2BF23A391175}"/>
              </a:ext>
            </a:extLst>
          </p:cNvPr>
          <p:cNvCxnSpPr>
            <a:cxnSpLocks/>
          </p:cNvCxnSpPr>
          <p:nvPr/>
        </p:nvCxnSpPr>
        <p:spPr>
          <a:xfrm flipV="1">
            <a:off x="2499208" y="2565805"/>
            <a:ext cx="19865" cy="2196485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xmlns="" id="{08D753D8-FCAA-1E45-9B5E-A31E5A1C83DF}"/>
              </a:ext>
            </a:extLst>
          </p:cNvPr>
          <p:cNvCxnSpPr>
            <a:cxnSpLocks/>
          </p:cNvCxnSpPr>
          <p:nvPr/>
        </p:nvCxnSpPr>
        <p:spPr>
          <a:xfrm flipH="1" flipV="1">
            <a:off x="2584104" y="2531724"/>
            <a:ext cx="767456" cy="182685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xmlns="" id="{86C4D100-EBFD-F740-B86E-354BE98D352A}"/>
              </a:ext>
            </a:extLst>
          </p:cNvPr>
          <p:cNvCxnSpPr>
            <a:cxnSpLocks/>
          </p:cNvCxnSpPr>
          <p:nvPr/>
        </p:nvCxnSpPr>
        <p:spPr>
          <a:xfrm flipH="1" flipV="1">
            <a:off x="2572081" y="2503714"/>
            <a:ext cx="1030793" cy="105345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xmlns="" id="{3978887C-28BD-7D4A-AD36-F4EFA0443C2B}"/>
              </a:ext>
            </a:extLst>
          </p:cNvPr>
          <p:cNvCxnSpPr>
            <a:cxnSpLocks/>
          </p:cNvCxnSpPr>
          <p:nvPr/>
        </p:nvCxnSpPr>
        <p:spPr>
          <a:xfrm flipV="1">
            <a:off x="1629267" y="2835961"/>
            <a:ext cx="116878" cy="151378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xmlns="" id="{891A8C6A-4205-E741-A729-8DAC4184BEA2}"/>
              </a:ext>
            </a:extLst>
          </p:cNvPr>
          <p:cNvCxnSpPr>
            <a:cxnSpLocks/>
          </p:cNvCxnSpPr>
          <p:nvPr/>
        </p:nvCxnSpPr>
        <p:spPr>
          <a:xfrm flipH="1" flipV="1">
            <a:off x="1752473" y="2857631"/>
            <a:ext cx="801847" cy="1904659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xmlns="" id="{AC7ABAAF-C536-254F-B004-E990319A831D}"/>
              </a:ext>
            </a:extLst>
          </p:cNvPr>
          <p:cNvCxnSpPr>
            <a:cxnSpLocks/>
          </p:cNvCxnSpPr>
          <p:nvPr/>
        </p:nvCxnSpPr>
        <p:spPr>
          <a:xfrm flipH="1" flipV="1">
            <a:off x="1792567" y="2925252"/>
            <a:ext cx="1560970" cy="141124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xmlns="" id="{003BD799-440E-B34C-B6F9-EB26C28B9438}"/>
              </a:ext>
            </a:extLst>
          </p:cNvPr>
          <p:cNvCxnSpPr>
            <a:cxnSpLocks/>
          </p:cNvCxnSpPr>
          <p:nvPr/>
        </p:nvCxnSpPr>
        <p:spPr>
          <a:xfrm flipH="1" flipV="1">
            <a:off x="1725978" y="2916374"/>
            <a:ext cx="1868163" cy="619982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xmlns="" id="{1B1E2D42-7B42-FA49-8739-F3F6711B8789}"/>
              </a:ext>
            </a:extLst>
          </p:cNvPr>
          <p:cNvCxnSpPr>
            <a:cxnSpLocks/>
          </p:cNvCxnSpPr>
          <p:nvPr/>
        </p:nvCxnSpPr>
        <p:spPr>
          <a:xfrm flipH="1">
            <a:off x="1751907" y="2883883"/>
            <a:ext cx="1561536" cy="3249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23D94BDB-6317-DE43-B817-25B105DF775F}"/>
              </a:ext>
            </a:extLst>
          </p:cNvPr>
          <p:cNvCxnSpPr>
            <a:cxnSpLocks/>
          </p:cNvCxnSpPr>
          <p:nvPr/>
        </p:nvCxnSpPr>
        <p:spPr>
          <a:xfrm flipH="1" flipV="1">
            <a:off x="1438397" y="3549041"/>
            <a:ext cx="1089812" cy="118052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xmlns="" id="{C06C54F4-C970-B644-A435-E7775903895B}"/>
              </a:ext>
            </a:extLst>
          </p:cNvPr>
          <p:cNvCxnSpPr>
            <a:cxnSpLocks/>
          </p:cNvCxnSpPr>
          <p:nvPr/>
        </p:nvCxnSpPr>
        <p:spPr>
          <a:xfrm flipH="1" flipV="1">
            <a:off x="1377153" y="3478014"/>
            <a:ext cx="1923287" cy="88575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xmlns="" id="{E155FA6E-665B-5149-9845-5302776BE409}"/>
              </a:ext>
            </a:extLst>
          </p:cNvPr>
          <p:cNvCxnSpPr>
            <a:cxnSpLocks/>
          </p:cNvCxnSpPr>
          <p:nvPr/>
        </p:nvCxnSpPr>
        <p:spPr>
          <a:xfrm flipH="1">
            <a:off x="1483205" y="3536704"/>
            <a:ext cx="2094816" cy="4534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xmlns="" id="{D6B1B6C0-7854-544A-AD31-B143CEA9AA7F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1483205" y="2883882"/>
            <a:ext cx="1788170" cy="65841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xmlns="" id="{2C56A90D-8104-9441-9463-8D4CFB35B26B}"/>
              </a:ext>
            </a:extLst>
          </p:cNvPr>
          <p:cNvCxnSpPr>
            <a:cxnSpLocks/>
          </p:cNvCxnSpPr>
          <p:nvPr/>
        </p:nvCxnSpPr>
        <p:spPr>
          <a:xfrm flipV="1">
            <a:off x="1591150" y="4332325"/>
            <a:ext cx="1708473" cy="1430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xmlns="" id="{5A8A3B92-3AF6-5147-B2F7-4CFD85BA151B}"/>
              </a:ext>
            </a:extLst>
          </p:cNvPr>
          <p:cNvCxnSpPr>
            <a:cxnSpLocks/>
          </p:cNvCxnSpPr>
          <p:nvPr/>
        </p:nvCxnSpPr>
        <p:spPr>
          <a:xfrm flipV="1">
            <a:off x="1682789" y="3496949"/>
            <a:ext cx="1898370" cy="852799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xmlns="" id="{64739152-1177-1F4A-A3D6-93B2B9650011}"/>
              </a:ext>
            </a:extLst>
          </p:cNvPr>
          <p:cNvCxnSpPr>
            <a:cxnSpLocks/>
          </p:cNvCxnSpPr>
          <p:nvPr/>
        </p:nvCxnSpPr>
        <p:spPr>
          <a:xfrm flipV="1">
            <a:off x="1641833" y="2895567"/>
            <a:ext cx="1643810" cy="146715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xmlns="" id="{B1CF1C87-F59D-6E41-9C1E-57A0CBC5D9EE}"/>
              </a:ext>
            </a:extLst>
          </p:cNvPr>
          <p:cNvCxnSpPr>
            <a:cxnSpLocks/>
          </p:cNvCxnSpPr>
          <p:nvPr/>
        </p:nvCxnSpPr>
        <p:spPr>
          <a:xfrm flipV="1">
            <a:off x="2571181" y="3500660"/>
            <a:ext cx="954545" cy="1240375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>
            <a:extLst>
              <a:ext uri="{FF2B5EF4-FFF2-40B4-BE49-F238E27FC236}">
                <a16:creationId xmlns:a16="http://schemas.microsoft.com/office/drawing/2014/main" xmlns="" id="{64399193-3D75-5840-B833-6722C6E57B61}"/>
              </a:ext>
            </a:extLst>
          </p:cNvPr>
          <p:cNvCxnSpPr>
            <a:cxnSpLocks/>
          </p:cNvCxnSpPr>
          <p:nvPr/>
        </p:nvCxnSpPr>
        <p:spPr>
          <a:xfrm flipV="1">
            <a:off x="2571939" y="2811200"/>
            <a:ext cx="716842" cy="195109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xmlns="" id="{5AC5A71C-1880-2747-97D5-7A828AC3989E}"/>
              </a:ext>
            </a:extLst>
          </p:cNvPr>
          <p:cNvCxnSpPr>
            <a:cxnSpLocks/>
          </p:cNvCxnSpPr>
          <p:nvPr/>
        </p:nvCxnSpPr>
        <p:spPr>
          <a:xfrm flipH="1" flipV="1">
            <a:off x="3246591" y="2876776"/>
            <a:ext cx="76965" cy="1434859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70" y="5775959"/>
            <a:ext cx="1737366" cy="38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8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2884430"/>
            <a:ext cx="4212000" cy="400110"/>
          </a:xfrm>
        </p:spPr>
        <p:txBody>
          <a:bodyPr/>
          <a:lstStyle/>
          <a:p>
            <a:r>
              <a:rPr lang="it-IT" dirty="0" smtClean="0"/>
              <a:t>Giulia </a:t>
            </a:r>
            <a:r>
              <a:rPr lang="it-IT" dirty="0" err="1" smtClean="0"/>
              <a:t>Centi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606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Normativa di riferimento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595967"/>
            <a:ext cx="3823306" cy="40011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it-IT" dirty="0" smtClean="0"/>
              <a:t>Codice appalti: </a:t>
            </a:r>
            <a:r>
              <a:rPr lang="it-IT" dirty="0" err="1" smtClean="0"/>
              <a:t>D.lgs</a:t>
            </a:r>
            <a:r>
              <a:rPr lang="it-IT" dirty="0" smtClean="0"/>
              <a:t> 50/2016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786795" y="2230757"/>
            <a:ext cx="7960966" cy="101566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23 comma 13: </a:t>
            </a:r>
            <a:r>
              <a:rPr lang="it-IT" dirty="0" smtClean="0"/>
              <a:t>Le </a:t>
            </a:r>
            <a:r>
              <a:rPr lang="it-IT" dirty="0"/>
              <a:t>stazioni appaltanti </a:t>
            </a:r>
            <a:r>
              <a:rPr lang="it-IT" dirty="0" smtClean="0"/>
              <a:t>… </a:t>
            </a:r>
            <a:r>
              <a:rPr lang="it-IT" dirty="0"/>
              <a:t>l’uso dei metodi e strumenti elettronici specifici </a:t>
            </a:r>
            <a:r>
              <a:rPr lang="it-IT" dirty="0" smtClean="0"/>
              <a:t>... </a:t>
            </a:r>
            <a:r>
              <a:rPr lang="it-IT" dirty="0"/>
              <a:t>Tali strumenti utilizzano piattaforme interoperabili a mezzo di formati aperti non </a:t>
            </a:r>
            <a:r>
              <a:rPr lang="it-IT" dirty="0" smtClean="0"/>
              <a:t>proprietari</a:t>
            </a:r>
            <a:r>
              <a:rPr lang="it-IT" dirty="0"/>
              <a:t> </a:t>
            </a:r>
            <a:r>
              <a:rPr lang="it-IT" dirty="0" smtClean="0"/>
              <a:t>…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413414" y="3939648"/>
            <a:ext cx="461578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Decreto MIT 560/2017 (Decreto BIM)</a:t>
            </a:r>
            <a:endParaRPr lang="it-IT" dirty="0"/>
          </a:p>
        </p:txBody>
      </p:sp>
      <p:sp>
        <p:nvSpPr>
          <p:cNvPr id="8" name="Segnaposto testo 3"/>
          <p:cNvSpPr txBox="1">
            <a:spLocks/>
          </p:cNvSpPr>
          <p:nvPr/>
        </p:nvSpPr>
        <p:spPr>
          <a:xfrm>
            <a:off x="830582" y="4514964"/>
            <a:ext cx="7833359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 smtClean="0"/>
              <a:t>Decreto in attuazione art. 23 </a:t>
            </a:r>
            <a:r>
              <a:rPr lang="it-IT" dirty="0" err="1" smtClean="0"/>
              <a:t>D.lgs</a:t>
            </a:r>
            <a:r>
              <a:rPr lang="it-IT" dirty="0" smtClean="0"/>
              <a:t> 50/2016, definisce </a:t>
            </a:r>
            <a:r>
              <a:rPr lang="it-IT" dirty="0"/>
              <a:t>le modalità e i tempi di progressiva introduzione dell’obbligatorietà del BIM per i lavori </a:t>
            </a:r>
            <a:r>
              <a:rPr lang="it-IT" dirty="0" smtClean="0"/>
              <a:t>pubblici.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242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r>
              <a:rPr lang="it-IT" dirty="0"/>
              <a:t>Tempi </a:t>
            </a:r>
            <a:r>
              <a:rPr lang="it-IT" dirty="0" smtClean="0"/>
              <a:t>obbligo </a:t>
            </a:r>
            <a:r>
              <a:rPr lang="it-IT" dirty="0"/>
              <a:t>BIM </a:t>
            </a:r>
            <a:r>
              <a:rPr lang="it-IT" dirty="0" smtClean="0"/>
              <a:t>appalti </a:t>
            </a:r>
            <a:r>
              <a:rPr lang="it-IT" dirty="0"/>
              <a:t>pubblici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71875" y="1556284"/>
            <a:ext cx="5057775" cy="461665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Importo a base di gara</a:t>
            </a:r>
            <a:r>
              <a:rPr lang="it-IT" sz="2400" dirty="0" smtClean="0"/>
              <a:t>  ≥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milioni di €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085975" y="1533525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2019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2095500" y="2228850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2020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095500" y="2905125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2021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2105025" y="3590925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2022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105025" y="4267510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2023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2114550" y="5610535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2025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2105025" y="4929956"/>
            <a:ext cx="1304925" cy="590550"/>
          </a:xfrm>
          <a:prstGeom prst="round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gennaio 2024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arentesi graffa aperta 9"/>
          <p:cNvSpPr/>
          <p:nvPr/>
        </p:nvSpPr>
        <p:spPr>
          <a:xfrm>
            <a:off x="1809750" y="1828800"/>
            <a:ext cx="285750" cy="2057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/>
          <p:cNvSpPr/>
          <p:nvPr/>
        </p:nvSpPr>
        <p:spPr>
          <a:xfrm>
            <a:off x="1809750" y="3905250"/>
            <a:ext cx="285750" cy="2057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71875" y="2270659"/>
            <a:ext cx="5057775" cy="461665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Importo a base di gara</a:t>
            </a:r>
            <a:r>
              <a:rPr lang="it-IT" sz="2400" dirty="0" smtClean="0"/>
              <a:t>  </a:t>
            </a:r>
            <a:r>
              <a:rPr lang="it-IT" sz="2400" dirty="0"/>
              <a:t>≥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50 milioni di €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71875" y="2969567"/>
            <a:ext cx="5057775" cy="461665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Importo a base di gara</a:t>
            </a:r>
            <a:r>
              <a:rPr lang="it-IT" sz="2400" dirty="0" smtClean="0"/>
              <a:t>  </a:t>
            </a:r>
            <a:r>
              <a:rPr lang="it-IT" sz="2400" dirty="0"/>
              <a:t>≥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15 milioni di €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81400" y="3617268"/>
            <a:ext cx="5486400" cy="564208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Importo a base di gara</a:t>
            </a:r>
            <a:r>
              <a:rPr lang="it-IT" sz="2400" dirty="0" smtClean="0"/>
              <a:t>  </a:t>
            </a:r>
            <a:r>
              <a:rPr lang="it-IT" sz="2400" dirty="0"/>
              <a:t>≥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soglia comunitaria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8639" y="1118104"/>
            <a:ext cx="8229600" cy="400110"/>
          </a:xfrm>
        </p:spPr>
        <p:txBody>
          <a:bodyPr/>
          <a:lstStyle/>
          <a:p>
            <a:r>
              <a:rPr lang="it-IT" dirty="0"/>
              <a:t>Art. 6 DM </a:t>
            </a:r>
            <a:r>
              <a:rPr lang="it-IT" dirty="0" smtClean="0"/>
              <a:t>560/2017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241964" y="2581959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LAVORI 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COMPLESSI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365220" y="460679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OPERE</a:t>
            </a:r>
            <a:endParaRPr lang="it-IT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81400" y="4303067"/>
            <a:ext cx="5057775" cy="461665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Importo a base di gara</a:t>
            </a:r>
            <a:r>
              <a:rPr lang="it-IT" sz="2400" dirty="0" smtClean="0"/>
              <a:t>  </a:t>
            </a:r>
            <a:r>
              <a:rPr lang="it-IT" sz="2400" dirty="0"/>
              <a:t>≥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 milione di €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71875" y="5674667"/>
            <a:ext cx="5057775" cy="46166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opere:  Appalti 100% BIM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581400" y="4998392"/>
            <a:ext cx="5057775" cy="461665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Importo a base di gara</a:t>
            </a:r>
            <a:r>
              <a:rPr lang="it-IT" sz="2400" dirty="0" smtClean="0"/>
              <a:t>  </a:t>
            </a:r>
            <a:r>
              <a:rPr lang="it-IT" sz="2400" dirty="0"/>
              <a:t>≥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 milione di €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2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5314" y="303802"/>
            <a:ext cx="8229600" cy="400110"/>
          </a:xfrm>
        </p:spPr>
        <p:txBody>
          <a:bodyPr/>
          <a:lstStyle/>
          <a:p>
            <a:r>
              <a:rPr lang="it-IT" dirty="0" smtClean="0"/>
              <a:t>Decreto MIT n. </a:t>
            </a:r>
            <a:r>
              <a:rPr lang="it-IT" dirty="0"/>
              <a:t>560/2017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4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8639" y="1232404"/>
            <a:ext cx="8229600" cy="400110"/>
          </a:xfrm>
        </p:spPr>
        <p:txBody>
          <a:bodyPr/>
          <a:lstStyle/>
          <a:p>
            <a:r>
              <a:rPr lang="it-IT" dirty="0"/>
              <a:t>Art. </a:t>
            </a:r>
            <a:r>
              <a:rPr lang="it-IT" dirty="0" smtClean="0"/>
              <a:t>3: Adempimenti </a:t>
            </a:r>
            <a:r>
              <a:rPr lang="it-IT" dirty="0"/>
              <a:t>preliminari delle stazioni appaltanti</a:t>
            </a:r>
          </a:p>
        </p:txBody>
      </p:sp>
      <p:sp>
        <p:nvSpPr>
          <p:cNvPr id="28" name="AutoShape 4" descr="Risultati immagini per form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2A2639C0-58FA-214A-AC01-C0F58BB272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" y="1744979"/>
            <a:ext cx="8619111" cy="4065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Processo tradizionale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Ciclo di vita tradizionale dell’edificio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Segnaposto contenuto 3" descr="1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752" y="1598181"/>
            <a:ext cx="7873444" cy="4525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827395"/>
            <a:ext cx="1485900" cy="3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6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Building Information Modelling (BIM</a:t>
            </a:r>
            <a:r>
              <a:rPr lang="it-IT" dirty="0"/>
              <a:t>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221724"/>
            <a:ext cx="8229600" cy="400110"/>
          </a:xfrm>
        </p:spPr>
        <p:txBody>
          <a:bodyPr/>
          <a:lstStyle/>
          <a:p>
            <a:r>
              <a:rPr lang="it-IT" dirty="0" smtClean="0"/>
              <a:t>Cosa è il Modello BIM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4" y="1653177"/>
            <a:ext cx="2388726" cy="215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56" y="2118807"/>
            <a:ext cx="4635098" cy="36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1494" y="4080409"/>
            <a:ext cx="4775806" cy="2099411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Il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BIM </a:t>
            </a:r>
            <a:r>
              <a:rPr lang="it-IT" sz="1800" dirty="0" smtClean="0"/>
              <a:t>è il </a:t>
            </a:r>
            <a:r>
              <a:rPr lang="it-IT" sz="1800" i="1" dirty="0" smtClean="0"/>
              <a:t>gemello digitale</a:t>
            </a:r>
            <a:r>
              <a:rPr lang="it-IT" sz="1800" dirty="0" smtClean="0"/>
              <a:t> dell’edificio: un </a:t>
            </a:r>
            <a:r>
              <a:rPr lang="it-IT" sz="1800" dirty="0"/>
              <a:t>modello </a:t>
            </a:r>
            <a:r>
              <a:rPr lang="it-IT" sz="1800" dirty="0" smtClean="0"/>
              <a:t>tridimensionale costituito </a:t>
            </a:r>
            <a:r>
              <a:rPr lang="it-IT" sz="1800" dirty="0"/>
              <a:t>da oggetti parametrici, ovvero oggetti che contengono tutti i dati, le informazioni le specifiche tecniche che li caratterizzano, oltre che le connessioni tra gli oggetti stessi.</a:t>
            </a:r>
          </a:p>
        </p:txBody>
      </p:sp>
      <p:sp>
        <p:nvSpPr>
          <p:cNvPr id="11" name="Callout 2 10"/>
          <p:cNvSpPr/>
          <p:nvPr/>
        </p:nvSpPr>
        <p:spPr>
          <a:xfrm>
            <a:off x="7429500" y="1359383"/>
            <a:ext cx="1448691" cy="922383"/>
          </a:xfrm>
          <a:prstGeom prst="borderCallout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</a:rPr>
              <a:t>tipologia</a:t>
            </a:r>
          </a:p>
          <a:p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</a:rPr>
              <a:t>-materiali</a:t>
            </a:r>
          </a:p>
          <a:p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</a:rPr>
              <a:t>-dimensioni</a:t>
            </a:r>
          </a:p>
          <a:p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</a:rPr>
              <a:t>-caratteristiche fisiche</a:t>
            </a:r>
          </a:p>
          <a:p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</a:rPr>
              <a:t>-caratteristiche termiche</a:t>
            </a:r>
          </a:p>
          <a:p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</a:rPr>
              <a:t>-ecc.</a:t>
            </a:r>
            <a:endParaRPr lang="it-IT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72765" y="1567631"/>
            <a:ext cx="2948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Ogni professionista implementa l’oggetto con i propri dati e le proprie informazioni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198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TENTE\Desktop\i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630" y="1463033"/>
            <a:ext cx="5070845" cy="498147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Processo BIM e gli usi del BIM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400110"/>
          </a:xfrm>
        </p:spPr>
        <p:txBody>
          <a:bodyPr/>
          <a:lstStyle/>
          <a:p>
            <a:r>
              <a:rPr lang="it-IT" dirty="0" smtClean="0"/>
              <a:t>Ciclo di vita dell’edificio con metodologia BIM</a:t>
            </a:r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39" y="5768340"/>
            <a:ext cx="1737366" cy="38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16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r>
              <a:rPr lang="it-IT" sz="2800" dirty="0"/>
              <a:t>I vantaggi dell’uso del BIM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36" name="Gruppo 35"/>
          <p:cNvGrpSpPr/>
          <p:nvPr/>
        </p:nvGrpSpPr>
        <p:grpSpPr>
          <a:xfrm>
            <a:off x="114289" y="1158240"/>
            <a:ext cx="8980613" cy="5104373"/>
            <a:chOff x="114289" y="1158240"/>
            <a:chExt cx="8980613" cy="5104373"/>
          </a:xfrm>
        </p:grpSpPr>
        <p:sp>
          <p:nvSpPr>
            <p:cNvPr id="13" name="Callout 10 12"/>
            <p:cNvSpPr/>
            <p:nvPr/>
          </p:nvSpPr>
          <p:spPr>
            <a:xfrm>
              <a:off x="6336462" y="3954480"/>
              <a:ext cx="2758440" cy="1211580"/>
            </a:xfrm>
            <a:prstGeom prst="callout2">
              <a:avLst>
                <a:gd name="adj1" fmla="val 72209"/>
                <a:gd name="adj2" fmla="val -1151"/>
                <a:gd name="adj3" fmla="val 72838"/>
                <a:gd name="adj4" fmla="val -7827"/>
                <a:gd name="adj5" fmla="val 32626"/>
                <a:gd name="adj6" fmla="val -30092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llout 10 13"/>
            <p:cNvSpPr/>
            <p:nvPr/>
          </p:nvSpPr>
          <p:spPr>
            <a:xfrm>
              <a:off x="3518716" y="1158240"/>
              <a:ext cx="2743630" cy="1253490"/>
            </a:xfrm>
            <a:prstGeom prst="callout2">
              <a:avLst>
                <a:gd name="adj1" fmla="val 75893"/>
                <a:gd name="adj2" fmla="val -2223"/>
                <a:gd name="adj3" fmla="val 75893"/>
                <a:gd name="adj4" fmla="val -7501"/>
                <a:gd name="adj5" fmla="val 152622"/>
                <a:gd name="adj6" fmla="val 9158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llout 10 14"/>
            <p:cNvSpPr/>
            <p:nvPr/>
          </p:nvSpPr>
          <p:spPr>
            <a:xfrm>
              <a:off x="6714476" y="1514086"/>
              <a:ext cx="2246645" cy="1501140"/>
            </a:xfrm>
            <a:prstGeom prst="callout2">
              <a:avLst>
                <a:gd name="adj1" fmla="val 70526"/>
                <a:gd name="adj2" fmla="val -885"/>
                <a:gd name="adj3" fmla="val 71035"/>
                <a:gd name="adj4" fmla="val -7277"/>
                <a:gd name="adj5" fmla="val 95241"/>
                <a:gd name="adj6" fmla="val -35334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Callout 10 15"/>
            <p:cNvSpPr/>
            <p:nvPr/>
          </p:nvSpPr>
          <p:spPr>
            <a:xfrm>
              <a:off x="363638" y="1428570"/>
              <a:ext cx="2366255" cy="1507153"/>
            </a:xfrm>
            <a:prstGeom prst="callout2">
              <a:avLst>
                <a:gd name="adj1" fmla="val 20267"/>
                <a:gd name="adj2" fmla="val 101156"/>
                <a:gd name="adj3" fmla="val 20267"/>
                <a:gd name="adj4" fmla="val 108602"/>
                <a:gd name="adj5" fmla="val 112500"/>
                <a:gd name="adj6" fmla="val 13624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llout 10 17"/>
            <p:cNvSpPr/>
            <p:nvPr/>
          </p:nvSpPr>
          <p:spPr>
            <a:xfrm>
              <a:off x="3277192" y="5051033"/>
              <a:ext cx="3000273" cy="1211580"/>
            </a:xfrm>
            <a:prstGeom prst="callout2">
              <a:avLst>
                <a:gd name="adj1" fmla="val 20008"/>
                <a:gd name="adj2" fmla="val -2492"/>
                <a:gd name="adj3" fmla="val 20008"/>
                <a:gd name="adj4" fmla="val -7778"/>
                <a:gd name="adj5" fmla="val -52909"/>
                <a:gd name="adj6" fmla="val 8700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527631" y="1171391"/>
              <a:ext cx="27347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Gestione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interferenze ed errori in </a:t>
              </a:r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di progettazione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</a:rPr>
                <a:t>: controllo e verifica coordinato</a:t>
              </a:r>
              <a:endParaRPr lang="it-IT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40671" y="1458396"/>
              <a:ext cx="238922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Migliore qualità dei progetti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</a:rPr>
                <a:t>: precisione, rispondenza alle richieste, rispetto dei tempi di consegna </a:t>
              </a:r>
              <a:endParaRPr lang="it-IT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3915164" y="2813804"/>
              <a:ext cx="92525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</a:t>
              </a:r>
              <a:endParaRPr lang="it-IT" sz="8000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4614160" y="2813804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  <a:endParaRPr lang="it-IT" sz="800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870080" y="2813804"/>
              <a:ext cx="103906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</a:t>
              </a:r>
              <a:endParaRPr lang="it-IT" sz="8000" dirty="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294271" y="3215727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Collaborazione</a:t>
              </a:r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it-IT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294271" y="3465967"/>
              <a:ext cx="19543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coordinamento</a:t>
              </a:r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980267" y="3708973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controllo</a:t>
              </a:r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it-IT" dirty="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3385038" y="3919565"/>
              <a:ext cx="27109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 gli attori delle varie </a:t>
              </a:r>
            </a:p>
            <a:p>
              <a:pPr algn="ctr"/>
              <a:r>
                <a:rPr lang="it-IT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discipline 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4236069" y="2733434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Condivisione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5685536" y="2928281"/>
              <a:ext cx="16209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delle</a:t>
              </a:r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it-IT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informazioni 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6699223" y="1544875"/>
              <a:ext cx="22618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Facilita il processo autorizzativo: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</a:rPr>
                <a:t>trasparenza amministrativa e procedurale</a:t>
              </a: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3277192" y="5056658"/>
              <a:ext cx="30904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Ottimizzazione della fase di realizzazione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</a:rPr>
                <a:t>: più puntuale pianificazione e gestione del cantiere </a:t>
              </a:r>
              <a:endParaRPr lang="it-IT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Callout 10 33"/>
            <p:cNvSpPr/>
            <p:nvPr/>
          </p:nvSpPr>
          <p:spPr>
            <a:xfrm>
              <a:off x="114289" y="4046363"/>
              <a:ext cx="2865978" cy="1458162"/>
            </a:xfrm>
            <a:prstGeom prst="callout2">
              <a:avLst>
                <a:gd name="adj1" fmla="val 38608"/>
                <a:gd name="adj2" fmla="val 99879"/>
                <a:gd name="adj3" fmla="val 38608"/>
                <a:gd name="adj4" fmla="val 105902"/>
                <a:gd name="adj5" fmla="val 6417"/>
                <a:gd name="adj6" fmla="val 114455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114289" y="4000319"/>
              <a:ext cx="298026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Processo innovativo digitalizzato per gestione e manutenzione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</a:rPr>
                <a:t>: scambio e acquisizione automatica di dati e informazione </a:t>
              </a:r>
              <a:endParaRPr lang="it-IT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59322" y="3965731"/>
            <a:ext cx="278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Attendibilità della stima dei costi dell’opera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: le lavorazioni e le quantità derivano dal modello BIM 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6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2205</TotalTime>
  <Words>677</Words>
  <Application>Microsoft Office PowerPoint</Application>
  <PresentationFormat>Presentazione su schermo (4:3)</PresentationFormat>
  <Paragraphs>165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ModelloTemplateENEAita</vt:lpstr>
      <vt:lpstr>Il Building Information Modeling (BIM)</vt:lpstr>
      <vt:lpstr>Il Building Information Modelling (BIM)</vt:lpstr>
      <vt:lpstr>Normativa di riferimento</vt:lpstr>
      <vt:lpstr>Tempi obbligo BIM appalti pubblici</vt:lpstr>
      <vt:lpstr>Decreto MIT n. 560/2017</vt:lpstr>
      <vt:lpstr>Processo tradizionale</vt:lpstr>
      <vt:lpstr>Il Building Information Modelling (BIM)</vt:lpstr>
      <vt:lpstr>Processo BIM e gli usi del BIM</vt:lpstr>
      <vt:lpstr>I vantaggi dell’uso del BIM</vt:lpstr>
      <vt:lpstr>Processo BIM</vt:lpstr>
      <vt:lpstr>Quantificazione dei vantaggi dell’uso del BIM</vt:lpstr>
      <vt:lpstr>I costi durante l’uso</vt:lpstr>
      <vt:lpstr>L’uso energetico del BIM</vt:lpstr>
      <vt:lpstr>Costi del ciclo di vita (LCC)</vt:lpstr>
      <vt:lpstr>La digitalizzazione dell’esistente</vt:lpstr>
      <vt:lpstr>Il modello BIM per la manutenzione</vt:lpstr>
      <vt:lpstr>Il modello BIM per la manutenzione</vt:lpstr>
      <vt:lpstr>Il modello BIM per la manutenzione</vt:lpstr>
      <vt:lpstr>Il modello BIM per la manutenzione</vt:lpstr>
      <vt:lpstr>Il modello BIM per la manutenzione</vt:lpstr>
      <vt:lpstr>Common Data Environment (CDE) e interoperabilità</vt:lpstr>
      <vt:lpstr>Diapositiva 22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work_for_fun</cp:lastModifiedBy>
  <cp:revision>245</cp:revision>
  <cp:lastPrinted>2017-01-17T13:52:56Z</cp:lastPrinted>
  <dcterms:created xsi:type="dcterms:W3CDTF">2017-01-03T12:35:40Z</dcterms:created>
  <dcterms:modified xsi:type="dcterms:W3CDTF">2019-10-08T12:11:32Z</dcterms:modified>
</cp:coreProperties>
</file>