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281" r:id="rId3"/>
    <p:sldId id="296" r:id="rId4"/>
    <p:sldId id="297" r:id="rId5"/>
    <p:sldId id="298" r:id="rId6"/>
    <p:sldId id="299" r:id="rId7"/>
    <p:sldId id="300" r:id="rId8"/>
    <p:sldId id="303" r:id="rId9"/>
    <p:sldId id="305" r:id="rId10"/>
    <p:sldId id="318" r:id="rId11"/>
    <p:sldId id="315" r:id="rId12"/>
    <p:sldId id="304" r:id="rId13"/>
    <p:sldId id="306" r:id="rId14"/>
    <p:sldId id="307" r:id="rId15"/>
    <p:sldId id="309" r:id="rId16"/>
    <p:sldId id="308" r:id="rId17"/>
    <p:sldId id="310" r:id="rId18"/>
    <p:sldId id="311" r:id="rId19"/>
    <p:sldId id="313" r:id="rId20"/>
    <p:sldId id="317" r:id="rId21"/>
    <p:sldId id="295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0000"/>
    <a:srgbClr val="FFFFFF"/>
    <a:srgbClr val="7F7F7F"/>
    <a:srgbClr val="808080"/>
    <a:srgbClr val="4D4D4D"/>
    <a:srgbClr val="C0C0C0"/>
    <a:srgbClr val="C8B836"/>
    <a:srgbClr val="C7643C"/>
    <a:srgbClr val="739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80510" autoAdjust="0"/>
  </p:normalViewPr>
  <p:slideViewPr>
    <p:cSldViewPr snapToGrid="0" snapToObjects="1" showGuides="1">
      <p:cViewPr varScale="1">
        <p:scale>
          <a:sx n="89" d="100"/>
          <a:sy n="89" d="100"/>
        </p:scale>
        <p:origin x="2166" y="90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46B3E-36D8-4C44-815D-D8752B598E8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383CE1-0065-41C3-99C2-EF75B3505A0F}">
      <dgm:prSet phldrT="[Testo]"/>
      <dgm:spPr/>
      <dgm:t>
        <a:bodyPr/>
        <a:lstStyle/>
        <a:p>
          <a:r>
            <a:rPr lang="it-IT" dirty="0" smtClean="0"/>
            <a:t>PARTE DI GENERAZIONE</a:t>
          </a:r>
          <a:endParaRPr lang="it-IT" dirty="0"/>
        </a:p>
      </dgm:t>
    </dgm:pt>
    <dgm:pt modelId="{6B0E1748-17A4-42CA-9161-F0306FBB9DED}" type="parTrans" cxnId="{5EE71EA4-8551-45AF-B31A-B9875FF45EE4}">
      <dgm:prSet/>
      <dgm:spPr/>
      <dgm:t>
        <a:bodyPr/>
        <a:lstStyle/>
        <a:p>
          <a:endParaRPr lang="it-IT"/>
        </a:p>
      </dgm:t>
    </dgm:pt>
    <dgm:pt modelId="{5E5E3917-7112-43E7-AC4C-CA505A256C0C}" type="sibTrans" cxnId="{5EE71EA4-8551-45AF-B31A-B9875FF45EE4}">
      <dgm:prSet/>
      <dgm:spPr/>
      <dgm:t>
        <a:bodyPr/>
        <a:lstStyle/>
        <a:p>
          <a:endParaRPr lang="it-IT"/>
        </a:p>
      </dgm:t>
    </dgm:pt>
    <dgm:pt modelId="{968EB38B-A6DA-43CF-A2E0-28B8875B63DC}">
      <dgm:prSet phldrT="[Testo]"/>
      <dgm:spPr/>
      <dgm:t>
        <a:bodyPr/>
        <a:lstStyle/>
        <a:p>
          <a:r>
            <a:rPr lang="it-IT" altLang="it-IT" dirty="0" smtClean="0"/>
            <a:t>Generatori energia termica con combustibili fossili (caldaia a gas o gasolio)</a:t>
          </a:r>
          <a:endParaRPr lang="it-IT" dirty="0"/>
        </a:p>
      </dgm:t>
    </dgm:pt>
    <dgm:pt modelId="{B2C7E4EF-8469-44D0-AFB2-61DC6A839BB8}" type="parTrans" cxnId="{2AD942A5-BF52-40D4-9AF2-9BBF7FE0BB9A}">
      <dgm:prSet/>
      <dgm:spPr/>
      <dgm:t>
        <a:bodyPr/>
        <a:lstStyle/>
        <a:p>
          <a:endParaRPr lang="it-IT"/>
        </a:p>
      </dgm:t>
    </dgm:pt>
    <dgm:pt modelId="{8C9DDFFA-2672-491A-8C4B-A390570BF097}" type="sibTrans" cxnId="{2AD942A5-BF52-40D4-9AF2-9BBF7FE0BB9A}">
      <dgm:prSet/>
      <dgm:spPr/>
      <dgm:t>
        <a:bodyPr/>
        <a:lstStyle/>
        <a:p>
          <a:endParaRPr lang="it-IT"/>
        </a:p>
      </dgm:t>
    </dgm:pt>
    <dgm:pt modelId="{373C33C6-0FD1-4A36-B715-80F65FE0530C}">
      <dgm:prSet phldrT="[Testo]"/>
      <dgm:spPr/>
      <dgm:t>
        <a:bodyPr/>
        <a:lstStyle/>
        <a:p>
          <a:r>
            <a:rPr lang="it-IT" dirty="0" smtClean="0"/>
            <a:t>PARTE DI UTILIZZAZIONE</a:t>
          </a:r>
          <a:endParaRPr lang="it-IT" dirty="0"/>
        </a:p>
      </dgm:t>
    </dgm:pt>
    <dgm:pt modelId="{031024C3-B3D1-409C-B3D1-89C971B04CB7}" type="parTrans" cxnId="{3BAE7CA8-4190-45A2-8942-C8E1890F296A}">
      <dgm:prSet/>
      <dgm:spPr/>
      <dgm:t>
        <a:bodyPr/>
        <a:lstStyle/>
        <a:p>
          <a:endParaRPr lang="it-IT"/>
        </a:p>
      </dgm:t>
    </dgm:pt>
    <dgm:pt modelId="{FD0F53FC-8CFD-484C-BF27-F1BE3CDA45F1}" type="sibTrans" cxnId="{3BAE7CA8-4190-45A2-8942-C8E1890F296A}">
      <dgm:prSet/>
      <dgm:spPr/>
      <dgm:t>
        <a:bodyPr/>
        <a:lstStyle/>
        <a:p>
          <a:endParaRPr lang="it-IT"/>
        </a:p>
      </dgm:t>
    </dgm:pt>
    <dgm:pt modelId="{15499B7C-D0C1-4B91-9A23-3259B0C6935D}">
      <dgm:prSet phldrT="[Testo]"/>
      <dgm:spPr/>
      <dgm:t>
        <a:bodyPr/>
        <a:lstStyle/>
        <a:p>
          <a:r>
            <a:rPr lang="it-IT" dirty="0" smtClean="0"/>
            <a:t>CLIMATIZZAZIONE (emissione, regolazione, distribuzione, accumulo esterno)</a:t>
          </a:r>
          <a:endParaRPr lang="it-IT" dirty="0"/>
        </a:p>
      </dgm:t>
    </dgm:pt>
    <dgm:pt modelId="{0E30D249-66CB-499F-9852-B8AC696AFC34}" type="parTrans" cxnId="{00E551E9-DA88-4082-9DD3-704F8247F58D}">
      <dgm:prSet/>
      <dgm:spPr/>
      <dgm:t>
        <a:bodyPr/>
        <a:lstStyle/>
        <a:p>
          <a:endParaRPr lang="it-IT"/>
        </a:p>
      </dgm:t>
    </dgm:pt>
    <dgm:pt modelId="{57F6D0B7-CE02-46BF-B6DA-2EC54BB67304}" type="sibTrans" cxnId="{00E551E9-DA88-4082-9DD3-704F8247F58D}">
      <dgm:prSet/>
      <dgm:spPr/>
      <dgm:t>
        <a:bodyPr/>
        <a:lstStyle/>
        <a:p>
          <a:endParaRPr lang="it-IT"/>
        </a:p>
      </dgm:t>
    </dgm:pt>
    <dgm:pt modelId="{0E24CF48-FA48-4F3C-964B-7A346C249E4B}">
      <dgm:prSet phldrT="[Testo]"/>
      <dgm:spPr/>
      <dgm:t>
        <a:bodyPr/>
        <a:lstStyle/>
        <a:p>
          <a:r>
            <a:rPr lang="it-IT" dirty="0" smtClean="0"/>
            <a:t>ACS (erogazione, distribuzione, accumulo esterno, distribuzione primaria)</a:t>
          </a:r>
          <a:endParaRPr lang="it-IT" dirty="0"/>
        </a:p>
      </dgm:t>
    </dgm:pt>
    <dgm:pt modelId="{C1549897-1940-43A5-9E84-4C3773F0CACE}" type="parTrans" cxnId="{34748AA8-65F9-46D8-B714-50429C096FCC}">
      <dgm:prSet/>
      <dgm:spPr/>
      <dgm:t>
        <a:bodyPr/>
        <a:lstStyle/>
        <a:p>
          <a:endParaRPr lang="it-IT"/>
        </a:p>
      </dgm:t>
    </dgm:pt>
    <dgm:pt modelId="{9EB738D7-E47C-4F35-8C11-70C5C20530FB}" type="sibTrans" cxnId="{34748AA8-65F9-46D8-B714-50429C096FCC}">
      <dgm:prSet/>
      <dgm:spPr/>
      <dgm:t>
        <a:bodyPr/>
        <a:lstStyle/>
        <a:p>
          <a:endParaRPr lang="it-IT"/>
        </a:p>
      </dgm:t>
    </dgm:pt>
    <dgm:pt modelId="{00B36BCB-DA60-4338-AD11-FA5F1142EFAB}">
      <dgm:prSet phldrT="[Testo]"/>
      <dgm:spPr/>
      <dgm:t>
        <a:bodyPr/>
        <a:lstStyle/>
        <a:p>
          <a:r>
            <a:rPr lang="it-IT" dirty="0" smtClean="0"/>
            <a:t>VENTILAZIONE (emissione, distribuzione, generazione)</a:t>
          </a:r>
          <a:endParaRPr lang="it-IT" dirty="0"/>
        </a:p>
      </dgm:t>
    </dgm:pt>
    <dgm:pt modelId="{4EB79929-DD56-4EEC-9E1E-FEB670F36F45}" type="parTrans" cxnId="{B8D525C5-D0D9-45CE-B44A-1AEEE086FA4D}">
      <dgm:prSet/>
      <dgm:spPr/>
      <dgm:t>
        <a:bodyPr/>
        <a:lstStyle/>
        <a:p>
          <a:endParaRPr lang="it-IT"/>
        </a:p>
      </dgm:t>
    </dgm:pt>
    <dgm:pt modelId="{F4BFF156-7351-42B9-86C9-CBB4ECC4F5C3}" type="sibTrans" cxnId="{B8D525C5-D0D9-45CE-B44A-1AEEE086FA4D}">
      <dgm:prSet/>
      <dgm:spPr/>
      <dgm:t>
        <a:bodyPr/>
        <a:lstStyle/>
        <a:p>
          <a:endParaRPr lang="it-IT"/>
        </a:p>
      </dgm:t>
    </dgm:pt>
    <dgm:pt modelId="{D33367B7-55B0-4995-82F9-67931AA6F8A5}">
      <dgm:prSet/>
      <dgm:spPr/>
      <dgm:t>
        <a:bodyPr/>
        <a:lstStyle/>
        <a:p>
          <a:r>
            <a:rPr lang="it-IT" altLang="it-IT" dirty="0" smtClean="0"/>
            <a:t>Generatori di energia termica con energia elettrica</a:t>
          </a:r>
          <a:endParaRPr lang="it-IT" altLang="it-IT" dirty="0"/>
        </a:p>
      </dgm:t>
    </dgm:pt>
    <dgm:pt modelId="{C5BA1903-6434-4AEC-BCE5-39C409F23541}" type="parTrans" cxnId="{6DF9CC0D-EF9C-4596-8F1B-B3ED9DCB3656}">
      <dgm:prSet/>
      <dgm:spPr/>
      <dgm:t>
        <a:bodyPr/>
        <a:lstStyle/>
        <a:p>
          <a:endParaRPr lang="it-IT"/>
        </a:p>
      </dgm:t>
    </dgm:pt>
    <dgm:pt modelId="{B972E82D-CB4A-449F-A53D-0AADC5DB491D}" type="sibTrans" cxnId="{6DF9CC0D-EF9C-4596-8F1B-B3ED9DCB3656}">
      <dgm:prSet/>
      <dgm:spPr/>
      <dgm:t>
        <a:bodyPr/>
        <a:lstStyle/>
        <a:p>
          <a:endParaRPr lang="it-IT"/>
        </a:p>
      </dgm:t>
    </dgm:pt>
    <dgm:pt modelId="{81111BDC-9B6D-4F32-ABDE-F826FF0FCC4D}">
      <dgm:prSet/>
      <dgm:spPr/>
      <dgm:t>
        <a:bodyPr/>
        <a:lstStyle/>
        <a:p>
          <a:r>
            <a:rPr lang="it-IT" altLang="it-IT" dirty="0" smtClean="0"/>
            <a:t>Impianti solari termici</a:t>
          </a:r>
          <a:endParaRPr lang="it-IT" altLang="it-IT" dirty="0"/>
        </a:p>
      </dgm:t>
    </dgm:pt>
    <dgm:pt modelId="{1C48843F-642D-4DFB-9FC6-6661D308AAAA}" type="parTrans" cxnId="{EA451FDE-F6F1-4EE5-8611-17709502985C}">
      <dgm:prSet/>
      <dgm:spPr/>
      <dgm:t>
        <a:bodyPr/>
        <a:lstStyle/>
        <a:p>
          <a:endParaRPr lang="it-IT"/>
        </a:p>
      </dgm:t>
    </dgm:pt>
    <dgm:pt modelId="{88CB4811-F07C-472C-AF97-140B73DAEF52}" type="sibTrans" cxnId="{EA451FDE-F6F1-4EE5-8611-17709502985C}">
      <dgm:prSet/>
      <dgm:spPr/>
      <dgm:t>
        <a:bodyPr/>
        <a:lstStyle/>
        <a:p>
          <a:endParaRPr lang="it-IT"/>
        </a:p>
      </dgm:t>
    </dgm:pt>
    <dgm:pt modelId="{2CEB9661-7802-48C0-B33D-543249C91F46}">
      <dgm:prSet/>
      <dgm:spPr/>
      <dgm:t>
        <a:bodyPr/>
        <a:lstStyle/>
        <a:p>
          <a:r>
            <a:rPr lang="it-IT" altLang="it-IT" dirty="0" smtClean="0"/>
            <a:t>Generatori a biomassa</a:t>
          </a:r>
          <a:endParaRPr lang="it-IT" altLang="it-IT" dirty="0"/>
        </a:p>
      </dgm:t>
    </dgm:pt>
    <dgm:pt modelId="{C3C880D7-7480-4579-AD44-C1D4EAFC3D7F}" type="parTrans" cxnId="{688C2009-EAD6-41EB-81C3-35335BB3AB75}">
      <dgm:prSet/>
      <dgm:spPr/>
      <dgm:t>
        <a:bodyPr/>
        <a:lstStyle/>
        <a:p>
          <a:endParaRPr lang="it-IT"/>
        </a:p>
      </dgm:t>
    </dgm:pt>
    <dgm:pt modelId="{9FFE68F2-7CB1-40B2-9B02-64ADA07E35C9}" type="sibTrans" cxnId="{688C2009-EAD6-41EB-81C3-35335BB3AB75}">
      <dgm:prSet/>
      <dgm:spPr/>
      <dgm:t>
        <a:bodyPr/>
        <a:lstStyle/>
        <a:p>
          <a:endParaRPr lang="it-IT"/>
        </a:p>
      </dgm:t>
    </dgm:pt>
    <dgm:pt modelId="{ECFB50C4-676C-4B2B-BCED-DBFE340DCFBE}">
      <dgm:prSet/>
      <dgm:spPr/>
      <dgm:t>
        <a:bodyPr/>
        <a:lstStyle/>
        <a:p>
          <a:r>
            <a:rPr lang="it-IT" altLang="it-IT" dirty="0" smtClean="0"/>
            <a:t>Pompe di calore</a:t>
          </a:r>
          <a:endParaRPr lang="it-IT" altLang="it-IT" dirty="0"/>
        </a:p>
      </dgm:t>
    </dgm:pt>
    <dgm:pt modelId="{C2A4DEA2-A5C8-4FD9-8737-311AC2813DB3}" type="parTrans" cxnId="{DAEBF04C-71B2-492A-96EC-6EE750864E2E}">
      <dgm:prSet/>
      <dgm:spPr/>
      <dgm:t>
        <a:bodyPr/>
        <a:lstStyle/>
        <a:p>
          <a:endParaRPr lang="it-IT"/>
        </a:p>
      </dgm:t>
    </dgm:pt>
    <dgm:pt modelId="{3973FC4E-9663-4E60-9E0C-31856CB37A6A}" type="sibTrans" cxnId="{DAEBF04C-71B2-492A-96EC-6EE750864E2E}">
      <dgm:prSet/>
      <dgm:spPr/>
      <dgm:t>
        <a:bodyPr/>
        <a:lstStyle/>
        <a:p>
          <a:endParaRPr lang="it-IT"/>
        </a:p>
      </dgm:t>
    </dgm:pt>
    <dgm:pt modelId="{1BC6DD59-0206-41AD-ADA7-169B826FA2A1}">
      <dgm:prSet/>
      <dgm:spPr/>
      <dgm:t>
        <a:bodyPr/>
        <a:lstStyle/>
        <a:p>
          <a:r>
            <a:rPr lang="it-IT" altLang="it-IT" dirty="0" smtClean="0"/>
            <a:t>Sistemi cogenerativi</a:t>
          </a:r>
          <a:endParaRPr lang="it-IT" altLang="it-IT" dirty="0"/>
        </a:p>
      </dgm:t>
    </dgm:pt>
    <dgm:pt modelId="{3F3B0CD7-E0EB-4918-9083-017211DAD744}" type="parTrans" cxnId="{E4CAE570-D79A-4157-B3F8-B9666EBC7C3A}">
      <dgm:prSet/>
      <dgm:spPr/>
      <dgm:t>
        <a:bodyPr/>
        <a:lstStyle/>
        <a:p>
          <a:endParaRPr lang="it-IT"/>
        </a:p>
      </dgm:t>
    </dgm:pt>
    <dgm:pt modelId="{D6CDC002-AB36-43C2-9316-94FD459306F1}" type="sibTrans" cxnId="{E4CAE570-D79A-4157-B3F8-B9666EBC7C3A}">
      <dgm:prSet/>
      <dgm:spPr/>
      <dgm:t>
        <a:bodyPr/>
        <a:lstStyle/>
        <a:p>
          <a:endParaRPr lang="it-IT"/>
        </a:p>
      </dgm:t>
    </dgm:pt>
    <dgm:pt modelId="{07A16652-AAA7-4EFC-8374-CF4A6C0D87B5}">
      <dgm:prSet/>
      <dgm:spPr/>
      <dgm:t>
        <a:bodyPr/>
        <a:lstStyle/>
        <a:p>
          <a:r>
            <a:rPr lang="it-IT" altLang="it-IT" dirty="0" smtClean="0"/>
            <a:t>Teleriscaldamento (ingresso al sottosistema di distribuzione primario)</a:t>
          </a:r>
          <a:endParaRPr lang="it-IT" altLang="it-IT" dirty="0"/>
        </a:p>
      </dgm:t>
    </dgm:pt>
    <dgm:pt modelId="{81C05BDA-F3F9-4912-B6F3-30B0B16531C3}" type="parTrans" cxnId="{4C5211AA-6492-432C-909F-048F3F739BED}">
      <dgm:prSet/>
      <dgm:spPr/>
      <dgm:t>
        <a:bodyPr/>
        <a:lstStyle/>
        <a:p>
          <a:endParaRPr lang="it-IT"/>
        </a:p>
      </dgm:t>
    </dgm:pt>
    <dgm:pt modelId="{FF401192-9264-4699-85A5-F74602AD7422}" type="sibTrans" cxnId="{4C5211AA-6492-432C-909F-048F3F739BED}">
      <dgm:prSet/>
      <dgm:spPr/>
      <dgm:t>
        <a:bodyPr/>
        <a:lstStyle/>
        <a:p>
          <a:endParaRPr lang="it-IT"/>
        </a:p>
      </dgm:t>
    </dgm:pt>
    <dgm:pt modelId="{4210F82C-CDE5-4678-B84F-E66F321F12B8}" type="pres">
      <dgm:prSet presAssocID="{21546B3E-36D8-4C44-815D-D8752B598E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534E9A6-73BD-433B-9D4D-2C2C80D78D62}" type="pres">
      <dgm:prSet presAssocID="{1D383CE1-0065-41C3-99C2-EF75B3505A0F}" presName="composite" presStyleCnt="0"/>
      <dgm:spPr/>
    </dgm:pt>
    <dgm:pt modelId="{94B07EE4-02C0-47A8-A2FC-677AD2B50113}" type="pres">
      <dgm:prSet presAssocID="{1D383CE1-0065-41C3-99C2-EF75B3505A0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D36742-8C48-4221-BDA7-CBB64CF59DE2}" type="pres">
      <dgm:prSet presAssocID="{1D383CE1-0065-41C3-99C2-EF75B3505A0F}" presName="parSh" presStyleLbl="node1" presStyleIdx="0" presStyleCnt="2"/>
      <dgm:spPr/>
      <dgm:t>
        <a:bodyPr/>
        <a:lstStyle/>
        <a:p>
          <a:endParaRPr lang="it-IT"/>
        </a:p>
      </dgm:t>
    </dgm:pt>
    <dgm:pt modelId="{E3F86F5F-E7FB-425F-BEF4-61C2BCACD946}" type="pres">
      <dgm:prSet presAssocID="{1D383CE1-0065-41C3-99C2-EF75B3505A0F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E16976-69A5-4173-8226-CCDB1120E27F}" type="pres">
      <dgm:prSet presAssocID="{5E5E3917-7112-43E7-AC4C-CA505A256C0C}" presName="sibTrans" presStyleLbl="sibTrans2D1" presStyleIdx="0" presStyleCnt="1"/>
      <dgm:spPr/>
      <dgm:t>
        <a:bodyPr/>
        <a:lstStyle/>
        <a:p>
          <a:endParaRPr lang="it-IT"/>
        </a:p>
      </dgm:t>
    </dgm:pt>
    <dgm:pt modelId="{32C11F6F-CFD8-446E-B4F5-E9E7CD6D1669}" type="pres">
      <dgm:prSet presAssocID="{5E5E3917-7112-43E7-AC4C-CA505A256C0C}" presName="connTx" presStyleLbl="sibTrans2D1" presStyleIdx="0" presStyleCnt="1"/>
      <dgm:spPr/>
      <dgm:t>
        <a:bodyPr/>
        <a:lstStyle/>
        <a:p>
          <a:endParaRPr lang="it-IT"/>
        </a:p>
      </dgm:t>
    </dgm:pt>
    <dgm:pt modelId="{3FF6371A-20F8-488C-A98C-99BEB2CC8ABC}" type="pres">
      <dgm:prSet presAssocID="{373C33C6-0FD1-4A36-B715-80F65FE0530C}" presName="composite" presStyleCnt="0"/>
      <dgm:spPr/>
    </dgm:pt>
    <dgm:pt modelId="{1836638A-9C20-410A-A439-4DABA88E055D}" type="pres">
      <dgm:prSet presAssocID="{373C33C6-0FD1-4A36-B715-80F65FE0530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85B30A-5D1A-4DD2-AA13-E7FF397081A0}" type="pres">
      <dgm:prSet presAssocID="{373C33C6-0FD1-4A36-B715-80F65FE0530C}" presName="parSh" presStyleLbl="node1" presStyleIdx="1" presStyleCnt="2"/>
      <dgm:spPr/>
      <dgm:t>
        <a:bodyPr/>
        <a:lstStyle/>
        <a:p>
          <a:endParaRPr lang="it-IT"/>
        </a:p>
      </dgm:t>
    </dgm:pt>
    <dgm:pt modelId="{56F92C9E-D6B1-4DCC-BB13-905791639F3E}" type="pres">
      <dgm:prSet presAssocID="{373C33C6-0FD1-4A36-B715-80F65FE0530C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A451FDE-F6F1-4EE5-8611-17709502985C}" srcId="{1D383CE1-0065-41C3-99C2-EF75B3505A0F}" destId="{81111BDC-9B6D-4F32-ABDE-F826FF0FCC4D}" srcOrd="2" destOrd="0" parTransId="{1C48843F-642D-4DFB-9FC6-6661D308AAAA}" sibTransId="{88CB4811-F07C-472C-AF97-140B73DAEF52}"/>
    <dgm:cxn modelId="{B8D525C5-D0D9-45CE-B44A-1AEEE086FA4D}" srcId="{373C33C6-0FD1-4A36-B715-80F65FE0530C}" destId="{00B36BCB-DA60-4338-AD11-FA5F1142EFAB}" srcOrd="2" destOrd="0" parTransId="{4EB79929-DD56-4EEC-9E1E-FEB670F36F45}" sibTransId="{F4BFF156-7351-42B9-86C9-CBB4ECC4F5C3}"/>
    <dgm:cxn modelId="{75230712-ED77-430B-8E80-5BE24CA95FF5}" type="presOf" srcId="{D33367B7-55B0-4995-82F9-67931AA6F8A5}" destId="{E3F86F5F-E7FB-425F-BEF4-61C2BCACD946}" srcOrd="0" destOrd="1" presId="urn:microsoft.com/office/officeart/2005/8/layout/process3"/>
    <dgm:cxn modelId="{EA9D0198-D6CB-44B7-A4C3-CAFDB321DA0C}" type="presOf" srcId="{968EB38B-A6DA-43CF-A2E0-28B8875B63DC}" destId="{E3F86F5F-E7FB-425F-BEF4-61C2BCACD946}" srcOrd="0" destOrd="0" presId="urn:microsoft.com/office/officeart/2005/8/layout/process3"/>
    <dgm:cxn modelId="{2AD942A5-BF52-40D4-9AF2-9BBF7FE0BB9A}" srcId="{1D383CE1-0065-41C3-99C2-EF75B3505A0F}" destId="{968EB38B-A6DA-43CF-A2E0-28B8875B63DC}" srcOrd="0" destOrd="0" parTransId="{B2C7E4EF-8469-44D0-AFB2-61DC6A839BB8}" sibTransId="{8C9DDFFA-2672-491A-8C4B-A390570BF097}"/>
    <dgm:cxn modelId="{688C2009-EAD6-41EB-81C3-35335BB3AB75}" srcId="{1D383CE1-0065-41C3-99C2-EF75B3505A0F}" destId="{2CEB9661-7802-48C0-B33D-543249C91F46}" srcOrd="3" destOrd="0" parTransId="{C3C880D7-7480-4579-AD44-C1D4EAFC3D7F}" sibTransId="{9FFE68F2-7CB1-40B2-9B02-64ADA07E35C9}"/>
    <dgm:cxn modelId="{1044207A-DA2B-453C-ADFA-C43C9E2C8995}" type="presOf" srcId="{0E24CF48-FA48-4F3C-964B-7A346C249E4B}" destId="{56F92C9E-D6B1-4DCC-BB13-905791639F3E}" srcOrd="0" destOrd="1" presId="urn:microsoft.com/office/officeart/2005/8/layout/process3"/>
    <dgm:cxn modelId="{E4CAE570-D79A-4157-B3F8-B9666EBC7C3A}" srcId="{1D383CE1-0065-41C3-99C2-EF75B3505A0F}" destId="{1BC6DD59-0206-41AD-ADA7-169B826FA2A1}" srcOrd="5" destOrd="0" parTransId="{3F3B0CD7-E0EB-4918-9083-017211DAD744}" sibTransId="{D6CDC002-AB36-43C2-9316-94FD459306F1}"/>
    <dgm:cxn modelId="{34748AA8-65F9-46D8-B714-50429C096FCC}" srcId="{373C33C6-0FD1-4A36-B715-80F65FE0530C}" destId="{0E24CF48-FA48-4F3C-964B-7A346C249E4B}" srcOrd="1" destOrd="0" parTransId="{C1549897-1940-43A5-9E84-4C3773F0CACE}" sibTransId="{9EB738D7-E47C-4F35-8C11-70C5C20530FB}"/>
    <dgm:cxn modelId="{5EE71EA4-8551-45AF-B31A-B9875FF45EE4}" srcId="{21546B3E-36D8-4C44-815D-D8752B598E86}" destId="{1D383CE1-0065-41C3-99C2-EF75B3505A0F}" srcOrd="0" destOrd="0" parTransId="{6B0E1748-17A4-42CA-9161-F0306FBB9DED}" sibTransId="{5E5E3917-7112-43E7-AC4C-CA505A256C0C}"/>
    <dgm:cxn modelId="{A5E1A12D-A81F-4A45-9050-6F6237B8C4E7}" type="presOf" srcId="{15499B7C-D0C1-4B91-9A23-3259B0C6935D}" destId="{56F92C9E-D6B1-4DCC-BB13-905791639F3E}" srcOrd="0" destOrd="0" presId="urn:microsoft.com/office/officeart/2005/8/layout/process3"/>
    <dgm:cxn modelId="{34942A56-4C47-40E3-AD4A-29CB10294F3A}" type="presOf" srcId="{ECFB50C4-676C-4B2B-BCED-DBFE340DCFBE}" destId="{E3F86F5F-E7FB-425F-BEF4-61C2BCACD946}" srcOrd="0" destOrd="4" presId="urn:microsoft.com/office/officeart/2005/8/layout/process3"/>
    <dgm:cxn modelId="{465F96C7-5A82-408C-A150-56526FF83E77}" type="presOf" srcId="{1D383CE1-0065-41C3-99C2-EF75B3505A0F}" destId="{94B07EE4-02C0-47A8-A2FC-677AD2B50113}" srcOrd="0" destOrd="0" presId="urn:microsoft.com/office/officeart/2005/8/layout/process3"/>
    <dgm:cxn modelId="{94EBBB8A-2CFE-45C0-AEB4-EB23405607C6}" type="presOf" srcId="{5E5E3917-7112-43E7-AC4C-CA505A256C0C}" destId="{13E16976-69A5-4173-8226-CCDB1120E27F}" srcOrd="0" destOrd="0" presId="urn:microsoft.com/office/officeart/2005/8/layout/process3"/>
    <dgm:cxn modelId="{20286FCC-8D92-4EE4-AD5A-207F75E0D838}" type="presOf" srcId="{07A16652-AAA7-4EFC-8374-CF4A6C0D87B5}" destId="{E3F86F5F-E7FB-425F-BEF4-61C2BCACD946}" srcOrd="0" destOrd="6" presId="urn:microsoft.com/office/officeart/2005/8/layout/process3"/>
    <dgm:cxn modelId="{DDB083E2-EEE4-48DB-8F2E-9841FCA4BBAF}" type="presOf" srcId="{373C33C6-0FD1-4A36-B715-80F65FE0530C}" destId="{7685B30A-5D1A-4DD2-AA13-E7FF397081A0}" srcOrd="1" destOrd="0" presId="urn:microsoft.com/office/officeart/2005/8/layout/process3"/>
    <dgm:cxn modelId="{4C5211AA-6492-432C-909F-048F3F739BED}" srcId="{1D383CE1-0065-41C3-99C2-EF75B3505A0F}" destId="{07A16652-AAA7-4EFC-8374-CF4A6C0D87B5}" srcOrd="6" destOrd="0" parTransId="{81C05BDA-F3F9-4912-B6F3-30B0B16531C3}" sibTransId="{FF401192-9264-4699-85A5-F74602AD7422}"/>
    <dgm:cxn modelId="{3EFD7337-A076-4331-97C3-0CAE6D7337B7}" type="presOf" srcId="{2CEB9661-7802-48C0-B33D-543249C91F46}" destId="{E3F86F5F-E7FB-425F-BEF4-61C2BCACD946}" srcOrd="0" destOrd="3" presId="urn:microsoft.com/office/officeart/2005/8/layout/process3"/>
    <dgm:cxn modelId="{0D80E233-B4CE-4831-A5CA-910A100BAB28}" type="presOf" srcId="{81111BDC-9B6D-4F32-ABDE-F826FF0FCC4D}" destId="{E3F86F5F-E7FB-425F-BEF4-61C2BCACD946}" srcOrd="0" destOrd="2" presId="urn:microsoft.com/office/officeart/2005/8/layout/process3"/>
    <dgm:cxn modelId="{3BAE7CA8-4190-45A2-8942-C8E1890F296A}" srcId="{21546B3E-36D8-4C44-815D-D8752B598E86}" destId="{373C33C6-0FD1-4A36-B715-80F65FE0530C}" srcOrd="1" destOrd="0" parTransId="{031024C3-B3D1-409C-B3D1-89C971B04CB7}" sibTransId="{FD0F53FC-8CFD-484C-BF27-F1BE3CDA45F1}"/>
    <dgm:cxn modelId="{50FDB5FB-BC96-42BF-BEA2-5401D408D3AB}" type="presOf" srcId="{373C33C6-0FD1-4A36-B715-80F65FE0530C}" destId="{1836638A-9C20-410A-A439-4DABA88E055D}" srcOrd="0" destOrd="0" presId="urn:microsoft.com/office/officeart/2005/8/layout/process3"/>
    <dgm:cxn modelId="{848049CD-840B-4760-A397-A675F88979AE}" type="presOf" srcId="{1BC6DD59-0206-41AD-ADA7-169B826FA2A1}" destId="{E3F86F5F-E7FB-425F-BEF4-61C2BCACD946}" srcOrd="0" destOrd="5" presId="urn:microsoft.com/office/officeart/2005/8/layout/process3"/>
    <dgm:cxn modelId="{B6F03BEF-4AF1-46F4-B924-8F58B50A3248}" type="presOf" srcId="{5E5E3917-7112-43E7-AC4C-CA505A256C0C}" destId="{32C11F6F-CFD8-446E-B4F5-E9E7CD6D1669}" srcOrd="1" destOrd="0" presId="urn:microsoft.com/office/officeart/2005/8/layout/process3"/>
    <dgm:cxn modelId="{D3E5E12B-6A84-40FB-B437-C89F2B645EE0}" type="presOf" srcId="{1D383CE1-0065-41C3-99C2-EF75B3505A0F}" destId="{ADD36742-8C48-4221-BDA7-CBB64CF59DE2}" srcOrd="1" destOrd="0" presId="urn:microsoft.com/office/officeart/2005/8/layout/process3"/>
    <dgm:cxn modelId="{6DF9CC0D-EF9C-4596-8F1B-B3ED9DCB3656}" srcId="{1D383CE1-0065-41C3-99C2-EF75B3505A0F}" destId="{D33367B7-55B0-4995-82F9-67931AA6F8A5}" srcOrd="1" destOrd="0" parTransId="{C5BA1903-6434-4AEC-BCE5-39C409F23541}" sibTransId="{B972E82D-CB4A-449F-A53D-0AADC5DB491D}"/>
    <dgm:cxn modelId="{00E551E9-DA88-4082-9DD3-704F8247F58D}" srcId="{373C33C6-0FD1-4A36-B715-80F65FE0530C}" destId="{15499B7C-D0C1-4B91-9A23-3259B0C6935D}" srcOrd="0" destOrd="0" parTransId="{0E30D249-66CB-499F-9852-B8AC696AFC34}" sibTransId="{57F6D0B7-CE02-46BF-B6DA-2EC54BB67304}"/>
    <dgm:cxn modelId="{DAEBF04C-71B2-492A-96EC-6EE750864E2E}" srcId="{1D383CE1-0065-41C3-99C2-EF75B3505A0F}" destId="{ECFB50C4-676C-4B2B-BCED-DBFE340DCFBE}" srcOrd="4" destOrd="0" parTransId="{C2A4DEA2-A5C8-4FD9-8737-311AC2813DB3}" sibTransId="{3973FC4E-9663-4E60-9E0C-31856CB37A6A}"/>
    <dgm:cxn modelId="{CCA63F6E-0119-429A-B0F2-0ED64133042F}" type="presOf" srcId="{21546B3E-36D8-4C44-815D-D8752B598E86}" destId="{4210F82C-CDE5-4678-B84F-E66F321F12B8}" srcOrd="0" destOrd="0" presId="urn:microsoft.com/office/officeart/2005/8/layout/process3"/>
    <dgm:cxn modelId="{A07BF390-6306-4A87-B6E3-1739319FDC34}" type="presOf" srcId="{00B36BCB-DA60-4338-AD11-FA5F1142EFAB}" destId="{56F92C9E-D6B1-4DCC-BB13-905791639F3E}" srcOrd="0" destOrd="2" presId="urn:microsoft.com/office/officeart/2005/8/layout/process3"/>
    <dgm:cxn modelId="{F9BD3D63-8755-4A81-8453-B4A56F5C5418}" type="presParOf" srcId="{4210F82C-CDE5-4678-B84F-E66F321F12B8}" destId="{D534E9A6-73BD-433B-9D4D-2C2C80D78D62}" srcOrd="0" destOrd="0" presId="urn:microsoft.com/office/officeart/2005/8/layout/process3"/>
    <dgm:cxn modelId="{6A89B912-1F57-4999-8298-C48861D44F8A}" type="presParOf" srcId="{D534E9A6-73BD-433B-9D4D-2C2C80D78D62}" destId="{94B07EE4-02C0-47A8-A2FC-677AD2B50113}" srcOrd="0" destOrd="0" presId="urn:microsoft.com/office/officeart/2005/8/layout/process3"/>
    <dgm:cxn modelId="{63870E46-849F-4410-BB96-D4FC1E0C01B3}" type="presParOf" srcId="{D534E9A6-73BD-433B-9D4D-2C2C80D78D62}" destId="{ADD36742-8C48-4221-BDA7-CBB64CF59DE2}" srcOrd="1" destOrd="0" presId="urn:microsoft.com/office/officeart/2005/8/layout/process3"/>
    <dgm:cxn modelId="{1B10E540-D965-4185-8542-1DB1A56D3353}" type="presParOf" srcId="{D534E9A6-73BD-433B-9D4D-2C2C80D78D62}" destId="{E3F86F5F-E7FB-425F-BEF4-61C2BCACD946}" srcOrd="2" destOrd="0" presId="urn:microsoft.com/office/officeart/2005/8/layout/process3"/>
    <dgm:cxn modelId="{CA647733-DFAB-4501-8BBC-6C076EC3BA7E}" type="presParOf" srcId="{4210F82C-CDE5-4678-B84F-E66F321F12B8}" destId="{13E16976-69A5-4173-8226-CCDB1120E27F}" srcOrd="1" destOrd="0" presId="urn:microsoft.com/office/officeart/2005/8/layout/process3"/>
    <dgm:cxn modelId="{45630DD3-CCB0-4C5A-82D7-987FF62EF4C5}" type="presParOf" srcId="{13E16976-69A5-4173-8226-CCDB1120E27F}" destId="{32C11F6F-CFD8-446E-B4F5-E9E7CD6D1669}" srcOrd="0" destOrd="0" presId="urn:microsoft.com/office/officeart/2005/8/layout/process3"/>
    <dgm:cxn modelId="{FECBA741-9FD9-41E6-95B5-55CCFA5535D2}" type="presParOf" srcId="{4210F82C-CDE5-4678-B84F-E66F321F12B8}" destId="{3FF6371A-20F8-488C-A98C-99BEB2CC8ABC}" srcOrd="2" destOrd="0" presId="urn:microsoft.com/office/officeart/2005/8/layout/process3"/>
    <dgm:cxn modelId="{043922BA-799D-4EC6-8C48-1D1CF61DD8C6}" type="presParOf" srcId="{3FF6371A-20F8-488C-A98C-99BEB2CC8ABC}" destId="{1836638A-9C20-410A-A439-4DABA88E055D}" srcOrd="0" destOrd="0" presId="urn:microsoft.com/office/officeart/2005/8/layout/process3"/>
    <dgm:cxn modelId="{7084E38E-FCD8-49C1-B5B4-07A63317E6D3}" type="presParOf" srcId="{3FF6371A-20F8-488C-A98C-99BEB2CC8ABC}" destId="{7685B30A-5D1A-4DD2-AA13-E7FF397081A0}" srcOrd="1" destOrd="0" presId="urn:microsoft.com/office/officeart/2005/8/layout/process3"/>
    <dgm:cxn modelId="{904B0A76-8DAB-4725-9724-E6C25A89E132}" type="presParOf" srcId="{3FF6371A-20F8-488C-A98C-99BEB2CC8ABC}" destId="{56F92C9E-D6B1-4DCC-BB13-905791639F3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DFBD4-D9E5-477D-BD25-AC099932F9B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2167208-16BA-4001-8D45-EF574512D002}">
      <dgm:prSet phldrT="[Testo]"/>
      <dgm:spPr/>
      <dgm:t>
        <a:bodyPr/>
        <a:lstStyle/>
        <a:p>
          <a:r>
            <a:rPr lang="it-IT" dirty="0" smtClean="0"/>
            <a:t>SEZIONE DI GENERAZIONE DELL’ENERGIA </a:t>
          </a:r>
          <a:endParaRPr lang="it-IT" dirty="0"/>
        </a:p>
      </dgm:t>
    </dgm:pt>
    <dgm:pt modelId="{3C2A9FEF-E4D2-4C42-B12D-4AF572EF475E}" type="parTrans" cxnId="{11AC4E38-92BA-457B-AC8E-92D3098D7409}">
      <dgm:prSet/>
      <dgm:spPr/>
      <dgm:t>
        <a:bodyPr/>
        <a:lstStyle/>
        <a:p>
          <a:endParaRPr lang="it-IT"/>
        </a:p>
      </dgm:t>
    </dgm:pt>
    <dgm:pt modelId="{59F118E1-6388-4942-900E-0126B7800444}" type="sibTrans" cxnId="{11AC4E38-92BA-457B-AC8E-92D3098D7409}">
      <dgm:prSet/>
      <dgm:spPr/>
      <dgm:t>
        <a:bodyPr/>
        <a:lstStyle/>
        <a:p>
          <a:endParaRPr lang="it-IT"/>
        </a:p>
      </dgm:t>
    </dgm:pt>
    <dgm:pt modelId="{CFFB45D1-E4E5-4EEB-9B71-9A9A45029283}">
      <dgm:prSet phldrT="[Testo]"/>
      <dgm:spPr/>
      <dgm:t>
        <a:bodyPr/>
        <a:lstStyle/>
        <a:p>
          <a:r>
            <a:rPr lang="it-IT" dirty="0" smtClean="0"/>
            <a:t>SEZIONE DI DISTRIBUZIONE DELL’ENERGIA PRODOTTA</a:t>
          </a:r>
          <a:endParaRPr lang="it-IT" dirty="0"/>
        </a:p>
      </dgm:t>
    </dgm:pt>
    <dgm:pt modelId="{F6953291-0C80-4B66-B746-E2B4C1DA3D52}" type="parTrans" cxnId="{2729C8DF-6A51-4507-BE59-D56E04D725B6}">
      <dgm:prSet/>
      <dgm:spPr/>
      <dgm:t>
        <a:bodyPr/>
        <a:lstStyle/>
        <a:p>
          <a:endParaRPr lang="it-IT"/>
        </a:p>
      </dgm:t>
    </dgm:pt>
    <dgm:pt modelId="{4F0CFC5B-16C3-406B-B93F-8DFB30CD7E98}" type="sibTrans" cxnId="{2729C8DF-6A51-4507-BE59-D56E04D725B6}">
      <dgm:prSet/>
      <dgm:spPr/>
      <dgm:t>
        <a:bodyPr/>
        <a:lstStyle/>
        <a:p>
          <a:endParaRPr lang="it-IT"/>
        </a:p>
      </dgm:t>
    </dgm:pt>
    <dgm:pt modelId="{E99A0E62-F4C4-4E10-8E73-B8D39D638008}">
      <dgm:prSet phldrT="[Testo]"/>
      <dgm:spPr/>
      <dgm:t>
        <a:bodyPr/>
        <a:lstStyle/>
        <a:p>
          <a:r>
            <a:rPr lang="it-IT" dirty="0" smtClean="0"/>
            <a:t>SEZIONE DI EMISSIONE DELL’ENERGIA NELL’AMBIENTE DA CLIMATIZZARE</a:t>
          </a:r>
          <a:endParaRPr lang="it-IT" dirty="0"/>
        </a:p>
      </dgm:t>
    </dgm:pt>
    <dgm:pt modelId="{CFBBC555-6BBA-4731-A39D-EE75B0B3E80A}" type="parTrans" cxnId="{354FE432-059F-4157-8322-F8B1A45CAF90}">
      <dgm:prSet/>
      <dgm:spPr/>
      <dgm:t>
        <a:bodyPr/>
        <a:lstStyle/>
        <a:p>
          <a:endParaRPr lang="it-IT"/>
        </a:p>
      </dgm:t>
    </dgm:pt>
    <dgm:pt modelId="{0175E5EE-2BC0-4AA7-B734-2BC96D61523E}" type="sibTrans" cxnId="{354FE432-059F-4157-8322-F8B1A45CAF90}">
      <dgm:prSet/>
      <dgm:spPr/>
      <dgm:t>
        <a:bodyPr/>
        <a:lstStyle/>
        <a:p>
          <a:endParaRPr lang="it-IT"/>
        </a:p>
      </dgm:t>
    </dgm:pt>
    <dgm:pt modelId="{E9A7A36B-0F8A-45C6-9A02-3480862DB6C9}">
      <dgm:prSet phldrT="[Testo]"/>
      <dgm:spPr/>
      <dgm:t>
        <a:bodyPr/>
        <a:lstStyle/>
        <a:p>
          <a:r>
            <a:rPr lang="it-IT" dirty="0" smtClean="0"/>
            <a:t>SEZIONE DI REGOLAZIONE</a:t>
          </a:r>
          <a:endParaRPr lang="it-IT" dirty="0"/>
        </a:p>
      </dgm:t>
    </dgm:pt>
    <dgm:pt modelId="{84702855-D891-4213-9E97-6EDF75A23501}" type="parTrans" cxnId="{634BCBF0-77B4-42FA-B95D-20582E518D73}">
      <dgm:prSet/>
      <dgm:spPr/>
      <dgm:t>
        <a:bodyPr/>
        <a:lstStyle/>
        <a:p>
          <a:endParaRPr lang="it-IT"/>
        </a:p>
      </dgm:t>
    </dgm:pt>
    <dgm:pt modelId="{0A6DF368-BB77-471C-B4A9-31F2D0D6E612}" type="sibTrans" cxnId="{634BCBF0-77B4-42FA-B95D-20582E518D73}">
      <dgm:prSet/>
      <dgm:spPr/>
      <dgm:t>
        <a:bodyPr/>
        <a:lstStyle/>
        <a:p>
          <a:endParaRPr lang="it-IT"/>
        </a:p>
      </dgm:t>
    </dgm:pt>
    <dgm:pt modelId="{9ABB5954-2512-4472-AEC9-4D7EA8F80092}" type="pres">
      <dgm:prSet presAssocID="{AB6DFBD4-D9E5-477D-BD25-AC099932F9B9}" presName="Name0" presStyleCnt="0">
        <dgm:presLayoutVars>
          <dgm:dir/>
          <dgm:resizeHandles val="exact"/>
        </dgm:presLayoutVars>
      </dgm:prSet>
      <dgm:spPr/>
    </dgm:pt>
    <dgm:pt modelId="{7CE5B50B-AF60-4317-A886-2FB2D98545BA}" type="pres">
      <dgm:prSet presAssocID="{82167208-16BA-4001-8D45-EF574512D0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46A364-326E-4F5F-91BD-AB69A6866DC0}" type="pres">
      <dgm:prSet presAssocID="{59F118E1-6388-4942-900E-0126B7800444}" presName="sibTrans" presStyleLbl="sibTrans2D1" presStyleIdx="0" presStyleCnt="3"/>
      <dgm:spPr/>
      <dgm:t>
        <a:bodyPr/>
        <a:lstStyle/>
        <a:p>
          <a:endParaRPr lang="it-IT"/>
        </a:p>
      </dgm:t>
    </dgm:pt>
    <dgm:pt modelId="{9D4391D5-4383-4ED8-BD83-8184ABBAF311}" type="pres">
      <dgm:prSet presAssocID="{59F118E1-6388-4942-900E-0126B7800444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4AF60754-86F1-42D8-8374-DFA29CBE6C27}" type="pres">
      <dgm:prSet presAssocID="{CFFB45D1-E4E5-4EEB-9B71-9A9A450292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E021DD-610F-416A-B77F-2FCDB2FD48C1}" type="pres">
      <dgm:prSet presAssocID="{4F0CFC5B-16C3-406B-B93F-8DFB30CD7E98}" presName="sibTrans" presStyleLbl="sibTrans2D1" presStyleIdx="1" presStyleCnt="3"/>
      <dgm:spPr/>
      <dgm:t>
        <a:bodyPr/>
        <a:lstStyle/>
        <a:p>
          <a:endParaRPr lang="it-IT"/>
        </a:p>
      </dgm:t>
    </dgm:pt>
    <dgm:pt modelId="{4336C762-8C1A-4833-AEEE-D6EAED38C32E}" type="pres">
      <dgm:prSet presAssocID="{4F0CFC5B-16C3-406B-B93F-8DFB30CD7E98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2A0D8169-12DD-47DC-AFA7-4BAF0A9D974A}" type="pres">
      <dgm:prSet presAssocID="{E9A7A36B-0F8A-45C6-9A02-3480862DB6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EE06FD-2EBE-464C-A853-A91EF15F02EF}" type="pres">
      <dgm:prSet presAssocID="{0A6DF368-BB77-471C-B4A9-31F2D0D6E612}" presName="sibTrans" presStyleLbl="sibTrans2D1" presStyleIdx="2" presStyleCnt="3"/>
      <dgm:spPr/>
      <dgm:t>
        <a:bodyPr/>
        <a:lstStyle/>
        <a:p>
          <a:endParaRPr lang="it-IT"/>
        </a:p>
      </dgm:t>
    </dgm:pt>
    <dgm:pt modelId="{FAECE684-0E2C-4E02-8D43-888AC75268A6}" type="pres">
      <dgm:prSet presAssocID="{0A6DF368-BB77-471C-B4A9-31F2D0D6E612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7DA96688-04DE-478D-8688-1D2A9077A49B}" type="pres">
      <dgm:prSet presAssocID="{E99A0E62-F4C4-4E10-8E73-B8D39D6380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BC8D914-DA38-4788-AA6D-28351DF906E0}" type="presOf" srcId="{4F0CFC5B-16C3-406B-B93F-8DFB30CD7E98}" destId="{4336C762-8C1A-4833-AEEE-D6EAED38C32E}" srcOrd="1" destOrd="0" presId="urn:microsoft.com/office/officeart/2005/8/layout/process1"/>
    <dgm:cxn modelId="{354FE432-059F-4157-8322-F8B1A45CAF90}" srcId="{AB6DFBD4-D9E5-477D-BD25-AC099932F9B9}" destId="{E99A0E62-F4C4-4E10-8E73-B8D39D638008}" srcOrd="3" destOrd="0" parTransId="{CFBBC555-6BBA-4731-A39D-EE75B0B3E80A}" sibTransId="{0175E5EE-2BC0-4AA7-B734-2BC96D61523E}"/>
    <dgm:cxn modelId="{B8B3FEEE-0EFB-4386-8112-F6017AB31A2C}" type="presOf" srcId="{4F0CFC5B-16C3-406B-B93F-8DFB30CD7E98}" destId="{11E021DD-610F-416A-B77F-2FCDB2FD48C1}" srcOrd="0" destOrd="0" presId="urn:microsoft.com/office/officeart/2005/8/layout/process1"/>
    <dgm:cxn modelId="{7C4BE5D5-6B99-4DA6-8CC1-264E85F225B9}" type="presOf" srcId="{E9A7A36B-0F8A-45C6-9A02-3480862DB6C9}" destId="{2A0D8169-12DD-47DC-AFA7-4BAF0A9D974A}" srcOrd="0" destOrd="0" presId="urn:microsoft.com/office/officeart/2005/8/layout/process1"/>
    <dgm:cxn modelId="{D54BE597-2141-4C85-B39A-272666D310D4}" type="presOf" srcId="{59F118E1-6388-4942-900E-0126B7800444}" destId="{9D4391D5-4383-4ED8-BD83-8184ABBAF311}" srcOrd="1" destOrd="0" presId="urn:microsoft.com/office/officeart/2005/8/layout/process1"/>
    <dgm:cxn modelId="{9D5261BB-E01A-4EE0-95BE-A86DFC0F9557}" type="presOf" srcId="{AB6DFBD4-D9E5-477D-BD25-AC099932F9B9}" destId="{9ABB5954-2512-4472-AEC9-4D7EA8F80092}" srcOrd="0" destOrd="0" presId="urn:microsoft.com/office/officeart/2005/8/layout/process1"/>
    <dgm:cxn modelId="{D288B8B7-E573-48D8-9B73-4276B0FBF7A4}" type="presOf" srcId="{CFFB45D1-E4E5-4EEB-9B71-9A9A45029283}" destId="{4AF60754-86F1-42D8-8374-DFA29CBE6C27}" srcOrd="0" destOrd="0" presId="urn:microsoft.com/office/officeart/2005/8/layout/process1"/>
    <dgm:cxn modelId="{F5E504FC-203E-4928-9EEC-4611D935323E}" type="presOf" srcId="{0A6DF368-BB77-471C-B4A9-31F2D0D6E612}" destId="{AEEE06FD-2EBE-464C-A853-A91EF15F02EF}" srcOrd="0" destOrd="0" presId="urn:microsoft.com/office/officeart/2005/8/layout/process1"/>
    <dgm:cxn modelId="{2729C8DF-6A51-4507-BE59-D56E04D725B6}" srcId="{AB6DFBD4-D9E5-477D-BD25-AC099932F9B9}" destId="{CFFB45D1-E4E5-4EEB-9B71-9A9A45029283}" srcOrd="1" destOrd="0" parTransId="{F6953291-0C80-4B66-B746-E2B4C1DA3D52}" sibTransId="{4F0CFC5B-16C3-406B-B93F-8DFB30CD7E98}"/>
    <dgm:cxn modelId="{11AC4E38-92BA-457B-AC8E-92D3098D7409}" srcId="{AB6DFBD4-D9E5-477D-BD25-AC099932F9B9}" destId="{82167208-16BA-4001-8D45-EF574512D002}" srcOrd="0" destOrd="0" parTransId="{3C2A9FEF-E4D2-4C42-B12D-4AF572EF475E}" sibTransId="{59F118E1-6388-4942-900E-0126B7800444}"/>
    <dgm:cxn modelId="{9A576D0A-A3D3-473D-B4AF-443821185DD8}" type="presOf" srcId="{59F118E1-6388-4942-900E-0126B7800444}" destId="{B746A364-326E-4F5F-91BD-AB69A6866DC0}" srcOrd="0" destOrd="0" presId="urn:microsoft.com/office/officeart/2005/8/layout/process1"/>
    <dgm:cxn modelId="{04C71048-62D9-41C6-9B10-FB5051C981A4}" type="presOf" srcId="{0A6DF368-BB77-471C-B4A9-31F2D0D6E612}" destId="{FAECE684-0E2C-4E02-8D43-888AC75268A6}" srcOrd="1" destOrd="0" presId="urn:microsoft.com/office/officeart/2005/8/layout/process1"/>
    <dgm:cxn modelId="{634BCBF0-77B4-42FA-B95D-20582E518D73}" srcId="{AB6DFBD4-D9E5-477D-BD25-AC099932F9B9}" destId="{E9A7A36B-0F8A-45C6-9A02-3480862DB6C9}" srcOrd="2" destOrd="0" parTransId="{84702855-D891-4213-9E97-6EDF75A23501}" sibTransId="{0A6DF368-BB77-471C-B4A9-31F2D0D6E612}"/>
    <dgm:cxn modelId="{3F6A0C64-C0CF-42F6-90BB-D82EA26560CC}" type="presOf" srcId="{82167208-16BA-4001-8D45-EF574512D002}" destId="{7CE5B50B-AF60-4317-A886-2FB2D98545BA}" srcOrd="0" destOrd="0" presId="urn:microsoft.com/office/officeart/2005/8/layout/process1"/>
    <dgm:cxn modelId="{AE405B6F-4BFA-4A16-9B9C-4AC1F7C40FD7}" type="presOf" srcId="{E99A0E62-F4C4-4E10-8E73-B8D39D638008}" destId="{7DA96688-04DE-478D-8688-1D2A9077A49B}" srcOrd="0" destOrd="0" presId="urn:microsoft.com/office/officeart/2005/8/layout/process1"/>
    <dgm:cxn modelId="{C1A06DEF-D71E-44FF-8476-9E0AF893EB32}" type="presParOf" srcId="{9ABB5954-2512-4472-AEC9-4D7EA8F80092}" destId="{7CE5B50B-AF60-4317-A886-2FB2D98545BA}" srcOrd="0" destOrd="0" presId="urn:microsoft.com/office/officeart/2005/8/layout/process1"/>
    <dgm:cxn modelId="{40BC73AD-C927-47A5-9952-37820EDC19DC}" type="presParOf" srcId="{9ABB5954-2512-4472-AEC9-4D7EA8F80092}" destId="{B746A364-326E-4F5F-91BD-AB69A6866DC0}" srcOrd="1" destOrd="0" presId="urn:microsoft.com/office/officeart/2005/8/layout/process1"/>
    <dgm:cxn modelId="{A3BF18A3-64AB-454E-B630-EADA3711A9E2}" type="presParOf" srcId="{B746A364-326E-4F5F-91BD-AB69A6866DC0}" destId="{9D4391D5-4383-4ED8-BD83-8184ABBAF311}" srcOrd="0" destOrd="0" presId="urn:microsoft.com/office/officeart/2005/8/layout/process1"/>
    <dgm:cxn modelId="{3A99E187-C13F-4300-84C4-4B6F8893D44E}" type="presParOf" srcId="{9ABB5954-2512-4472-AEC9-4D7EA8F80092}" destId="{4AF60754-86F1-42D8-8374-DFA29CBE6C27}" srcOrd="2" destOrd="0" presId="urn:microsoft.com/office/officeart/2005/8/layout/process1"/>
    <dgm:cxn modelId="{5E011B1F-E485-496A-A756-5F254394D792}" type="presParOf" srcId="{9ABB5954-2512-4472-AEC9-4D7EA8F80092}" destId="{11E021DD-610F-416A-B77F-2FCDB2FD48C1}" srcOrd="3" destOrd="0" presId="urn:microsoft.com/office/officeart/2005/8/layout/process1"/>
    <dgm:cxn modelId="{8E95FAA1-900C-45C5-AA2D-15C1DE323D4C}" type="presParOf" srcId="{11E021DD-610F-416A-B77F-2FCDB2FD48C1}" destId="{4336C762-8C1A-4833-AEEE-D6EAED38C32E}" srcOrd="0" destOrd="0" presId="urn:microsoft.com/office/officeart/2005/8/layout/process1"/>
    <dgm:cxn modelId="{08AC659F-66E1-4A9D-BE32-13C794593AD5}" type="presParOf" srcId="{9ABB5954-2512-4472-AEC9-4D7EA8F80092}" destId="{2A0D8169-12DD-47DC-AFA7-4BAF0A9D974A}" srcOrd="4" destOrd="0" presId="urn:microsoft.com/office/officeart/2005/8/layout/process1"/>
    <dgm:cxn modelId="{5CB1F7C4-DEA9-416E-97D9-8DEB1DCC7070}" type="presParOf" srcId="{9ABB5954-2512-4472-AEC9-4D7EA8F80092}" destId="{AEEE06FD-2EBE-464C-A853-A91EF15F02EF}" srcOrd="5" destOrd="0" presId="urn:microsoft.com/office/officeart/2005/8/layout/process1"/>
    <dgm:cxn modelId="{BFDDA833-7BAC-42CD-A0D8-8245CE8C1FCF}" type="presParOf" srcId="{AEEE06FD-2EBE-464C-A853-A91EF15F02EF}" destId="{FAECE684-0E2C-4E02-8D43-888AC75268A6}" srcOrd="0" destOrd="0" presId="urn:microsoft.com/office/officeart/2005/8/layout/process1"/>
    <dgm:cxn modelId="{A44A7E90-7F9B-4853-B1C5-F661F88E9FF5}" type="presParOf" srcId="{9ABB5954-2512-4472-AEC9-4D7EA8F80092}" destId="{7DA96688-04DE-478D-8688-1D2A9077A4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36742-8C48-4221-BDA7-CBB64CF59DE2}">
      <dsp:nvSpPr>
        <dsp:cNvPr id="0" name=""/>
        <dsp:cNvSpPr/>
      </dsp:nvSpPr>
      <dsp:spPr>
        <a:xfrm>
          <a:off x="3236" y="64648"/>
          <a:ext cx="2778066" cy="60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PARTE DI GENERAZIONE</a:t>
          </a:r>
          <a:endParaRPr lang="it-IT" sz="1400" kern="1200" dirty="0"/>
        </a:p>
      </dsp:txBody>
      <dsp:txXfrm>
        <a:off x="3236" y="64648"/>
        <a:ext cx="2778066" cy="403200"/>
      </dsp:txXfrm>
    </dsp:sp>
    <dsp:sp modelId="{E3F86F5F-E7FB-425F-BEF4-61C2BCACD946}">
      <dsp:nvSpPr>
        <dsp:cNvPr id="0" name=""/>
        <dsp:cNvSpPr/>
      </dsp:nvSpPr>
      <dsp:spPr>
        <a:xfrm>
          <a:off x="572237" y="467848"/>
          <a:ext cx="2778066" cy="27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1400" kern="1200" dirty="0" smtClean="0"/>
            <a:t>Generatori energia termica con combustibili fossili (caldaia a gas o gasolio)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1400" kern="1200" dirty="0" smtClean="0"/>
            <a:t>Generatori di energia termica con energia elettrica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1400" kern="1200" dirty="0" smtClean="0"/>
            <a:t>Impianti solari termici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1400" kern="1200" dirty="0" smtClean="0"/>
            <a:t>Generatori a biomassa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1400" kern="1200" dirty="0" smtClean="0"/>
            <a:t>Pompe di calore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1400" kern="1200" dirty="0" smtClean="0"/>
            <a:t>Sistemi cogenerativi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1400" kern="1200" dirty="0" smtClean="0"/>
            <a:t>Teleriscaldamento (ingresso al sottosistema di distribuzione primario)</a:t>
          </a:r>
          <a:endParaRPr lang="it-IT" altLang="it-IT" sz="1400" kern="1200" dirty="0"/>
        </a:p>
      </dsp:txBody>
      <dsp:txXfrm>
        <a:off x="653426" y="549037"/>
        <a:ext cx="2615688" cy="2609622"/>
      </dsp:txXfrm>
    </dsp:sp>
    <dsp:sp modelId="{13E16976-69A5-4173-8226-CCDB1120E27F}">
      <dsp:nvSpPr>
        <dsp:cNvPr id="0" name=""/>
        <dsp:cNvSpPr/>
      </dsp:nvSpPr>
      <dsp:spPr>
        <a:xfrm>
          <a:off x="3202446" y="-79580"/>
          <a:ext cx="892826" cy="691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3202446" y="58752"/>
        <a:ext cx="685329" cy="414994"/>
      </dsp:txXfrm>
    </dsp:sp>
    <dsp:sp modelId="{7685B30A-5D1A-4DD2-AA13-E7FF397081A0}">
      <dsp:nvSpPr>
        <dsp:cNvPr id="0" name=""/>
        <dsp:cNvSpPr/>
      </dsp:nvSpPr>
      <dsp:spPr>
        <a:xfrm>
          <a:off x="4465881" y="64648"/>
          <a:ext cx="2778066" cy="60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PARTE DI UTILIZZAZIONE</a:t>
          </a:r>
          <a:endParaRPr lang="it-IT" sz="1400" kern="1200" dirty="0"/>
        </a:p>
      </dsp:txBody>
      <dsp:txXfrm>
        <a:off x="4465881" y="64648"/>
        <a:ext cx="2778066" cy="403200"/>
      </dsp:txXfrm>
    </dsp:sp>
    <dsp:sp modelId="{56F92C9E-D6B1-4DCC-BB13-905791639F3E}">
      <dsp:nvSpPr>
        <dsp:cNvPr id="0" name=""/>
        <dsp:cNvSpPr/>
      </dsp:nvSpPr>
      <dsp:spPr>
        <a:xfrm>
          <a:off x="5034882" y="467848"/>
          <a:ext cx="2778066" cy="27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CLIMATIZZAZIONE (emissione, regolazione, distribuzione, accumulo esterno)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ACS (erogazione, distribuzione, accumulo esterno, distribuzione primaria)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VENTILAZIONE (emissione, distribuzione, generazione)</a:t>
          </a:r>
          <a:endParaRPr lang="it-IT" sz="1400" kern="1200" dirty="0"/>
        </a:p>
      </dsp:txBody>
      <dsp:txXfrm>
        <a:off x="5116071" y="549037"/>
        <a:ext cx="2615688" cy="2609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5B50B-AF60-4317-A886-2FB2D98545BA}">
      <dsp:nvSpPr>
        <dsp:cNvPr id="0" name=""/>
        <dsp:cNvSpPr/>
      </dsp:nvSpPr>
      <dsp:spPr>
        <a:xfrm>
          <a:off x="2678" y="1565319"/>
          <a:ext cx="1171277" cy="933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SEZIONE DI GENERAZIONE DELL’ENERGIA </a:t>
          </a:r>
          <a:endParaRPr lang="it-IT" sz="1000" kern="1200" dirty="0"/>
        </a:p>
      </dsp:txBody>
      <dsp:txXfrm>
        <a:off x="30015" y="1592656"/>
        <a:ext cx="1116603" cy="878687"/>
      </dsp:txXfrm>
    </dsp:sp>
    <dsp:sp modelId="{B746A364-326E-4F5F-91BD-AB69A6866DC0}">
      <dsp:nvSpPr>
        <dsp:cNvPr id="0" name=""/>
        <dsp:cNvSpPr/>
      </dsp:nvSpPr>
      <dsp:spPr>
        <a:xfrm>
          <a:off x="1291083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>
        <a:off x="1291083" y="1944856"/>
        <a:ext cx="173817" cy="174286"/>
      </dsp:txXfrm>
    </dsp:sp>
    <dsp:sp modelId="{4AF60754-86F1-42D8-8374-DFA29CBE6C27}">
      <dsp:nvSpPr>
        <dsp:cNvPr id="0" name=""/>
        <dsp:cNvSpPr/>
      </dsp:nvSpPr>
      <dsp:spPr>
        <a:xfrm>
          <a:off x="1642467" y="1565319"/>
          <a:ext cx="1171277" cy="933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SEZIONE DI DISTRIBUZIONE DELL’ENERGIA PRODOTTA</a:t>
          </a:r>
          <a:endParaRPr lang="it-IT" sz="1000" kern="1200" dirty="0"/>
        </a:p>
      </dsp:txBody>
      <dsp:txXfrm>
        <a:off x="1669804" y="1592656"/>
        <a:ext cx="1116603" cy="878687"/>
      </dsp:txXfrm>
    </dsp:sp>
    <dsp:sp modelId="{11E021DD-610F-416A-B77F-2FCDB2FD48C1}">
      <dsp:nvSpPr>
        <dsp:cNvPr id="0" name=""/>
        <dsp:cNvSpPr/>
      </dsp:nvSpPr>
      <dsp:spPr>
        <a:xfrm>
          <a:off x="2930872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>
        <a:off x="2930872" y="1944856"/>
        <a:ext cx="173817" cy="174286"/>
      </dsp:txXfrm>
    </dsp:sp>
    <dsp:sp modelId="{2A0D8169-12DD-47DC-AFA7-4BAF0A9D974A}">
      <dsp:nvSpPr>
        <dsp:cNvPr id="0" name=""/>
        <dsp:cNvSpPr/>
      </dsp:nvSpPr>
      <dsp:spPr>
        <a:xfrm>
          <a:off x="3282255" y="1565319"/>
          <a:ext cx="1171277" cy="933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SEZIONE DI REGOLAZIONE</a:t>
          </a:r>
          <a:endParaRPr lang="it-IT" sz="1000" kern="1200" dirty="0"/>
        </a:p>
      </dsp:txBody>
      <dsp:txXfrm>
        <a:off x="3309592" y="1592656"/>
        <a:ext cx="1116603" cy="878687"/>
      </dsp:txXfrm>
    </dsp:sp>
    <dsp:sp modelId="{AEEE06FD-2EBE-464C-A853-A91EF15F02EF}">
      <dsp:nvSpPr>
        <dsp:cNvPr id="0" name=""/>
        <dsp:cNvSpPr/>
      </dsp:nvSpPr>
      <dsp:spPr>
        <a:xfrm>
          <a:off x="4570660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>
        <a:off x="4570660" y="1944856"/>
        <a:ext cx="173817" cy="174286"/>
      </dsp:txXfrm>
    </dsp:sp>
    <dsp:sp modelId="{7DA96688-04DE-478D-8688-1D2A9077A49B}">
      <dsp:nvSpPr>
        <dsp:cNvPr id="0" name=""/>
        <dsp:cNvSpPr/>
      </dsp:nvSpPr>
      <dsp:spPr>
        <a:xfrm>
          <a:off x="4922043" y="1565319"/>
          <a:ext cx="1171277" cy="933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SEZIONE DI EMISSIONE DELL’ENERGIA NELL’AMBIENTE DA CLIMATIZZARE</a:t>
          </a:r>
          <a:endParaRPr lang="it-IT" sz="1000" kern="1200" dirty="0"/>
        </a:p>
      </dsp:txBody>
      <dsp:txXfrm>
        <a:off x="4949380" y="1592656"/>
        <a:ext cx="1116603" cy="87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13/09/2019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13/09/2019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12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contabilizzazione è riferita al riscaldamento, raffrescamento, al trattamento aria, alla produzione</a:t>
            </a:r>
            <a:r>
              <a:rPr lang="it-IT" baseline="0" dirty="0" smtClean="0"/>
              <a:t> di ACS e alla ventilazione, con criteri leggermente diversi. Per semplicità, nel seguito della presentazione ci si riferirà al riscaldamento.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47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Spesso sui</a:t>
            </a:r>
            <a:r>
              <a:rPr lang="it-IT" baseline="0" dirty="0" smtClean="0"/>
              <a:t> ripartitori si legge il valore non ponderato, quindi l’utente non è in grado di capire quanto sta consumando.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66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ACS sempre millesimi di fabbisogno, per TRATTAMENTO aria fabbisogno o portata (a seconda che ci siano</a:t>
            </a:r>
            <a:r>
              <a:rPr lang="it-IT" baseline="0" dirty="0" smtClean="0"/>
              <a:t> o meno regolazioni), per ventilazione portata.</a:t>
            </a:r>
          </a:p>
          <a:p>
            <a:r>
              <a:rPr lang="it-IT" baseline="0" dirty="0" smtClean="0"/>
              <a:t>La contabilizzazione diretta non si giustifica economicamente nel caso a colonne montanti (andrebbe messo un contatore ogni dispositivo di emissione).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9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Nelle seguenti slide riferite all’esempio, le diciture</a:t>
            </a:r>
            <a:r>
              <a:rPr lang="it-IT" baseline="0" dirty="0" smtClean="0"/>
              <a:t> nelle tabelle sono quelle originariamente utilizzate dall’amministratore per la rendicontazione anche per far capire la difficoltà di interpretazione.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7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millesimi sono aumentati per il piano terra</a:t>
            </a:r>
            <a:r>
              <a:rPr lang="it-IT" baseline="0" dirty="0" smtClean="0"/>
              <a:t> e l’attico.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91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consumo involontario non è stato calcolato come frazione del consumo totale,</a:t>
            </a:r>
            <a:r>
              <a:rPr lang="it-IT" baseline="0" dirty="0" smtClean="0"/>
              <a:t> ma come una quantità fissa.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71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 le ultime due modalità si premia di meno</a:t>
            </a:r>
            <a:r>
              <a:rPr lang="it-IT" baseline="0" dirty="0" smtClean="0"/>
              <a:t> un uso efficiente (</a:t>
            </a:r>
            <a:r>
              <a:rPr lang="it-IT" baseline="0" dirty="0" err="1" smtClean="0"/>
              <a:t>int</a:t>
            </a:r>
            <a:r>
              <a:rPr lang="it-IT" baseline="0" dirty="0" smtClean="0"/>
              <a:t>. 18 che ha consumato male paga un po’ di meno) ma gli appartamenti responsabili di «furti di calore» pagano un pochino di più.</a:t>
            </a:r>
          </a:p>
          <a:p>
            <a:r>
              <a:rPr lang="it-IT" baseline="0" dirty="0" smtClean="0"/>
              <a:t>Non è detto che con la contabilizzazione si risparmi singolarmente, ma nel complesso il condominio risparmia!</a:t>
            </a:r>
          </a:p>
          <a:p>
            <a:pPr rtl="0" eaLnBrk="1" fontAlgn="b" latinLnBrk="0" hangingPunct="1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it-IT" sz="1200" b="0" i="0" u="none" strike="noStrike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</a:t>
            </a:r>
            <a:r>
              <a:rPr lang="it-IT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(pieno uso)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0,22</a:t>
            </a:r>
          </a:p>
          <a:p>
            <a:pPr rtl="0" eaLnBrk="1" fontAlgn="b" latinLnBrk="0" hangingPunct="1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it-IT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0,6</a:t>
            </a:r>
          </a:p>
          <a:p>
            <a:pPr rtl="0" eaLnBrk="1" fontAlgn="b" latinLnBrk="0" hangingPunct="1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it-IT" sz="1200" b="0" i="0" u="none" strike="noStrike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</a:t>
            </a:r>
            <a:r>
              <a:rPr lang="it-IT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(corretto)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0,415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5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L’utilizzo di valvole programmabili e controllabili ha ridotto notevolmente le unità</a:t>
            </a:r>
            <a:r>
              <a:rPr lang="it-IT" baseline="0" dirty="0" smtClean="0"/>
              <a:t> misurate dai ripartitori dell’appartamento (investimento praticamente ripagato in una sola stagione di riscaldamento).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45525"/>
            <a:ext cx="9143128" cy="4170646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9BC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202315"/>
            <a:ext cx="9143128" cy="810124"/>
          </a:xfrm>
          <a:prstGeom prst="rect">
            <a:avLst/>
          </a:prstGeom>
          <a:solidFill>
            <a:srgbClr val="96C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6" y="3152003"/>
            <a:ext cx="8105882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Modulo: Titolo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416171"/>
            <a:ext cx="4057666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</a:t>
            </a:r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6" y="1988703"/>
            <a:ext cx="8105881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Corso e-learning: Titolo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401235"/>
            <a:ext cx="8105868" cy="400110"/>
          </a:xfr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8BFA9DE-65F5-47CC-86DE-92E36AE60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8447" y="214228"/>
            <a:ext cx="3215670" cy="870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6DB3D1-CB47-46D9-ABD0-76488B564A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708" y="78783"/>
            <a:ext cx="1892259" cy="10817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1497D36-05B3-4583-9C50-9995A44813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4620" y="78783"/>
            <a:ext cx="3464349" cy="10754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B1E38C7-4C42-43DF-8F93-17DB1194E6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30992" y="5202441"/>
            <a:ext cx="2143125" cy="81179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800A83-52FE-4350-A91D-AA1DA2322469}"/>
              </a:ext>
            </a:extLst>
          </p:cNvPr>
          <p:cNvSpPr txBox="1"/>
          <p:nvPr userDrawn="1"/>
        </p:nvSpPr>
        <p:spPr>
          <a:xfrm>
            <a:off x="5767468" y="5464911"/>
            <a:ext cx="1163524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987891"/>
            <a:ext cx="26424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7466C043-BCA9-4964-8644-1DA5B5D3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0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2646000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987890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627653"/>
            <a:ext cx="26460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50800" y="1987890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627653"/>
            <a:ext cx="26424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E68E884B-54E2-41CA-A405-FD5662D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4E70B6EF-5C13-4FD1-9543-1C26F790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465515" cy="6273611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7B358209-AE3A-4A59-A570-19856207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889491"/>
            <a:ext cx="5486400" cy="41148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15,24 cm (1600px) per 11,43cm (1200px)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16F23586-78F5-49CD-8867-E527331F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</a:p>
          <a:p>
            <a:pPr algn="l"/>
            <a:r>
              <a:rPr lang="it-IT" sz="1000" baseline="0" dirty="0" smtClean="0">
                <a:solidFill>
                  <a:srgbClr val="B2B2B2"/>
                </a:solidFill>
              </a:rPr>
              <a:t>- Roma, 17 Settembre 2019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9144000" cy="6174000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17,15cm (1080px)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73963D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03F4CBCA-63B4-41B0-9A11-60E7E8B0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</a:p>
          <a:p>
            <a:pPr algn="l"/>
            <a:r>
              <a:rPr lang="it-IT" sz="1000" baseline="0" dirty="0" smtClean="0">
                <a:solidFill>
                  <a:srgbClr val="B2B2B2"/>
                </a:solidFill>
              </a:rPr>
              <a:t>- Roma, 17 Settembre 2019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2502000" y="941734"/>
            <a:ext cx="4140000" cy="4140000"/>
          </a:xfrm>
          <a:prstGeom prst="ellipse">
            <a:avLst/>
          </a:prstGeom>
          <a:solidFill>
            <a:srgbClr val="73963D"/>
          </a:solidFill>
          <a:ln>
            <a:solidFill>
              <a:srgbClr val="7396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6000" y="1776435"/>
            <a:ext cx="4212000" cy="1508105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</a:t>
            </a:r>
          </a:p>
          <a:p>
            <a:pPr lvl="0"/>
            <a:r>
              <a:rPr lang="it-IT" dirty="0" smtClean="0"/>
              <a:t>Contatti: Mail 1</a:t>
            </a:r>
          </a:p>
          <a:p>
            <a:pPr lvl="0"/>
            <a:r>
              <a:rPr lang="it-IT" dirty="0" err="1" smtClean="0"/>
              <a:t>Conttti</a:t>
            </a:r>
            <a:r>
              <a:rPr lang="it-IT" dirty="0" smtClean="0"/>
              <a:t>: Mail 2</a:t>
            </a:r>
          </a:p>
          <a:p>
            <a:pPr lvl="0"/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3063256B-21BB-42C2-8847-389BCC21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3963D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07DDB000-7D92-492D-9155-9B33954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535113"/>
            <a:ext cx="4041775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9" name="Segnaposto numero diapositiva 6">
            <a:extLst>
              <a:ext uri="{FF2B5EF4-FFF2-40B4-BE49-F238E27FC236}">
                <a16:creationId xmlns:a16="http://schemas.microsoft.com/office/drawing/2014/main" id="{7AFB2C85-4DB0-4507-8EE7-EC6D2E31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9BC94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9B1D1CEF-0400-4CD9-96AF-EC647E45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6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4040188" cy="4138271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987891"/>
            <a:ext cx="4041775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4E979757-C21E-495D-A438-FD086E03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1"/>
            <a:ext cx="4040188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4040188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987891"/>
            <a:ext cx="4041775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627653"/>
            <a:ext cx="4041775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5C1133E4-737F-4BE0-98DC-A3BB7C80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535113"/>
            <a:ext cx="26424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:a16="http://schemas.microsoft.com/office/drawing/2014/main" id="{A7B8A62A-41F8-470D-9253-829C003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535113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45412" y="1535113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174875"/>
            <a:ext cx="26424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87267DF0-E15B-41F7-8D2E-24088CC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 smtClean="0">
                <a:solidFill>
                  <a:srgbClr val="B2B2B2"/>
                </a:solidFill>
              </a:rPr>
              <a:t>Impianti termici: termoregolazione e contabilizzazione del calore</a:t>
            </a:r>
            <a:endParaRPr lang="it-IT" sz="1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3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62114" y="6356352"/>
            <a:ext cx="624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1B3029-72AC-4D5D-BFEF-5EABAF48C6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811904" y="6304914"/>
            <a:ext cx="1235520" cy="46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8A1F073-92B2-4D41-9F89-E17AC544C72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352004" y="6304914"/>
            <a:ext cx="1729689" cy="46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F632FD4-1B68-47ED-A5FC-5913E3B2FDD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4579" y="6304914"/>
            <a:ext cx="818688" cy="46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048780C-03FC-4C33-8863-881F6F37C08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10435" y="6304914"/>
            <a:ext cx="1507571" cy="468000"/>
          </a:xfrm>
          <a:prstGeom prst="rect">
            <a:avLst/>
          </a:prstGeom>
        </p:spPr>
      </p:pic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E315DAE2-92A2-4009-8BB1-D580304CC5F3}"/>
              </a:ext>
            </a:extLst>
          </p:cNvPr>
          <p:cNvSpPr txBox="1">
            <a:spLocks/>
          </p:cNvSpPr>
          <p:nvPr userDrawn="1"/>
        </p:nvSpPr>
        <p:spPr>
          <a:xfrm>
            <a:off x="4157771" y="6353485"/>
            <a:ext cx="2008388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808080"/>
                </a:solidFill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64" r:id="rId5"/>
    <p:sldLayoutId id="2147483666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56" r:id="rId12"/>
    <p:sldLayoutId id="2147483660" r:id="rId13"/>
    <p:sldLayoutId id="2147483657" r:id="rId14"/>
    <p:sldLayoutId id="2147483658" r:id="rId15"/>
    <p:sldLayoutId id="2147483661" r:id="rId16"/>
    <p:sldLayoutId id="214748366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409E64-7320-485A-9B32-106EBA5FA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Ing. Miriam Benedetti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71EEA96-5007-4844-B066-0073C2B4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36" y="1742482"/>
            <a:ext cx="8105881" cy="984885"/>
          </a:xfrm>
        </p:spPr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Impianti termici: termoregolazione e contabilizzazione del </a:t>
            </a:r>
            <a:r>
              <a:rPr lang="it-IT" dirty="0" smtClean="0">
                <a:solidFill>
                  <a:srgbClr val="FFFFFF"/>
                </a:solidFill>
              </a:rPr>
              <a:t>calore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907901-05AE-4697-841C-64E1B9C1F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0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Principio generale di ripartizione: regola 70/30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75445" t="24233" r="16303" b="53207"/>
          <a:stretch/>
        </p:blipFill>
        <p:spPr>
          <a:xfrm>
            <a:off x="7531264" y="1698648"/>
            <a:ext cx="1476375" cy="1362076"/>
          </a:xfrm>
          <a:prstGeom prst="rect">
            <a:avLst/>
          </a:prstGeom>
        </p:spPr>
      </p:pic>
      <p:pic>
        <p:nvPicPr>
          <p:cNvPr id="9" name="Picture 2" descr="calda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5" y="1104376"/>
            <a:ext cx="1299205" cy="20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262765" y="1888889"/>
            <a:ext cx="1009780" cy="4907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GAS</a:t>
            </a:r>
            <a:endParaRPr lang="it-IT" sz="1400" dirty="0"/>
          </a:p>
        </p:txBody>
      </p:sp>
      <p:sp>
        <p:nvSpPr>
          <p:cNvPr id="11" name="Freccia a destra 10"/>
          <p:cNvSpPr/>
          <p:nvPr/>
        </p:nvSpPr>
        <p:spPr>
          <a:xfrm>
            <a:off x="262765" y="2527064"/>
            <a:ext cx="1009780" cy="4907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EE</a:t>
            </a:r>
            <a:endParaRPr lang="it-IT" sz="1400" dirty="0"/>
          </a:p>
        </p:txBody>
      </p:sp>
      <p:sp>
        <p:nvSpPr>
          <p:cNvPr id="12" name="Freccia a destra 11"/>
          <p:cNvSpPr/>
          <p:nvPr/>
        </p:nvSpPr>
        <p:spPr>
          <a:xfrm>
            <a:off x="2647951" y="1888889"/>
            <a:ext cx="1504950" cy="11178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CALORE PRODOTTO</a:t>
            </a:r>
            <a:endParaRPr lang="it-IT" sz="14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78" y="1522942"/>
            <a:ext cx="2161747" cy="171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ccia a destra 14"/>
          <p:cNvSpPr/>
          <p:nvPr/>
        </p:nvSpPr>
        <p:spPr>
          <a:xfrm>
            <a:off x="6026314" y="1929475"/>
            <a:ext cx="1504950" cy="10366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/>
              <a:t>PRELIEVO DI CALORE VOLONTARIO</a:t>
            </a:r>
            <a:endParaRPr lang="it-IT" sz="1050" dirty="0"/>
          </a:p>
        </p:txBody>
      </p:sp>
      <p:sp>
        <p:nvSpPr>
          <p:cNvPr id="16" name="Freccia a destra 15"/>
          <p:cNvSpPr/>
          <p:nvPr/>
        </p:nvSpPr>
        <p:spPr>
          <a:xfrm rot="16200000" flipH="1">
            <a:off x="4262779" y="3470575"/>
            <a:ext cx="1504950" cy="10366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/>
              <a:t>PRELIEVO DI CALORE INVOLONTARIO</a:t>
            </a:r>
            <a:endParaRPr lang="it-IT" sz="1050" dirty="0"/>
          </a:p>
        </p:txBody>
      </p:sp>
      <p:sp>
        <p:nvSpPr>
          <p:cNvPr id="17" name="Rettangolo 16"/>
          <p:cNvSpPr/>
          <p:nvPr/>
        </p:nvSpPr>
        <p:spPr>
          <a:xfrm>
            <a:off x="4308970" y="4891369"/>
            <a:ext cx="3434688" cy="11695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i="1" u="sng" dirty="0" smtClean="0">
                <a:solidFill>
                  <a:srgbClr val="000000"/>
                </a:solidFill>
              </a:rPr>
              <a:t>Prelievo di calore involontario</a:t>
            </a:r>
            <a:r>
              <a:rPr lang="it-IT" sz="1400" dirty="0" smtClean="0">
                <a:solidFill>
                  <a:srgbClr val="000000"/>
                </a:solidFill>
              </a:rPr>
              <a:t>: prelievo di energia termica corrispondente alle perdite (dispersioni) nella rete di distribuzione ed accumulo, non riconducibile all’azione dei singoli utenti.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571374" y="3101353"/>
            <a:ext cx="3434688" cy="160043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i="1" u="sng" dirty="0" smtClean="0">
                <a:solidFill>
                  <a:srgbClr val="000000"/>
                </a:solidFill>
              </a:rPr>
              <a:t>Prelievo di calore volontario</a:t>
            </a:r>
            <a:r>
              <a:rPr lang="it-IT" sz="1400" dirty="0" smtClean="0">
                <a:solidFill>
                  <a:srgbClr val="000000"/>
                </a:solidFill>
              </a:rPr>
              <a:t>: prelievo di energia termica utile riconducibile all’azione del singolo utente sui sistemi di termoregolazione, al fine di garantire determinate condizioni climatiche in relazione anche alle caratteristiche dell’unità immobiliare.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62765" y="4438008"/>
            <a:ext cx="3434688" cy="160043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fontAlgn="base"/>
            <a:r>
              <a:rPr lang="it-IT" sz="1400" dirty="0"/>
              <a:t>Nel caso in cui esistano e siano comprovate differenze di fabbisogno termico per metro quadro tra le unità immobiliari costituenti il condominio superiori al 50% può essere </a:t>
            </a:r>
            <a:r>
              <a:rPr lang="it-IT" sz="1400" dirty="0" smtClean="0"/>
              <a:t>posto </a:t>
            </a:r>
            <a:r>
              <a:rPr lang="it-IT" sz="1400" u="sng" dirty="0"/>
              <a:t>uguale ad un valore massimo del 30% del consumo totale</a:t>
            </a:r>
            <a:r>
              <a:rPr lang="it-IT" sz="1400" dirty="0"/>
              <a:t>.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34" r="25373" b="69681"/>
          <a:stretch/>
        </p:blipFill>
        <p:spPr>
          <a:xfrm rot="11524829">
            <a:off x="3657372" y="5196556"/>
            <a:ext cx="676276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219075" y="1219200"/>
            <a:ext cx="2438400" cy="4906963"/>
          </a:xfrm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it-IT" sz="1100" b="1" dirty="0"/>
              <a:t>CONTATORI DI CALORE (contabilizzazione </a:t>
            </a:r>
            <a:r>
              <a:rPr lang="it-IT" sz="1100" b="1" dirty="0" smtClean="0"/>
              <a:t>diretta)</a:t>
            </a:r>
          </a:p>
          <a:p>
            <a:pPr marL="0" indent="0" algn="ctr">
              <a:buNone/>
            </a:pPr>
            <a:endParaRPr lang="it-IT" sz="1100" b="1" dirty="0"/>
          </a:p>
          <a:p>
            <a:pPr marL="0" indent="0" algn="ctr">
              <a:buNone/>
            </a:pPr>
            <a:endParaRPr lang="it-IT" sz="1100" b="1" dirty="0" smtClean="0"/>
          </a:p>
          <a:p>
            <a:pPr marL="0" indent="0" algn="ctr">
              <a:buNone/>
            </a:pPr>
            <a:endParaRPr lang="it-IT" sz="1100" b="1" dirty="0"/>
          </a:p>
          <a:p>
            <a:pPr marL="0" indent="0" algn="ctr">
              <a:buNone/>
            </a:pPr>
            <a:endParaRPr lang="it-IT" sz="1100" b="1" dirty="0" smtClean="0"/>
          </a:p>
          <a:p>
            <a:pPr marL="0" indent="0" algn="ctr">
              <a:buNone/>
            </a:pPr>
            <a:endParaRPr lang="it-IT" sz="1100" b="1" dirty="0"/>
          </a:p>
          <a:p>
            <a:pPr marL="0" indent="0" algn="ctr">
              <a:buNone/>
            </a:pPr>
            <a:endParaRPr lang="it-IT" sz="1100" b="1" dirty="0" smtClean="0"/>
          </a:p>
          <a:p>
            <a:pPr marL="0" indent="0" algn="ctr">
              <a:buNone/>
            </a:pPr>
            <a:endParaRPr lang="it-IT" sz="1100" b="1" dirty="0"/>
          </a:p>
          <a:p>
            <a:r>
              <a:rPr lang="it-IT" sz="1100" u="sng" dirty="0" smtClean="0"/>
              <a:t>La quota volontaria totale si ottiene come somma delle letture di tutti i contatori.</a:t>
            </a:r>
          </a:p>
          <a:p>
            <a:r>
              <a:rPr lang="it-IT" sz="1100" dirty="0" smtClean="0"/>
              <a:t>I </a:t>
            </a:r>
            <a:r>
              <a:rPr lang="it-IT" sz="1100" dirty="0"/>
              <a:t>contatori di </a:t>
            </a:r>
            <a:r>
              <a:rPr lang="it-IT" sz="1100" dirty="0" smtClean="0"/>
              <a:t>calore sono specifici strumenti di misura del calore (kWh) costituiti da tre elementi: un misuratore di portata, due sensori di temperatura che rilevano la temperatura di mandata e quella di ritorno del circuito di utenza, una unità di calcolo.</a:t>
            </a:r>
          </a:p>
          <a:p>
            <a:r>
              <a:rPr lang="it-IT" sz="1100" dirty="0" smtClean="0"/>
              <a:t>Nel caso di impianto di distribuzione a zone, un solo contatore misura il prelievo volontario di un’intera unità abitativa.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2743200" y="1219200"/>
            <a:ext cx="6134991" cy="4906963"/>
          </a:xfr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1100" b="1" dirty="0" smtClean="0"/>
              <a:t>RIPARTITORI DI CALORE (contabilizzazione indiretta)</a:t>
            </a:r>
          </a:p>
          <a:p>
            <a:endParaRPr lang="it-IT" sz="1100" dirty="0" smtClean="0"/>
          </a:p>
          <a:p>
            <a:endParaRPr lang="it-IT" sz="1100" dirty="0"/>
          </a:p>
          <a:p>
            <a:endParaRPr lang="it-IT" sz="1100" dirty="0" smtClean="0"/>
          </a:p>
          <a:p>
            <a:endParaRPr lang="it-IT" sz="1100" dirty="0"/>
          </a:p>
          <a:p>
            <a:endParaRPr lang="it-IT" sz="1100" dirty="0" smtClean="0"/>
          </a:p>
          <a:p>
            <a:endParaRPr lang="it-IT" sz="1100" dirty="0"/>
          </a:p>
          <a:p>
            <a:endParaRPr lang="it-IT" sz="1100" dirty="0" smtClean="0"/>
          </a:p>
          <a:p>
            <a:endParaRPr lang="it-IT" sz="1100" dirty="0"/>
          </a:p>
          <a:p>
            <a:r>
              <a:rPr lang="it-IT" sz="1100" u="sng" dirty="0" smtClean="0"/>
              <a:t>Le singole quote volontarie si ottengono come ripartizione della quota volontaria totale sulla base dei valori registrati dai singoli ripartitori.</a:t>
            </a:r>
          </a:p>
          <a:p>
            <a:r>
              <a:rPr lang="it-IT" sz="1100" dirty="0" smtClean="0"/>
              <a:t>I ripartitori possono essere dotati di uno o due sensori di temperatura.</a:t>
            </a:r>
          </a:p>
          <a:p>
            <a:r>
              <a:rPr lang="it-IT" sz="1100" dirty="0" smtClean="0"/>
              <a:t>I ripartitori con un sensore misurano la temperatura del radiatore e calcolano la differenza con un valore fisso di temperatura ambiente (es. 20 °C).</a:t>
            </a:r>
          </a:p>
          <a:p>
            <a:r>
              <a:rPr lang="it-IT" sz="1100" dirty="0" smtClean="0"/>
              <a:t>I ripartitori con due sensori misurano la temperatura del radiatore e la temperatura ambiente e ne calcolano la differenza.</a:t>
            </a:r>
          </a:p>
          <a:p>
            <a:r>
              <a:rPr lang="it-IT" sz="1100" dirty="0" smtClean="0"/>
              <a:t>La temperatura superficiale di un corpo scaldante è funzione della sua emissione termica: il ripartitore calcola l’integrale nel tempo della differenza tra la temperatura superficiale del radiatore e quella dell’ambiente.</a:t>
            </a:r>
          </a:p>
          <a:p>
            <a:r>
              <a:rPr lang="it-IT" sz="1100" dirty="0" smtClean="0"/>
              <a:t>Per ottenere il valore di unità di ripartizione (proporzionale al consumo effettivo) il valore dato da questo integrale deve essere ponderato considerando la potenza termica nominale del radiatore su cui è installato il ripartitore (funzione della grandezza e del materiale del radiatore) e l’accoppiamento termico sensore di temperatura / superficie radiatore.</a:t>
            </a:r>
          </a:p>
          <a:p>
            <a:r>
              <a:rPr lang="it-IT" sz="1100" dirty="0" smtClean="0"/>
              <a:t>ATTENZIONE! I ripartitori devono quindi essere programmati bene (considerando pesi corretti) e montati bene (la temperatura non è omogenea sulla superficie del radiatore).</a:t>
            </a:r>
            <a:endParaRPr lang="it-IT" sz="11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03748"/>
            <a:ext cx="8229600" cy="800219"/>
          </a:xfrm>
        </p:spPr>
        <p:txBody>
          <a:bodyPr/>
          <a:lstStyle/>
          <a:p>
            <a:r>
              <a:rPr lang="it-IT" dirty="0" smtClean="0"/>
              <a:t>Il calcolo della quota volontaria: contatori e ripartitori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58842" t="47544" r="34921" b="24854"/>
          <a:stretch/>
        </p:blipFill>
        <p:spPr>
          <a:xfrm>
            <a:off x="1037061" y="1636210"/>
            <a:ext cx="802427" cy="11985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80237" t="51520" r="13684" b="28363"/>
          <a:stretch/>
        </p:blipFill>
        <p:spPr>
          <a:xfrm rot="19469424">
            <a:off x="5283641" y="1646834"/>
            <a:ext cx="1054108" cy="11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visione d’insieme…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819527" y="1360969"/>
            <a:ext cx="3913643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IMPIANTI TERMICI CIVILI CENTRALIZZATI DOTATI DI TERMOREGOLAZIONE</a:t>
            </a:r>
            <a:endParaRPr lang="it-IT" sz="1400" dirty="0"/>
          </a:p>
        </p:txBody>
      </p:sp>
      <p:sp>
        <p:nvSpPr>
          <p:cNvPr id="25" name="Rettangolo 24"/>
          <p:cNvSpPr/>
          <p:nvPr/>
        </p:nvSpPr>
        <p:spPr>
          <a:xfrm>
            <a:off x="7502612" y="1123476"/>
            <a:ext cx="1424911" cy="10572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Ripartizione </a:t>
            </a:r>
            <a:r>
              <a:rPr lang="it-IT" sz="1200" i="1" u="sng" dirty="0" smtClean="0"/>
              <a:t>quota involontaria</a:t>
            </a:r>
            <a:r>
              <a:rPr lang="it-IT" sz="1200" dirty="0" smtClean="0"/>
              <a:t> per lo più sulla base dei millesimi di fabbisogno</a:t>
            </a:r>
            <a:endParaRPr lang="it-IT" sz="1200" dirty="0"/>
          </a:p>
        </p:txBody>
      </p:sp>
      <p:cxnSp>
        <p:nvCxnSpPr>
          <p:cNvPr id="29" name="Connettore 2 28"/>
          <p:cNvCxnSpPr>
            <a:stCxn id="9" idx="3"/>
            <a:endCxn id="25" idx="1"/>
          </p:cNvCxnSpPr>
          <p:nvPr/>
        </p:nvCxnSpPr>
        <p:spPr>
          <a:xfrm flipV="1">
            <a:off x="6733170" y="1652113"/>
            <a:ext cx="769442" cy="4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1340182" y="2890830"/>
            <a:ext cx="2710786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DISTRIBUZIONE A COLONNE MONTANTI</a:t>
            </a:r>
            <a:endParaRPr lang="it-IT" sz="1400" dirty="0"/>
          </a:p>
        </p:txBody>
      </p:sp>
      <p:sp>
        <p:nvSpPr>
          <p:cNvPr id="34" name="Rettangolo 33"/>
          <p:cNvSpPr/>
          <p:nvPr/>
        </p:nvSpPr>
        <p:spPr>
          <a:xfrm>
            <a:off x="5806983" y="2890829"/>
            <a:ext cx="2710786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DISTRIBUZIONE A ZONA</a:t>
            </a:r>
            <a:endParaRPr lang="it-IT" sz="1400" dirty="0"/>
          </a:p>
        </p:txBody>
      </p:sp>
      <p:cxnSp>
        <p:nvCxnSpPr>
          <p:cNvPr id="37" name="Connettore 4 36"/>
          <p:cNvCxnSpPr>
            <a:stCxn id="9" idx="2"/>
            <a:endCxn id="33" idx="0"/>
          </p:cNvCxnSpPr>
          <p:nvPr/>
        </p:nvCxnSpPr>
        <p:spPr>
          <a:xfrm rot="5400000">
            <a:off x="3266307" y="1380787"/>
            <a:ext cx="939311" cy="208077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stCxn id="9" idx="2"/>
            <a:endCxn id="34" idx="0"/>
          </p:cNvCxnSpPr>
          <p:nvPr/>
        </p:nvCxnSpPr>
        <p:spPr>
          <a:xfrm rot="16200000" flipH="1">
            <a:off x="5499707" y="1228160"/>
            <a:ext cx="939310" cy="23860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6165165" y="3844266"/>
            <a:ext cx="1994422" cy="22326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CONTABILIZZAZIONE DIRETTA: Calcolo </a:t>
            </a:r>
            <a:r>
              <a:rPr lang="it-IT" sz="1200" i="1" u="sng" dirty="0" smtClean="0"/>
              <a:t>quota volontaria</a:t>
            </a:r>
            <a:r>
              <a:rPr lang="it-IT" sz="1200" dirty="0" smtClean="0"/>
              <a:t> per lo più sulla base di misure da CONTATORI DI CALORE (strumento destinato alla misura dell’energia termica che, in un circuito di scambio termico, è assorbita o ceduta da un fluido termovettore)</a:t>
            </a:r>
          </a:p>
          <a:p>
            <a:pPr algn="ctr"/>
            <a:r>
              <a:rPr lang="it-IT" sz="1200" dirty="0" smtClean="0"/>
              <a:t>(UNI EN 1434)</a:t>
            </a:r>
            <a:endParaRPr lang="it-IT" sz="1200" dirty="0"/>
          </a:p>
        </p:txBody>
      </p:sp>
      <p:sp>
        <p:nvSpPr>
          <p:cNvPr id="44" name="Rettangolo 43"/>
          <p:cNvSpPr/>
          <p:nvPr/>
        </p:nvSpPr>
        <p:spPr>
          <a:xfrm>
            <a:off x="1428751" y="3844267"/>
            <a:ext cx="2533650" cy="15754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CONTABILIZZAZIONE INDIRETTA: Ripartizione </a:t>
            </a:r>
            <a:r>
              <a:rPr lang="it-IT" sz="1200" i="1" u="sng" dirty="0" smtClean="0"/>
              <a:t>quota volontaria</a:t>
            </a:r>
            <a:r>
              <a:rPr lang="it-IT" sz="1200" dirty="0" smtClean="0"/>
              <a:t> per lo più sulla base di valutazioni e misure da RIPARTITORI (strumento per la registrazione della potenza termica proporzionale dei radiatori in unità di consumo)</a:t>
            </a:r>
            <a:endParaRPr lang="it-IT" sz="1200" dirty="0"/>
          </a:p>
        </p:txBody>
      </p:sp>
      <p:cxnSp>
        <p:nvCxnSpPr>
          <p:cNvPr id="46" name="Connettore 2 45"/>
          <p:cNvCxnSpPr>
            <a:stCxn id="33" idx="2"/>
          </p:cNvCxnSpPr>
          <p:nvPr/>
        </p:nvCxnSpPr>
        <p:spPr>
          <a:xfrm>
            <a:off x="2695575" y="3481380"/>
            <a:ext cx="1" cy="362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34" idx="2"/>
            <a:endCxn id="43" idx="0"/>
          </p:cNvCxnSpPr>
          <p:nvPr/>
        </p:nvCxnSpPr>
        <p:spPr>
          <a:xfrm>
            <a:off x="7162376" y="3481379"/>
            <a:ext cx="0" cy="362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451975" y="5762624"/>
            <a:ext cx="1316832" cy="4381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RIPARTITORE</a:t>
            </a:r>
          </a:p>
          <a:p>
            <a:pPr algn="ctr"/>
            <a:r>
              <a:rPr lang="it-IT" sz="1200" dirty="0" smtClean="0"/>
              <a:t>(UNI EN 834)</a:t>
            </a:r>
            <a:endParaRPr lang="it-IT" sz="1200" dirty="0"/>
          </a:p>
        </p:txBody>
      </p:sp>
      <p:sp>
        <p:nvSpPr>
          <p:cNvPr id="50" name="Rettangolo 49"/>
          <p:cNvSpPr/>
          <p:nvPr/>
        </p:nvSpPr>
        <p:spPr>
          <a:xfrm>
            <a:off x="1983570" y="5762624"/>
            <a:ext cx="1439466" cy="4381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TOTALIZZATORE</a:t>
            </a:r>
          </a:p>
          <a:p>
            <a:pPr algn="ctr"/>
            <a:r>
              <a:rPr lang="it-IT" sz="1200" dirty="0" smtClean="0"/>
              <a:t>(UNI TR 11388)</a:t>
            </a:r>
            <a:endParaRPr lang="it-IT" sz="1200" dirty="0"/>
          </a:p>
        </p:txBody>
      </p:sp>
      <p:sp>
        <p:nvSpPr>
          <p:cNvPr id="51" name="Rettangolo 50"/>
          <p:cNvSpPr/>
          <p:nvPr/>
        </p:nvSpPr>
        <p:spPr>
          <a:xfrm>
            <a:off x="3615906" y="5762624"/>
            <a:ext cx="1439466" cy="4381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TOTALIZZATORE</a:t>
            </a:r>
          </a:p>
          <a:p>
            <a:pPr algn="ctr"/>
            <a:r>
              <a:rPr lang="it-IT" sz="1200" dirty="0" smtClean="0"/>
              <a:t>(UNI 9019)</a:t>
            </a:r>
            <a:endParaRPr lang="it-IT" sz="1200" dirty="0"/>
          </a:p>
        </p:txBody>
      </p:sp>
      <p:cxnSp>
        <p:nvCxnSpPr>
          <p:cNvPr id="53" name="Connettore 4 52"/>
          <p:cNvCxnSpPr>
            <a:stCxn id="44" idx="2"/>
            <a:endCxn id="49" idx="0"/>
          </p:cNvCxnSpPr>
          <p:nvPr/>
        </p:nvCxnSpPr>
        <p:spPr>
          <a:xfrm rot="5400000">
            <a:off x="1731535" y="4798582"/>
            <a:ext cx="342899" cy="158518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Connettore 4 53"/>
          <p:cNvCxnSpPr>
            <a:stCxn id="44" idx="2"/>
            <a:endCxn id="51" idx="0"/>
          </p:cNvCxnSpPr>
          <p:nvPr/>
        </p:nvCxnSpPr>
        <p:spPr>
          <a:xfrm rot="16200000" flipH="1">
            <a:off x="3344158" y="4771142"/>
            <a:ext cx="342899" cy="164006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stCxn id="44" idx="2"/>
            <a:endCxn id="50" idx="0"/>
          </p:cNvCxnSpPr>
          <p:nvPr/>
        </p:nvCxnSpPr>
        <p:spPr>
          <a:xfrm>
            <a:off x="2695576" y="5419725"/>
            <a:ext cx="7727" cy="342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7" name="Immagine 76"/>
          <p:cNvPicPr>
            <a:picLocks noChangeAspect="1"/>
          </p:cNvPicPr>
          <p:nvPr/>
        </p:nvPicPr>
        <p:blipFill rotWithShape="1">
          <a:blip r:embed="rId3"/>
          <a:srcRect b="7664"/>
          <a:stretch/>
        </p:blipFill>
        <p:spPr>
          <a:xfrm>
            <a:off x="73359" y="3486772"/>
            <a:ext cx="1338455" cy="1581923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78" name="Immagine 77"/>
          <p:cNvPicPr>
            <a:picLocks noChangeAspect="1"/>
          </p:cNvPicPr>
          <p:nvPr/>
        </p:nvPicPr>
        <p:blipFill rotWithShape="1">
          <a:blip r:embed="rId4"/>
          <a:srcRect t="2992" b="4606"/>
          <a:stretch/>
        </p:blipFill>
        <p:spPr>
          <a:xfrm>
            <a:off x="4776349" y="3486772"/>
            <a:ext cx="1368696" cy="161879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72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ripartizione delle spese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7" name="Immagine 6" descr="http://biblus.acca.it/wp-content/uploads/2019/01/immagini3-contabilizzazione-del-calore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0" y="1576073"/>
            <a:ext cx="7871488" cy="390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3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 di calcolo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8000" t="35397" r="72285" b="18254"/>
          <a:stretch/>
        </p:blipFill>
        <p:spPr>
          <a:xfrm>
            <a:off x="1523757" y="1144726"/>
            <a:ext cx="6008914" cy="47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condominio di 21 unità abitative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Installazione sistemi di termoregolazione e contabilizzazione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13414" y="1709739"/>
            <a:ext cx="8359111" cy="29361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dirty="0" smtClean="0">
                <a:solidFill>
                  <a:srgbClr val="000000"/>
                </a:solidFill>
              </a:rPr>
              <a:t>Il condominio è dotato di una caldaia a gas che serve le 21 unità abitative per soddisfare il fabbisogno di riscaldamento invernale.</a:t>
            </a:r>
          </a:p>
          <a:p>
            <a:pPr algn="just">
              <a:spcBef>
                <a:spcPct val="20000"/>
              </a:spcBef>
              <a:buFont typeface="+mj-lt"/>
              <a:buNone/>
            </a:pPr>
            <a:endParaRPr lang="it-IT" sz="1400" dirty="0" smtClean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dirty="0" smtClean="0">
                <a:solidFill>
                  <a:srgbClr val="000000"/>
                </a:solidFill>
              </a:rPr>
              <a:t>Il sistema di distribuzione è a colonne montanti, motivo per cui sono state installate valvole termostatiche a comando manuale e ripartitori di calore. Le unità abitative sono dotate di caldaie autonome per la produzione di ACS, per cui la relativa contabilizzazione non si è resa necessaria.</a:t>
            </a:r>
          </a:p>
          <a:p>
            <a:pPr algn="just">
              <a:spcBef>
                <a:spcPct val="20000"/>
              </a:spcBef>
              <a:buFont typeface="+mj-lt"/>
              <a:buNone/>
            </a:pPr>
            <a:endParaRPr lang="it-IT" sz="1400" dirty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dirty="0" smtClean="0">
                <a:solidFill>
                  <a:srgbClr val="000000"/>
                </a:solidFill>
              </a:rPr>
              <a:t>Contestualmente all’installazione delle valvole e dei ripartitori, sono state sostituite le pompe di circolazione dell’acqua.</a:t>
            </a:r>
          </a:p>
          <a:p>
            <a:pPr algn="just">
              <a:spcBef>
                <a:spcPct val="20000"/>
              </a:spcBef>
              <a:buFont typeface="+mj-lt"/>
              <a:buNone/>
            </a:pPr>
            <a:endParaRPr lang="it-IT" sz="1400" dirty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dirty="0" smtClean="0">
                <a:solidFill>
                  <a:srgbClr val="000000"/>
                </a:solidFill>
              </a:rPr>
              <a:t>Sia la spesa totale per il riscaldamento che il relativo consumo totale si sono sensibilmente ridotti dopo l’intervento (dall’anno 2016-2017 in poi).</a:t>
            </a:r>
            <a:endParaRPr lang="it-IT" sz="1400" dirty="0">
              <a:solidFill>
                <a:srgbClr val="000000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56762"/>
              </p:ext>
            </p:extLst>
          </p:nvPr>
        </p:nvGraphicFramePr>
        <p:xfrm>
          <a:off x="2129645" y="4889754"/>
          <a:ext cx="4926648" cy="1143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2936495791"/>
                    </a:ext>
                  </a:extLst>
                </a:gridCol>
                <a:gridCol w="1479219">
                  <a:extLst>
                    <a:ext uri="{9D8B030D-6E8A-4147-A177-3AD203B41FA5}">
                      <a16:colId xmlns:a16="http://schemas.microsoft.com/office/drawing/2014/main" val="4045189943"/>
                    </a:ext>
                  </a:extLst>
                </a:gridCol>
                <a:gridCol w="130506">
                  <a:extLst>
                    <a:ext uri="{9D8B030D-6E8A-4147-A177-3AD203B41FA5}">
                      <a16:colId xmlns:a16="http://schemas.microsoft.com/office/drawing/2014/main" val="2693142440"/>
                    </a:ext>
                  </a:extLst>
                </a:gridCol>
                <a:gridCol w="1005730">
                  <a:extLst>
                    <a:ext uri="{9D8B030D-6E8A-4147-A177-3AD203B41FA5}">
                      <a16:colId xmlns:a16="http://schemas.microsoft.com/office/drawing/2014/main" val="284984348"/>
                    </a:ext>
                  </a:extLst>
                </a:gridCol>
                <a:gridCol w="568118">
                  <a:extLst>
                    <a:ext uri="{9D8B030D-6E8A-4147-A177-3AD203B41FA5}">
                      <a16:colId xmlns:a16="http://schemas.microsoft.com/office/drawing/2014/main" val="16419596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>
                          <a:effectLst/>
                        </a:rPr>
                        <a:t>Stagione riscaldamento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 smtClean="0">
                          <a:effectLst/>
                        </a:rPr>
                        <a:t>Spesa totale</a:t>
                      </a:r>
                      <a:endParaRPr lang="it-IT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Consumo totale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748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2013-2014</a:t>
                      </a:r>
                      <a:endParaRPr lang="it-IT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8242,25</a:t>
                      </a:r>
                      <a:endParaRPr lang="it-IT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dirty="0" smtClean="0">
                          <a:effectLst/>
                        </a:rPr>
                        <a:t>€</a:t>
                      </a:r>
                      <a:endParaRPr lang="it-I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7111</a:t>
                      </a:r>
                      <a:endParaRPr lang="it-IT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dirty="0" smtClean="0">
                          <a:effectLst/>
                        </a:rPr>
                        <a:t>mc</a:t>
                      </a:r>
                      <a:endParaRPr lang="it-I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412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2014-2015</a:t>
                      </a:r>
                      <a:endParaRPr lang="it-IT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9304,58</a:t>
                      </a:r>
                      <a:endParaRPr lang="it-IT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dirty="0" smtClean="0">
                          <a:effectLst/>
                        </a:rPr>
                        <a:t>€</a:t>
                      </a:r>
                      <a:endParaRPr lang="it-I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7563</a:t>
                      </a:r>
                      <a:endParaRPr lang="it-IT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dirty="0" smtClean="0">
                          <a:effectLst/>
                        </a:rPr>
                        <a:t>mc</a:t>
                      </a:r>
                      <a:endParaRPr lang="it-I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504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2015-2016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7223,86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€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r>
                        <a:rPr lang="it-IT" sz="1100" u="none" strike="noStrike" dirty="0" smtClean="0">
                          <a:effectLst/>
                        </a:rPr>
                        <a:t>7946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mc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72365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2016-2017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5237,33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€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6260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mc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456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2017-2018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5978,61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€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5262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mc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62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ESEMPIO: condominio di 21 unità abitative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Calcolo dei NUOVI millesimi di riscaldamento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04900"/>
              </p:ext>
            </p:extLst>
          </p:nvPr>
        </p:nvGraphicFramePr>
        <p:xfrm>
          <a:off x="287533" y="1652790"/>
          <a:ext cx="2998591" cy="43674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62197">
                  <a:extLst>
                    <a:ext uri="{9D8B030D-6E8A-4147-A177-3AD203B41FA5}">
                      <a16:colId xmlns:a16="http://schemas.microsoft.com/office/drawing/2014/main" val="628234980"/>
                    </a:ext>
                  </a:extLst>
                </a:gridCol>
                <a:gridCol w="968197">
                  <a:extLst>
                    <a:ext uri="{9D8B030D-6E8A-4147-A177-3AD203B41FA5}">
                      <a16:colId xmlns:a16="http://schemas.microsoft.com/office/drawing/2014/main" val="1049285942"/>
                    </a:ext>
                  </a:extLst>
                </a:gridCol>
                <a:gridCol w="968197">
                  <a:extLst>
                    <a:ext uri="{9D8B030D-6E8A-4147-A177-3AD203B41FA5}">
                      <a16:colId xmlns:a16="http://schemas.microsoft.com/office/drawing/2014/main" val="50496874"/>
                    </a:ext>
                  </a:extLst>
                </a:gridCol>
              </a:tblGrid>
              <a:tr h="18536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Interno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Millesimi di proprietà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NUOVI Millesimi di Riscaldamento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2358472617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 err="1">
                          <a:effectLst/>
                        </a:rPr>
                        <a:t>int</a:t>
                      </a:r>
                      <a:r>
                        <a:rPr lang="it-IT" sz="1050" u="none" strike="noStrike" dirty="0">
                          <a:effectLst/>
                        </a:rPr>
                        <a:t>. A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44,377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69,718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1858983022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B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57,921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67,004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3051985461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01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42,376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38,706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3362333008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02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34,142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18,873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2977790299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03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38,858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41,073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2961079113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04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278970383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05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74,354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72,902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177454165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06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46,885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41,073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3167526042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07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45,969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25,289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3790166576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08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44,268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21,557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110874586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09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48,696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40,953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1459547309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10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50,359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41,073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2678201158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41,899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25,289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3791314075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46,806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21,554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3085383408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47,18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40,953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853369385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44,04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41,073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2919962102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42,093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25,289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3192501948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52,263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47,65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1004739227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17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44,232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88,897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1782085884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55,258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91,821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3184126257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int. 19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98,297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139,254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2258100377"/>
                  </a:ext>
                </a:extLst>
              </a:tr>
              <a:tr h="926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Totale edificio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050" b="1" u="none" strike="noStrike" kern="1200" dirty="0" smtClean="0">
                          <a:effectLst/>
                        </a:rPr>
                        <a:t>1000</a:t>
                      </a:r>
                      <a:endParaRPr lang="it-IT" sz="10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2" marR="3452" marT="3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 smtClean="0">
                          <a:effectLst/>
                        </a:rPr>
                        <a:t>1000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52" marR="3452" marT="3452" marB="0" anchor="b"/>
                </a:tc>
                <a:extLst>
                  <a:ext uri="{0D108BD9-81ED-4DB2-BD59-A6C34878D82A}">
                    <a16:rowId xmlns:a16="http://schemas.microsoft.com/office/drawing/2014/main" val="2846499529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87533" y="3019425"/>
            <a:ext cx="2998591" cy="1714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386986" y="1633531"/>
            <a:ext cx="367665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0" rtlCol="0">
            <a:spAutoFit/>
          </a:bodyPr>
          <a:lstStyle/>
          <a:p>
            <a:r>
              <a:rPr lang="it-IT" sz="1100" dirty="0" smtClean="0"/>
              <a:t>Unità abitativa mai allacciata all’impianto di distribuzione (non sono presenti terminali di emissione) </a:t>
            </a:r>
            <a:r>
              <a:rPr lang="it-IT" sz="1100" dirty="0" smtClean="0">
                <a:sym typeface="Wingdings" panose="05000000000000000000" pitchFamily="2" charset="2"/>
              </a:rPr>
              <a:t> FURTI DI CALORE???</a:t>
            </a:r>
            <a:endParaRPr lang="it-IT" sz="1100" dirty="0" smtClean="0"/>
          </a:p>
        </p:txBody>
      </p:sp>
      <p:cxnSp>
        <p:nvCxnSpPr>
          <p:cNvPr id="11" name="Connettore 2 10"/>
          <p:cNvCxnSpPr>
            <a:stCxn id="8" idx="3"/>
            <a:endCxn id="9" idx="1"/>
          </p:cNvCxnSpPr>
          <p:nvPr/>
        </p:nvCxnSpPr>
        <p:spPr>
          <a:xfrm flipV="1">
            <a:off x="3286124" y="1887447"/>
            <a:ext cx="100862" cy="1217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121" y="2288739"/>
            <a:ext cx="5423248" cy="1742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3695821" y="2788281"/>
            <a:ext cx="379790" cy="116789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924334" y="2408962"/>
            <a:ext cx="562824" cy="157732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88850" y="4030831"/>
            <a:ext cx="1068345" cy="1068345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651" y="5020144"/>
            <a:ext cx="2835235" cy="11910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6" y="4178208"/>
            <a:ext cx="2813105" cy="11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condominio di 21 unità abitative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Ripartizione spesa stagione 2017-2018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62" y="2009553"/>
            <a:ext cx="7702276" cy="339466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221671" y="2557699"/>
            <a:ext cx="3201467" cy="1714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01644" y="1252058"/>
            <a:ext cx="3201467" cy="6129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PROBLEMA: calcolata sul fabbisogno teorico (quota fissa sempre uguale nel tempo)!!!!!!</a:t>
            </a:r>
            <a:endParaRPr lang="it-IT" sz="1200" dirty="0"/>
          </a:p>
        </p:txBody>
      </p:sp>
      <p:cxnSp>
        <p:nvCxnSpPr>
          <p:cNvPr id="12" name="Connettore 4 11"/>
          <p:cNvCxnSpPr>
            <a:stCxn id="9" idx="3"/>
            <a:endCxn id="10" idx="3"/>
          </p:cNvCxnSpPr>
          <p:nvPr/>
        </p:nvCxnSpPr>
        <p:spPr>
          <a:xfrm flipV="1">
            <a:off x="8423138" y="1558536"/>
            <a:ext cx="79973" cy="1084888"/>
          </a:xfrm>
          <a:prstGeom prst="bentConnector3">
            <a:avLst>
              <a:gd name="adj1" fmla="val 385846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condominio di 21 unità abitative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Ripartizione spesa stagione 2017-2018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28" y="1653177"/>
            <a:ext cx="5950771" cy="45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condominio di 21 unità abitative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Confronto diversi metodi di ripartizione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84" y="2883200"/>
            <a:ext cx="8572860" cy="328336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369" y="1189379"/>
            <a:ext cx="3347275" cy="19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si intende per impianto termico?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66E99A-B2CD-46B1-AF5F-76208B5E6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6" y="1970139"/>
            <a:ext cx="4249120" cy="2917722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Con il termine impianti termici si intende il </a:t>
            </a:r>
            <a:r>
              <a:rPr lang="it-IT" sz="1800" i="1" u="sng" dirty="0"/>
              <a:t>sistema integrato di componenti che consente di mantenere la temperatura di un ambiente al valore richiesto</a:t>
            </a:r>
            <a:r>
              <a:rPr lang="it-IT" sz="1800" dirty="0" smtClean="0"/>
              <a:t>.</a:t>
            </a:r>
          </a:p>
          <a:p>
            <a:pPr marL="0" indent="0" algn="just">
              <a:buNone/>
            </a:pP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L’impianto termico, quindi, fornisce il fabbisogno energetico necessario al riscaldamento, al raffrescamento e alla produzione di acqua calda sanitaria di un edificio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Picture 8" descr="02) impianto-term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68" y="1238002"/>
            <a:ext cx="3500646" cy="438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8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condominio di 21 unità abitative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707886"/>
          </a:xfrm>
        </p:spPr>
        <p:txBody>
          <a:bodyPr/>
          <a:lstStyle/>
          <a:p>
            <a:r>
              <a:rPr lang="it-IT" dirty="0" smtClean="0"/>
              <a:t>Intervento miglioramento termoregolazione interno 18: utilizzo valvole termostatiche programmabili con controllo da remoto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48868" t="21813" r="921" b="34678"/>
          <a:stretch/>
        </p:blipFill>
        <p:spPr>
          <a:xfrm>
            <a:off x="213709" y="1960954"/>
            <a:ext cx="6223306" cy="18200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49263" t="21813" r="921" b="36784"/>
          <a:stretch/>
        </p:blipFill>
        <p:spPr>
          <a:xfrm>
            <a:off x="213709" y="3780978"/>
            <a:ext cx="6223306" cy="17456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015" y="2778473"/>
            <a:ext cx="2612451" cy="1563987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01963"/>
              </p:ext>
            </p:extLst>
          </p:nvPr>
        </p:nvGraphicFramePr>
        <p:xfrm>
          <a:off x="6667505" y="4470478"/>
          <a:ext cx="2311400" cy="1024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68401137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7545119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smtClean="0">
                          <a:effectLst/>
                        </a:rPr>
                        <a:t>TOT cal. Consumo da ripartitori 2017-2018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 smtClean="0">
                          <a:effectLst/>
                        </a:rPr>
                        <a:t>2675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0254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smtClean="0">
                          <a:effectLst/>
                        </a:rPr>
                        <a:t>TOT cal. Consumo da ripartitori 2018-2019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 smtClean="0">
                          <a:effectLst/>
                        </a:rPr>
                        <a:t>1818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59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50F7342-9A3D-46EB-A10A-DEBAE052A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6000" y="2884430"/>
            <a:ext cx="4212000" cy="400110"/>
          </a:xfrm>
        </p:spPr>
        <p:txBody>
          <a:bodyPr/>
          <a:lstStyle/>
          <a:p>
            <a:r>
              <a:rPr lang="it-IT" dirty="0" smtClean="0"/>
              <a:t>Ing. Miriam Benedetti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06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sottosistemi di un impianto termico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166E99A-B2CD-46B1-AF5F-76208B5E6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6" y="1273022"/>
            <a:ext cx="8229598" cy="646331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 smtClean="0"/>
              <a:t>In generale, gli impianti di climatizzazione invernale, acqua calda sanitaria (ACS) e ventilazione si suddividono in:</a:t>
            </a:r>
            <a:endParaRPr lang="it-IT" sz="1800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804146319"/>
              </p:ext>
            </p:extLst>
          </p:nvPr>
        </p:nvGraphicFramePr>
        <p:xfrm>
          <a:off x="663908" y="1928425"/>
          <a:ext cx="7816185" cy="330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1166E99A-B2CD-46B1-AF5F-76208B5E6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5336519"/>
            <a:ext cx="8229598" cy="923330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È molto importante </a:t>
            </a:r>
            <a:r>
              <a:rPr lang="it-IT" sz="1800" i="1" u="sng" dirty="0"/>
              <a:t>la scelta e il corretto dimensionamento della tipologia di impianto più idoneo</a:t>
            </a:r>
            <a:r>
              <a:rPr lang="it-IT" sz="1800" dirty="0"/>
              <a:t> poiché </a:t>
            </a:r>
            <a:r>
              <a:rPr lang="it-IT" sz="1800" dirty="0" smtClean="0"/>
              <a:t>un </a:t>
            </a:r>
            <a:r>
              <a:rPr lang="it-IT" sz="1800" dirty="0"/>
              <a:t>sottodimensionamento lo farebbe funzionare male</a:t>
            </a:r>
            <a:r>
              <a:rPr lang="it-IT" sz="1800" dirty="0" smtClean="0"/>
              <a:t>, mentre </a:t>
            </a:r>
            <a:r>
              <a:rPr lang="it-IT" sz="1800" dirty="0"/>
              <a:t>un sovradimensionamento ne ridurrebbe le potenzialità.</a:t>
            </a:r>
          </a:p>
        </p:txBody>
      </p:sp>
    </p:spTree>
    <p:extLst>
      <p:ext uri="{BB962C8B-B14F-4D97-AF65-F5344CB8AC3E}">
        <p14:creationId xmlns:p14="http://schemas.microsoft.com/office/powerpoint/2010/main" val="36631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484418621"/>
              </p:ext>
            </p:extLst>
          </p:nvPr>
        </p:nvGraphicFramePr>
        <p:xfrm>
          <a:off x="1480214" y="50385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impianti termici civili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166E99A-B2CD-46B1-AF5F-76208B5E6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6" y="1273022"/>
            <a:ext cx="8229598" cy="369332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 smtClean="0"/>
              <a:t>Gli impianti termici civili sono composti da </a:t>
            </a:r>
            <a:r>
              <a:rPr lang="it-IT" sz="1800" i="1" u="sng" dirty="0" smtClean="0"/>
              <a:t>quattro sezioni fondamentali</a:t>
            </a:r>
            <a:r>
              <a:rPr lang="it-IT" sz="1800" dirty="0" smtClean="0"/>
              <a:t>:</a:t>
            </a:r>
            <a:endParaRPr lang="it-IT" sz="1800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1166E99A-B2CD-46B1-AF5F-76208B5E6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6" y="3443921"/>
            <a:ext cx="8229598" cy="646331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 smtClean="0"/>
              <a:t>Ognuna di queste sezioni avrà delle perdite e quindi è caratterizzata da un rendimento.</a:t>
            </a:r>
            <a:endParaRPr lang="it-IT" sz="1800" dirty="0"/>
          </a:p>
        </p:txBody>
      </p:sp>
      <p:pic>
        <p:nvPicPr>
          <p:cNvPr id="11" name="Picture 8" descr="Schermata 2011-03-20 a 11.52.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13" y="3985788"/>
            <a:ext cx="4974923" cy="217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03748"/>
            <a:ext cx="8229600" cy="800219"/>
          </a:xfrm>
        </p:spPr>
        <p:txBody>
          <a:bodyPr/>
          <a:lstStyle/>
          <a:p>
            <a:r>
              <a:rPr lang="it-IT" dirty="0" smtClean="0"/>
              <a:t>Rendimenti tipici delle sezioni di un impianto termico civile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92830"/>
              </p:ext>
            </p:extLst>
          </p:nvPr>
        </p:nvGraphicFramePr>
        <p:xfrm>
          <a:off x="457200" y="1274168"/>
          <a:ext cx="8229600" cy="4693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5423111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5123687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373649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577593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77064630"/>
                    </a:ext>
                  </a:extLst>
                </a:gridCol>
              </a:tblGrid>
              <a:tr h="304800">
                <a:tc rowSpan="3">
                  <a:txBody>
                    <a:bodyPr/>
                    <a:lstStyle/>
                    <a:p>
                      <a:r>
                        <a:rPr lang="it-IT" sz="1400" b="0" dirty="0" smtClean="0"/>
                        <a:t>Rendimento di regolazione</a:t>
                      </a:r>
                      <a:endParaRPr lang="it-IT" sz="1400" b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it-IT" sz="1400" b="0" dirty="0" smtClean="0"/>
                        <a:t>Tipo di regolazione</a:t>
                      </a:r>
                      <a:endParaRPr lang="it-I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/>
                        <a:t>Regolazione manuale</a:t>
                      </a:r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/>
                        <a:t>~75%</a:t>
                      </a:r>
                      <a:endParaRPr lang="it-IT" sz="1400" b="0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r>
                        <a:rPr lang="it-IT" sz="1400" b="0" dirty="0" smtClean="0"/>
                        <a:t>TABELLATO</a:t>
                      </a:r>
                      <a:endParaRPr lang="it-IT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68759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Regolazione</a:t>
                      </a:r>
                      <a:r>
                        <a:rPr lang="it-IT" sz="1400" baseline="0" dirty="0" smtClean="0"/>
                        <a:t> climatica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/>
                        <a:t>~</a:t>
                      </a:r>
                      <a:r>
                        <a:rPr lang="it-IT" sz="1400" dirty="0" smtClean="0"/>
                        <a:t>80%</a:t>
                      </a:r>
                      <a:endParaRPr lang="it-IT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64471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Regolazione climatica + zona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/>
                        <a:t>~</a:t>
                      </a:r>
                      <a:r>
                        <a:rPr lang="it-IT" sz="1400" dirty="0" smtClean="0"/>
                        <a:t>90÷95%</a:t>
                      </a:r>
                      <a:endParaRPr lang="it-IT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514387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r>
                        <a:rPr lang="it-IT" sz="1400" dirty="0" smtClean="0"/>
                        <a:t>Rendimento di emissione</a:t>
                      </a:r>
                      <a:endParaRPr lang="it-IT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it-IT" sz="1400" dirty="0" smtClean="0"/>
                        <a:t>Tipo di terminale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Ventilconvettori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98%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684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Radiatori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96%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1968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Pannelli radianti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95%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59983"/>
                  </a:ext>
                </a:extLst>
              </a:tr>
              <a:tr h="396240">
                <a:tc rowSpan="3">
                  <a:txBody>
                    <a:bodyPr/>
                    <a:lstStyle/>
                    <a:p>
                      <a:r>
                        <a:rPr lang="it-IT" sz="1400" dirty="0" smtClean="0"/>
                        <a:t>Rendimento di distribuzione</a:t>
                      </a:r>
                      <a:endParaRPr lang="it-IT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it-IT" sz="1400" dirty="0" smtClean="0"/>
                        <a:t>Tipo di tubazioni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Coibentazione</a:t>
                      </a:r>
                      <a:endParaRPr lang="it-IT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it-IT" sz="1400" dirty="0" smtClean="0"/>
                        <a:t>86÷98%</a:t>
                      </a:r>
                      <a:endParaRPr lang="it-IT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496844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Posa (interna o esterna)</a:t>
                      </a:r>
                      <a:endParaRPr lang="it-IT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38433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Lunghezza</a:t>
                      </a:r>
                      <a:endParaRPr lang="it-IT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020229"/>
                  </a:ext>
                </a:extLst>
              </a:tr>
              <a:tr h="123613">
                <a:tc rowSpan="3">
                  <a:txBody>
                    <a:bodyPr/>
                    <a:lstStyle/>
                    <a:p>
                      <a:r>
                        <a:rPr lang="it-IT" sz="1400" dirty="0" smtClean="0"/>
                        <a:t>Rendimento di produzione</a:t>
                      </a:r>
                      <a:endParaRPr lang="it-IT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it-IT" sz="1400" dirty="0" smtClean="0"/>
                        <a:t>Tipo di generatore (rendimenti nominali)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it-IT" sz="1400" dirty="0" smtClean="0"/>
                        <a:t>CALCOLATO</a:t>
                      </a:r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706283"/>
                  </a:ext>
                </a:extLst>
              </a:tr>
              <a:tr h="2421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t-IT" sz="1400" dirty="0" smtClean="0"/>
                        <a:t>Sovradimensionamento dell’impianto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85490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t-IT" sz="1400" dirty="0" smtClean="0"/>
                        <a:t>Logiche di regolazione</a:t>
                      </a:r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03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sezione di distribuzione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Rectangle 2"/>
          <p:cNvSpPr/>
          <p:nvPr/>
        </p:nvSpPr>
        <p:spPr>
          <a:xfrm>
            <a:off x="413414" y="1292567"/>
            <a:ext cx="8229600" cy="13111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en-US" dirty="0">
                <a:solidFill>
                  <a:srgbClr val="000000"/>
                </a:solidFill>
              </a:rPr>
              <a:t>La </a:t>
            </a:r>
            <a:r>
              <a:rPr lang="en-US" dirty="0" err="1">
                <a:solidFill>
                  <a:srgbClr val="000000"/>
                </a:solidFill>
              </a:rPr>
              <a:t>sezione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di distribuzione ha il compito di trasportare il fluido termovettore dal sistema di generazione ai terminali di emissione. </a:t>
            </a:r>
            <a:endParaRPr lang="it-IT" dirty="0" smtClean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Font typeface="+mj-lt"/>
              <a:buNone/>
            </a:pPr>
            <a:endParaRPr lang="it-IT" dirty="0" smtClean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dirty="0" smtClean="0">
                <a:solidFill>
                  <a:srgbClr val="000000"/>
                </a:solidFill>
              </a:rPr>
              <a:t>Può essere realizzata secondo </a:t>
            </a:r>
            <a:r>
              <a:rPr lang="it-IT" i="1" u="sng" dirty="0" smtClean="0">
                <a:solidFill>
                  <a:srgbClr val="000000"/>
                </a:solidFill>
              </a:rPr>
              <a:t>due tipologie</a:t>
            </a:r>
            <a:r>
              <a:rPr lang="it-IT" dirty="0" smtClean="0">
                <a:solidFill>
                  <a:srgbClr val="000000"/>
                </a:solidFill>
              </a:rPr>
              <a:t> costruttive:</a:t>
            </a:r>
          </a:p>
        </p:txBody>
      </p:sp>
      <p:sp>
        <p:nvSpPr>
          <p:cNvPr id="10" name="Rectangle 2"/>
          <p:cNvSpPr/>
          <p:nvPr/>
        </p:nvSpPr>
        <p:spPr>
          <a:xfrm>
            <a:off x="510536" y="2741278"/>
            <a:ext cx="4161052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dirty="0">
                <a:solidFill>
                  <a:srgbClr val="000000"/>
                </a:solidFill>
              </a:rPr>
              <a:t>A </a:t>
            </a:r>
            <a:r>
              <a:rPr lang="it-IT" sz="1400" i="1" u="sng" dirty="0">
                <a:solidFill>
                  <a:srgbClr val="000000"/>
                </a:solidFill>
              </a:rPr>
              <a:t>colonna montante</a:t>
            </a:r>
            <a:r>
              <a:rPr lang="it-IT" sz="1400" dirty="0">
                <a:solidFill>
                  <a:srgbClr val="000000"/>
                </a:solidFill>
              </a:rPr>
              <a:t>: è costituito da un anello formato da una tubazione di mandata e una di ritorno, che percorre la base dell’edificio. Dall’anello si dipartono delle colonne montanti che alimentano i vari terminali posti sulla stessa verticale ai vari piani dell’edificio.</a:t>
            </a:r>
          </a:p>
        </p:txBody>
      </p:sp>
      <p:sp>
        <p:nvSpPr>
          <p:cNvPr id="11" name="Rectangle 2"/>
          <p:cNvSpPr/>
          <p:nvPr/>
        </p:nvSpPr>
        <p:spPr>
          <a:xfrm>
            <a:off x="4671588" y="4522292"/>
            <a:ext cx="4405765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dirty="0">
                <a:solidFill>
                  <a:srgbClr val="000000"/>
                </a:solidFill>
              </a:rPr>
              <a:t>A </a:t>
            </a:r>
            <a:r>
              <a:rPr lang="it-IT" sz="1400" i="1" u="sng" dirty="0">
                <a:solidFill>
                  <a:srgbClr val="000000"/>
                </a:solidFill>
              </a:rPr>
              <a:t>zona</a:t>
            </a:r>
            <a:r>
              <a:rPr lang="it-IT" sz="1400" dirty="0">
                <a:solidFill>
                  <a:srgbClr val="000000"/>
                </a:solidFill>
              </a:rPr>
              <a:t>: ad ogni zona dell’edificio, ad ogni piano o ad ogni singolo appartamento è dedicata una parte della rete di distribuzione; questo consente di gestire in maniera diversificata le varie zone, non riscaldando, ad esempio, quelle che in un dato periodo non sono occupate.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b="7664"/>
          <a:stretch/>
        </p:blipFill>
        <p:spPr>
          <a:xfrm>
            <a:off x="6121017" y="2622509"/>
            <a:ext cx="1506905" cy="1781014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t="2992" b="4606"/>
          <a:stretch/>
        </p:blipFill>
        <p:spPr>
          <a:xfrm>
            <a:off x="1837609" y="4323660"/>
            <a:ext cx="1506905" cy="178225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4" name="Freccia a destra 13"/>
          <p:cNvSpPr/>
          <p:nvPr/>
        </p:nvSpPr>
        <p:spPr>
          <a:xfrm>
            <a:off x="4948156" y="3281122"/>
            <a:ext cx="896293" cy="305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0800000">
            <a:off x="3559904" y="5062136"/>
            <a:ext cx="896293" cy="3053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03748"/>
            <a:ext cx="8229600" cy="800219"/>
          </a:xfrm>
        </p:spPr>
        <p:txBody>
          <a:bodyPr/>
          <a:lstStyle/>
          <a:p>
            <a:r>
              <a:rPr lang="it-IT" dirty="0" smtClean="0"/>
              <a:t>Cosa si intende per termoregolazione? E come viene attuata?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Vertical Text Placeholder 6"/>
          <p:cNvSpPr txBox="1">
            <a:spLocks/>
          </p:cNvSpPr>
          <p:nvPr/>
        </p:nvSpPr>
        <p:spPr>
          <a:xfrm>
            <a:off x="413414" y="1167106"/>
            <a:ext cx="5521536" cy="524451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it-IT"/>
            </a:defPPr>
            <a:lvl1pPr algn="just">
              <a:spcBef>
                <a:spcPct val="20000"/>
              </a:spcBef>
              <a:buFont typeface="+mj-lt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La termoregolazione consiste nell’</a:t>
            </a:r>
            <a:r>
              <a:rPr lang="it-IT" i="1" u="sng" dirty="0" smtClean="0"/>
              <a:t>adeguare </a:t>
            </a:r>
            <a:r>
              <a:rPr lang="it-IT" i="1" u="sng" dirty="0"/>
              <a:t>la potenza termica fornita ai locali attraverso i corpi scaldanti alle variazioni dei carichi termici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en-US" dirty="0"/>
              <a:t>I</a:t>
            </a:r>
            <a:r>
              <a:rPr lang="it-IT" dirty="0"/>
              <a:t>n condizioni ideali l’adeguamento </a:t>
            </a:r>
            <a:r>
              <a:rPr lang="it-IT" dirty="0" smtClean="0"/>
              <a:t>dovrebbe essere istantaneo</a:t>
            </a:r>
            <a:r>
              <a:rPr lang="it-IT" dirty="0"/>
              <a:t>; nella realtà si verificano </a:t>
            </a:r>
            <a:r>
              <a:rPr lang="it-IT" i="1" u="sng" dirty="0"/>
              <a:t>ritardi nelle risposte</a:t>
            </a:r>
            <a:r>
              <a:rPr lang="it-IT" dirty="0"/>
              <a:t> che provocano variazioni indesiderate delle temperature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Le tipologie di </a:t>
            </a:r>
            <a:r>
              <a:rPr lang="it-IT" dirty="0" smtClean="0"/>
              <a:t>sistemi di regolazione </a:t>
            </a:r>
            <a:r>
              <a:rPr lang="it-IT" dirty="0"/>
              <a:t>più usate sono: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V</a:t>
            </a:r>
            <a:r>
              <a:rPr lang="it-IT" dirty="0" err="1" smtClean="0"/>
              <a:t>alvole</a:t>
            </a:r>
            <a:r>
              <a:rPr lang="it-IT" dirty="0" smtClean="0"/>
              <a:t> termostatiche (comandate manualmente, temporizzate o comandate da remoto),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V</a:t>
            </a:r>
            <a:r>
              <a:rPr lang="it-IT" dirty="0" err="1" smtClean="0"/>
              <a:t>alvole</a:t>
            </a:r>
            <a:r>
              <a:rPr lang="it-IT" dirty="0" smtClean="0"/>
              <a:t> </a:t>
            </a:r>
            <a:r>
              <a:rPr lang="it-IT" dirty="0"/>
              <a:t>di regolazione della portata del </a:t>
            </a:r>
            <a:r>
              <a:rPr lang="it-IT" dirty="0" smtClean="0"/>
              <a:t>generatore,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it-IT" dirty="0" err="1" smtClean="0"/>
              <a:t>entralina</a:t>
            </a:r>
            <a:r>
              <a:rPr lang="it-IT" dirty="0" smtClean="0"/>
              <a:t> </a:t>
            </a:r>
            <a:r>
              <a:rPr lang="it-IT" dirty="0"/>
              <a:t>di </a:t>
            </a:r>
            <a:r>
              <a:rPr lang="it-IT" dirty="0" smtClean="0"/>
              <a:t>termoregolazione.</a:t>
            </a:r>
            <a:endParaRPr lang="it-IT" dirty="0"/>
          </a:p>
          <a:p>
            <a:endParaRPr lang="en-US" dirty="0"/>
          </a:p>
        </p:txBody>
      </p:sp>
      <p:pic>
        <p:nvPicPr>
          <p:cNvPr id="8" name="Picture 8" descr="VRC_410s_bi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20605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t0.gstatic.com/images?q=tbn:ANd9GcT1yE-2y2pMgcLRFUzndE8Rol0O_sL7ObUjwba0pQXLJyLDk1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052513"/>
            <a:ext cx="1941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t3.gstatic.com/images?q=tbn:ANd9GcSSKhCB9cUlbnlYAKbL8ulNUqxyjmID5LB0TD8hs5rRyGv2PP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781300"/>
            <a:ext cx="2019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7596188" y="2276475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800000"/>
                </a:solidFill>
                <a:latin typeface="+mn-lt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164388" y="3789363"/>
            <a:ext cx="287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800000"/>
                </a:solidFill>
                <a:latin typeface="+mn-lt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532813" y="5876925"/>
            <a:ext cx="287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800000"/>
                </a:solidFill>
                <a:latin typeface="+mn-lt"/>
                <a:ea typeface="ＭＳ Ｐゴシック" pitchFamily="34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19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si intende per contabilizzazione del calore?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13412" y="1384412"/>
            <a:ext cx="8359111" cy="39149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dirty="0">
                <a:solidFill>
                  <a:srgbClr val="000000"/>
                </a:solidFill>
              </a:rPr>
              <a:t>La contabilizzazione riguarda la </a:t>
            </a:r>
            <a:r>
              <a:rPr lang="it-IT" i="1" u="sng" dirty="0">
                <a:solidFill>
                  <a:srgbClr val="000000"/>
                </a:solidFill>
              </a:rPr>
              <a:t>misura dell’energia termica volontariamente prelevata da ogni singola unità </a:t>
            </a:r>
            <a:r>
              <a:rPr lang="it-IT" i="1" u="sng" dirty="0" smtClean="0">
                <a:solidFill>
                  <a:srgbClr val="000000"/>
                </a:solidFill>
              </a:rPr>
              <a:t>immobiliare, e quindi la ripartizione delle relative spese in maniera equa tra i condomini</a:t>
            </a:r>
            <a:r>
              <a:rPr lang="it-IT" dirty="0" smtClean="0">
                <a:solidFill>
                  <a:srgbClr val="000000"/>
                </a:solidFill>
              </a:rPr>
              <a:t> (non più sulla base dei millesimi di proprietà).</a:t>
            </a:r>
          </a:p>
          <a:p>
            <a:pPr algn="just">
              <a:spcBef>
                <a:spcPct val="20000"/>
              </a:spcBef>
              <a:buFont typeface="+mj-lt"/>
              <a:buNone/>
            </a:pPr>
            <a:endParaRPr lang="it-IT" dirty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dirty="0">
                <a:solidFill>
                  <a:srgbClr val="000000"/>
                </a:solidFill>
              </a:rPr>
              <a:t>La sua </a:t>
            </a:r>
            <a:r>
              <a:rPr lang="it-IT" dirty="0" smtClean="0">
                <a:solidFill>
                  <a:srgbClr val="000000"/>
                </a:solidFill>
              </a:rPr>
              <a:t>adozione può favorire il </a:t>
            </a:r>
            <a:r>
              <a:rPr lang="it-IT" i="1" u="sng" dirty="0">
                <a:solidFill>
                  <a:srgbClr val="000000"/>
                </a:solidFill>
              </a:rPr>
              <a:t>cambiamento comportamentale </a:t>
            </a:r>
            <a:r>
              <a:rPr lang="it-IT" dirty="0">
                <a:solidFill>
                  <a:srgbClr val="000000"/>
                </a:solidFill>
              </a:rPr>
              <a:t>dell’utente che </a:t>
            </a:r>
            <a:r>
              <a:rPr lang="it-IT" dirty="0" smtClean="0">
                <a:solidFill>
                  <a:srgbClr val="000000"/>
                </a:solidFill>
              </a:rPr>
              <a:t>acquista maggiore consapevolezza dei propri consumi, ed è pertanto diventata obbligo di legge a seguito del </a:t>
            </a:r>
            <a:r>
              <a:rPr lang="it-IT" dirty="0" err="1" smtClean="0">
                <a:solidFill>
                  <a:srgbClr val="000000"/>
                </a:solidFill>
              </a:rPr>
              <a:t>D.Lgs.</a:t>
            </a:r>
            <a:r>
              <a:rPr lang="it-IT" dirty="0" smtClean="0">
                <a:solidFill>
                  <a:srgbClr val="000000"/>
                </a:solidFill>
              </a:rPr>
              <a:t> 102/2014.</a:t>
            </a:r>
          </a:p>
          <a:p>
            <a:pPr algn="just">
              <a:spcBef>
                <a:spcPct val="20000"/>
              </a:spcBef>
              <a:buFont typeface="+mj-lt"/>
              <a:buNone/>
            </a:pPr>
            <a:endParaRPr lang="it-IT" dirty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dirty="0" smtClean="0">
                <a:solidFill>
                  <a:srgbClr val="000000"/>
                </a:solidFill>
              </a:rPr>
              <a:t>Per fare in modo che tale maggiore consapevolezza porti ad un effettivo risparmio energetico, l’utente</a:t>
            </a:r>
            <a:r>
              <a:rPr lang="it-IT" dirty="0">
                <a:solidFill>
                  <a:srgbClr val="000000"/>
                </a:solidFill>
              </a:rPr>
              <a:t>, ovviamente, deve avere la possibilità di </a:t>
            </a:r>
            <a:r>
              <a:rPr lang="it-IT" dirty="0" smtClean="0">
                <a:solidFill>
                  <a:srgbClr val="000000"/>
                </a:solidFill>
              </a:rPr>
              <a:t>variare </a:t>
            </a:r>
            <a:r>
              <a:rPr lang="it-IT" dirty="0">
                <a:solidFill>
                  <a:srgbClr val="000000"/>
                </a:solidFill>
              </a:rPr>
              <a:t>il proprio </a:t>
            </a:r>
            <a:r>
              <a:rPr lang="it-IT" dirty="0" smtClean="0">
                <a:solidFill>
                  <a:srgbClr val="000000"/>
                </a:solidFill>
              </a:rPr>
              <a:t>consumo (attraverso la termoregolazione) </a:t>
            </a:r>
            <a:r>
              <a:rPr lang="it-IT" dirty="0">
                <a:solidFill>
                  <a:srgbClr val="000000"/>
                </a:solidFill>
              </a:rPr>
              <a:t>e di valutarne il </a:t>
            </a:r>
            <a:r>
              <a:rPr lang="it-IT" dirty="0" smtClean="0">
                <a:solidFill>
                  <a:srgbClr val="000000"/>
                </a:solidFill>
              </a:rPr>
              <a:t>costo (attraverso una rendicontazione e visualizzazione dei dati).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Principio generale di ripartizione: UNI 10200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75445" t="24233" r="16303" b="53207"/>
          <a:stretch/>
        </p:blipFill>
        <p:spPr>
          <a:xfrm>
            <a:off x="7531264" y="1698648"/>
            <a:ext cx="1476375" cy="1362076"/>
          </a:xfrm>
          <a:prstGeom prst="rect">
            <a:avLst/>
          </a:prstGeom>
        </p:spPr>
      </p:pic>
      <p:pic>
        <p:nvPicPr>
          <p:cNvPr id="9" name="Picture 2" descr="calda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5" y="1104376"/>
            <a:ext cx="1299205" cy="20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262765" y="1888889"/>
            <a:ext cx="1009780" cy="4907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GAS</a:t>
            </a:r>
            <a:endParaRPr lang="it-IT" sz="1400" dirty="0"/>
          </a:p>
        </p:txBody>
      </p:sp>
      <p:sp>
        <p:nvSpPr>
          <p:cNvPr id="11" name="Freccia a destra 10"/>
          <p:cNvSpPr/>
          <p:nvPr/>
        </p:nvSpPr>
        <p:spPr>
          <a:xfrm>
            <a:off x="262765" y="2527064"/>
            <a:ext cx="1009780" cy="4907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EE</a:t>
            </a:r>
            <a:endParaRPr lang="it-IT" sz="1400" dirty="0"/>
          </a:p>
        </p:txBody>
      </p:sp>
      <p:sp>
        <p:nvSpPr>
          <p:cNvPr id="12" name="Freccia a destra 11"/>
          <p:cNvSpPr/>
          <p:nvPr/>
        </p:nvSpPr>
        <p:spPr>
          <a:xfrm>
            <a:off x="2647951" y="1888889"/>
            <a:ext cx="1504950" cy="11178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CALORE PRODOTTO</a:t>
            </a:r>
            <a:endParaRPr lang="it-IT" sz="14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78" y="1522942"/>
            <a:ext cx="2161747" cy="171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ccia a destra 14"/>
          <p:cNvSpPr/>
          <p:nvPr/>
        </p:nvSpPr>
        <p:spPr>
          <a:xfrm>
            <a:off x="6026314" y="1929475"/>
            <a:ext cx="1504950" cy="10366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/>
              <a:t>PRELIEVO DI CALORE VOLONTARIO</a:t>
            </a:r>
            <a:endParaRPr lang="it-IT" sz="1050" dirty="0"/>
          </a:p>
        </p:txBody>
      </p:sp>
      <p:sp>
        <p:nvSpPr>
          <p:cNvPr id="16" name="Freccia a destra 15"/>
          <p:cNvSpPr/>
          <p:nvPr/>
        </p:nvSpPr>
        <p:spPr>
          <a:xfrm rot="16200000" flipH="1">
            <a:off x="4262779" y="3470575"/>
            <a:ext cx="1504950" cy="10366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/>
              <a:t>PRELIEVO DI CALORE INVOLONTARIO</a:t>
            </a:r>
            <a:endParaRPr lang="it-IT" sz="1050" dirty="0"/>
          </a:p>
        </p:txBody>
      </p:sp>
      <p:sp>
        <p:nvSpPr>
          <p:cNvPr id="17" name="Rettangolo 16"/>
          <p:cNvSpPr/>
          <p:nvPr/>
        </p:nvSpPr>
        <p:spPr>
          <a:xfrm>
            <a:off x="4308970" y="4891369"/>
            <a:ext cx="3434688" cy="11695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i="1" u="sng" dirty="0" smtClean="0">
                <a:solidFill>
                  <a:srgbClr val="000000"/>
                </a:solidFill>
              </a:rPr>
              <a:t>Prelievo di calore involontario</a:t>
            </a:r>
            <a:r>
              <a:rPr lang="it-IT" sz="1400" dirty="0" smtClean="0">
                <a:solidFill>
                  <a:srgbClr val="000000"/>
                </a:solidFill>
              </a:rPr>
              <a:t>: prelievo di energia termica corrispondente alle perdite (dispersioni) nella rete di distribuzione ed accumulo, non riconducibile all’azione dei singoli utenti.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571374" y="3101353"/>
            <a:ext cx="3434688" cy="160043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i="1" u="sng" dirty="0" smtClean="0">
                <a:solidFill>
                  <a:srgbClr val="000000"/>
                </a:solidFill>
              </a:rPr>
              <a:t>Prelievo di calore volontario</a:t>
            </a:r>
            <a:r>
              <a:rPr lang="it-IT" sz="1400" dirty="0" smtClean="0">
                <a:solidFill>
                  <a:srgbClr val="000000"/>
                </a:solidFill>
              </a:rPr>
              <a:t>: prelievo di energia termica utile riconducibile all’azione del singolo utente sui sistemi di termoregolazione, al fine di garantire determinate condizioni climatiche in relazione anche alle caratteristiche dell’unità immobiliare.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47362" y="3564665"/>
            <a:ext cx="3434688" cy="95410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i="1" u="sng" dirty="0" smtClean="0">
                <a:solidFill>
                  <a:srgbClr val="000000"/>
                </a:solidFill>
              </a:rPr>
              <a:t>Se misuro il prelievo di calore volontario (contabilizzazione diretta)</a:t>
            </a:r>
            <a:r>
              <a:rPr lang="it-IT" sz="1400" dirty="0" smtClean="0">
                <a:solidFill>
                  <a:srgbClr val="000000"/>
                </a:solidFill>
              </a:rPr>
              <a:t>: differenza tra calore prodotto e prelievo volontario totale.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47362" y="5065574"/>
            <a:ext cx="3434688" cy="95410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+mj-lt"/>
              <a:buNone/>
            </a:pPr>
            <a:r>
              <a:rPr lang="it-IT" sz="1400" i="1" u="sng" dirty="0" smtClean="0">
                <a:solidFill>
                  <a:srgbClr val="000000"/>
                </a:solidFill>
              </a:rPr>
              <a:t>Se non misuro il prelievo di calore volontario (contabilizzazione indiretta)</a:t>
            </a:r>
            <a:r>
              <a:rPr lang="it-IT" sz="1400" dirty="0" smtClean="0">
                <a:solidFill>
                  <a:srgbClr val="000000"/>
                </a:solidFill>
              </a:rPr>
              <a:t>: frazione fissa del calore prodotto (valori tabulati).</a:t>
            </a:r>
            <a:endParaRPr lang="it-IT" sz="1400" dirty="0">
              <a:solidFill>
                <a:srgbClr val="000000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34" r="25373" b="69681"/>
          <a:stretch/>
        </p:blipFill>
        <p:spPr>
          <a:xfrm rot="11524829">
            <a:off x="3657372" y="5196556"/>
            <a:ext cx="676276" cy="54292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34" r="25373" b="69681"/>
          <a:stretch/>
        </p:blipFill>
        <p:spPr>
          <a:xfrm rot="11160420" flipV="1">
            <a:off x="3661097" y="4298297"/>
            <a:ext cx="676276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Personalizzato 1">
      <a:dk1>
        <a:srgbClr val="000000"/>
      </a:dk1>
      <a:lt1>
        <a:srgbClr val="FFFFFF"/>
      </a:lt1>
      <a:dk2>
        <a:srgbClr val="73963D"/>
      </a:dk2>
      <a:lt2>
        <a:srgbClr val="9BC94A"/>
      </a:lt2>
      <a:accent1>
        <a:srgbClr val="73963D"/>
      </a:accent1>
      <a:accent2>
        <a:srgbClr val="C8B836"/>
      </a:accent2>
      <a:accent3>
        <a:srgbClr val="C7643C"/>
      </a:accent3>
      <a:accent4>
        <a:srgbClr val="9BC94A"/>
      </a:accent4>
      <a:accent5>
        <a:srgbClr val="D9CD71"/>
      </a:accent5>
      <a:accent6>
        <a:srgbClr val="E3B19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1949</TotalTime>
  <Words>2037</Words>
  <Application>Microsoft Office PowerPoint</Application>
  <PresentationFormat>Presentazione su schermo (4:3)</PresentationFormat>
  <Paragraphs>310</Paragraphs>
  <Slides>21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ModelloTemplateENEAita</vt:lpstr>
      <vt:lpstr>Impianti termici: termoregolazione e contabilizzazione del calore</vt:lpstr>
      <vt:lpstr>Cosa si intende per impianto termico?</vt:lpstr>
      <vt:lpstr>I sottosistemi di un impianto termico</vt:lpstr>
      <vt:lpstr>Gli impianti termici civili</vt:lpstr>
      <vt:lpstr>Rendimenti tipici delle sezioni di un impianto termico civile</vt:lpstr>
      <vt:lpstr>La sezione di distribuzione</vt:lpstr>
      <vt:lpstr>Cosa si intende per termoregolazione? E come viene attuata?</vt:lpstr>
      <vt:lpstr>Cosa si intende per contabilizzazione del calore?</vt:lpstr>
      <vt:lpstr>Principio generale di ripartizione: UNI 10200</vt:lpstr>
      <vt:lpstr>Principio generale di ripartizione: regola 70/30</vt:lpstr>
      <vt:lpstr>Il calcolo della quota volontaria: contatori e ripartitori</vt:lpstr>
      <vt:lpstr>Una visione d’insieme…</vt:lpstr>
      <vt:lpstr>La ripartizione delle spese</vt:lpstr>
      <vt:lpstr>Metodo di calcolo</vt:lpstr>
      <vt:lpstr>ESEMPIO: condominio di 21 unità abitative</vt:lpstr>
      <vt:lpstr>ESEMPIO: condominio di 21 unità abitative</vt:lpstr>
      <vt:lpstr>ESEMPIO: condominio di 21 unità abitative</vt:lpstr>
      <vt:lpstr>ESEMPIO: condominio di 21 unità abitative</vt:lpstr>
      <vt:lpstr>ESEMPIO: condominio di 21 unità abitative</vt:lpstr>
      <vt:lpstr>ESEMPIO: condominio di 21 unità abitative</vt:lpstr>
      <vt:lpstr>Presentazione standard di PowerPoint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Miriam Benedetti</cp:lastModifiedBy>
  <cp:revision>226</cp:revision>
  <cp:lastPrinted>2017-01-17T13:52:56Z</cp:lastPrinted>
  <dcterms:created xsi:type="dcterms:W3CDTF">2017-01-03T12:35:40Z</dcterms:created>
  <dcterms:modified xsi:type="dcterms:W3CDTF">2019-09-13T10:09:55Z</dcterms:modified>
</cp:coreProperties>
</file>