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0" r:id="rId2"/>
    <p:sldId id="281" r:id="rId3"/>
    <p:sldId id="297" r:id="rId4"/>
    <p:sldId id="282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6" r:id="rId13"/>
    <p:sldId id="305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9" r:id="rId24"/>
    <p:sldId id="321" r:id="rId25"/>
    <p:sldId id="320" r:id="rId26"/>
    <p:sldId id="318" r:id="rId2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25">
          <p15:clr>
            <a:srgbClr val="A4A3A4"/>
          </p15:clr>
        </p15:guide>
        <p15:guide id="2" pos="110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000000"/>
    <a:srgbClr val="FFFFFF"/>
    <a:srgbClr val="B2B2B2"/>
    <a:srgbClr val="7F7F7F"/>
    <a:srgbClr val="808080"/>
    <a:srgbClr val="4D4D4D"/>
    <a:srgbClr val="C0C0C0"/>
    <a:srgbClr val="C8B836"/>
    <a:srgbClr val="C764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30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-1794" y="-78"/>
      </p:cViewPr>
      <p:guideLst>
        <p:guide orient="horz" pos="4225"/>
        <p:guide pos="1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046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F:\ESPA_seminari\dati_tutti_manca_perc_post_padova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F:\ESPA_seminari\dati_tutti_manca_perc_post_padova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F:\ESPA_seminari\dati_tutti_manca_perc_post_padov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SPA_seminari\dati_tutti_manca_perc_post_padov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SPA_seminari\dati_tutti_manca_perc_post_padova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ESPA_seminari\dati_tutti_manca_perc_post_padov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6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087579833508763E-2"/>
          <c:y val="4.0064651062138384E-2"/>
          <c:w val="0.91093304040324019"/>
          <c:h val="0.82479993733147283"/>
        </c:manualLayout>
      </c:layout>
      <c:bar3DChart>
        <c:barDir val="col"/>
        <c:grouping val="clustered"/>
        <c:ser>
          <c:idx val="0"/>
          <c:order val="0"/>
          <c:tx>
            <c:strRef>
              <c:f>[dati_tutti_manca_perc_post_padova.xls]edi_Uti_NonUti!$A$22</c:f>
              <c:strCache>
                <c:ptCount val="1"/>
                <c:pt idx="0">
                  <c:v>Territorio</c:v>
                </c:pt>
              </c:strCache>
            </c:strRef>
          </c:tx>
          <c:spPr>
            <a:solidFill>
              <a:schemeClr val="accent4">
                <a:shade val="76000"/>
                <a:alpha val="85000"/>
              </a:schemeClr>
            </a:solidFill>
            <a:ln w="9525" cap="flat" cmpd="sng" algn="ctr">
              <a:solidFill>
                <a:schemeClr val="accent4">
                  <a:shade val="76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shade val="76000"/>
                  <a:lumMod val="75000"/>
                </a:schemeClr>
              </a:contourClr>
            </a:sp3d>
          </c:spPr>
          <c:cat>
            <c:strRef>
              <c:f>[dati_tutti_manca_perc_post_padova.xls]edi_Uti_NonUti!$B$20:$C$21</c:f>
              <c:strCache>
                <c:ptCount val="2"/>
                <c:pt idx="0">
                  <c:v>Residenziale</c:v>
                </c:pt>
                <c:pt idx="1">
                  <c:v>Non residenziale</c:v>
                </c:pt>
              </c:strCache>
            </c:strRef>
          </c:cat>
          <c:val>
            <c:numRef>
              <c:f>[dati_tutti_manca_perc_post_padova.xls]edi_Uti_NonUti!$B$22:$C$22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83-4822-BEFC-E524363786F3}"/>
            </c:ext>
          </c:extLst>
        </c:ser>
        <c:ser>
          <c:idx val="1"/>
          <c:order val="1"/>
          <c:tx>
            <c:strRef>
              <c:f>[dati_tutti_manca_perc_post_padova.xls]edi_Uti_NonUti!$A$23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4">
                <a:tint val="77000"/>
                <a:alpha val="85000"/>
              </a:schemeClr>
            </a:solidFill>
            <a:ln w="9525" cap="flat" cmpd="sng" algn="ctr">
              <a:solidFill>
                <a:schemeClr val="accent4">
                  <a:tint val="77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tint val="77000"/>
                  <a:lumMod val="75000"/>
                </a:schemeClr>
              </a:contourClr>
            </a:sp3d>
          </c:spPr>
          <c:dLbls>
            <c:dLbl>
              <c:idx val="1"/>
              <c:layout>
                <c:manualLayout>
                  <c:x val="-3.2455322820377407E-2"/>
                  <c:y val="-6.15428228408676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83-4822-BEFC-E52436378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[dati_tutti_manca_perc_post_padova.xls]edi_Uti_NonUti!$B$20:$C$21</c:f>
              <c:strCache>
                <c:ptCount val="2"/>
                <c:pt idx="0">
                  <c:v>Residenziale</c:v>
                </c:pt>
                <c:pt idx="1">
                  <c:v>Non residenziale</c:v>
                </c:pt>
              </c:strCache>
            </c:strRef>
          </c:cat>
          <c:val>
            <c:numRef>
              <c:f>[dati_tutti_manca_perc_post_padova.xls]edi_Uti_NonUti!$B$23:$C$23</c:f>
              <c:numCache>
                <c:formatCode>0.00%</c:formatCode>
                <c:ptCount val="2"/>
                <c:pt idx="0">
                  <c:v>0.88901307110639549</c:v>
                </c:pt>
                <c:pt idx="1">
                  <c:v>0.11098692889360426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83-4822-BEFC-E524363786F3}"/>
            </c:ext>
          </c:extLst>
        </c:ser>
        <c:gapWidth val="65"/>
        <c:shape val="box"/>
        <c:axId val="94451584"/>
        <c:axId val="94453120"/>
        <c:axId val="0"/>
      </c:bar3DChart>
      <c:catAx>
        <c:axId val="94451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453120"/>
        <c:crosses val="autoZero"/>
        <c:auto val="1"/>
        <c:lblAlgn val="ctr"/>
        <c:lblOffset val="100"/>
      </c:catAx>
      <c:valAx>
        <c:axId val="944531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451584"/>
        <c:crosses val="autoZero"/>
        <c:crossBetween val="between"/>
      </c:valAx>
      <c:spPr>
        <a:noFill/>
        <a:ln w="38100">
          <a:solidFill>
            <a:schemeClr val="bg2">
              <a:lumMod val="75000"/>
            </a:schemeClr>
          </a:solidFill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5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'[dati_tutti_manca_perc_post_padova.xls]epoca di costruzione'!$A$5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  <a:sp3d/>
          </c:spPr>
          <c:cat>
            <c:strRef>
              <c:f>'[dati_tutti_manca_perc_post_padova.xls]epoca di costruzione'!$B$4:$J$4</c:f>
              <c:strCache>
                <c:ptCount val="9"/>
                <c:pt idx="0">
                  <c:v>ANTE 1918</c:v>
                </c:pt>
                <c:pt idx="1">
                  <c:v>1919-1945</c:v>
                </c:pt>
                <c:pt idx="2">
                  <c:v>1946-1960</c:v>
                </c:pt>
                <c:pt idx="3">
                  <c:v>1961-1970</c:v>
                </c:pt>
                <c:pt idx="4">
                  <c:v>1971-1980</c:v>
                </c:pt>
                <c:pt idx="5">
                  <c:v>1981-1990</c:v>
                </c:pt>
                <c:pt idx="6">
                  <c:v>1991-2000</c:v>
                </c:pt>
                <c:pt idx="7">
                  <c:v>2001-2005</c:v>
                </c:pt>
                <c:pt idx="8">
                  <c:v>POST 2006</c:v>
                </c:pt>
              </c:strCache>
            </c:strRef>
          </c:cat>
          <c:val>
            <c:numRef>
              <c:f>'[dati_tutti_manca_perc_post_padova.xls]epoca di costruzione'!$B$5:$J$5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5B-4CB3-B3EF-5E105C8E68B5}"/>
            </c:ext>
          </c:extLst>
        </c:ser>
        <c:ser>
          <c:idx val="1"/>
          <c:order val="1"/>
          <c:tx>
            <c:strRef>
              <c:f>'[dati_tutti_manca_perc_post_padova.xls]epoca di costruzione'!$A$6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'[dati_tutti_manca_perc_post_padova.xls]epoca di costruzione'!$B$4:$J$4</c:f>
              <c:strCache>
                <c:ptCount val="9"/>
                <c:pt idx="0">
                  <c:v>ANTE 1918</c:v>
                </c:pt>
                <c:pt idx="1">
                  <c:v>1919-1945</c:v>
                </c:pt>
                <c:pt idx="2">
                  <c:v>1946-1960</c:v>
                </c:pt>
                <c:pt idx="3">
                  <c:v>1961-1970</c:v>
                </c:pt>
                <c:pt idx="4">
                  <c:v>1971-1980</c:v>
                </c:pt>
                <c:pt idx="5">
                  <c:v>1981-1990</c:v>
                </c:pt>
                <c:pt idx="6">
                  <c:v>1991-2000</c:v>
                </c:pt>
                <c:pt idx="7">
                  <c:v>2001-2005</c:v>
                </c:pt>
                <c:pt idx="8">
                  <c:v>POST 2006</c:v>
                </c:pt>
              </c:strCache>
            </c:strRef>
          </c:cat>
          <c:val>
            <c:numRef>
              <c:f>'[dati_tutti_manca_perc_post_padova.xls]epoca di costruzione'!$B$6:$J$6</c:f>
              <c:numCache>
                <c:formatCode>0.00%</c:formatCode>
                <c:ptCount val="9"/>
                <c:pt idx="0">
                  <c:v>0.15035685984342578</c:v>
                </c:pt>
                <c:pt idx="1">
                  <c:v>0.10888085674587604</c:v>
                </c:pt>
                <c:pt idx="2">
                  <c:v>0.13955350715122741</c:v>
                </c:pt>
                <c:pt idx="3">
                  <c:v>0.16827074317069562</c:v>
                </c:pt>
                <c:pt idx="4">
                  <c:v>0.17375315666666508</c:v>
                </c:pt>
                <c:pt idx="5">
                  <c:v>0.12001995782960816</c:v>
                </c:pt>
                <c:pt idx="6">
                  <c:v>7.1466900476201523E-2</c:v>
                </c:pt>
                <c:pt idx="7">
                  <c:v>3.8161759505363532E-2</c:v>
                </c:pt>
                <c:pt idx="8">
                  <c:v>2.9536258610937029E-2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5B-4CB3-B3EF-5E105C8E68B5}"/>
            </c:ext>
          </c:extLst>
        </c:ser>
        <c:shape val="box"/>
        <c:axId val="94377088"/>
        <c:axId val="94378624"/>
        <c:axId val="0"/>
      </c:bar3DChart>
      <c:catAx>
        <c:axId val="943770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378624"/>
        <c:crosses val="autoZero"/>
        <c:auto val="1"/>
        <c:lblAlgn val="ctr"/>
        <c:lblOffset val="100"/>
      </c:catAx>
      <c:valAx>
        <c:axId val="943786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37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38100">
      <a:solidFill>
        <a:srgbClr val="1C484F"/>
      </a:solidFill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4.7070888768214289E-2"/>
          <c:y val="2.7400205692620999E-2"/>
          <c:w val="0.95250113132410175"/>
          <c:h val="0.83189958629901273"/>
        </c:manualLayout>
      </c:layout>
      <c:barChart>
        <c:barDir val="col"/>
        <c:grouping val="clustered"/>
        <c:ser>
          <c:idx val="0"/>
          <c:order val="0"/>
          <c:tx>
            <c:strRef>
              <c:f>materiale_costruzione!$B$44</c:f>
              <c:strCache>
                <c:ptCount val="1"/>
                <c:pt idx="0">
                  <c:v>muratura portante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materiale_costruzione!$A$45:$A$52</c:f>
              <c:strCache>
                <c:ptCount val="4"/>
                <c:pt idx="0">
                  <c:v>Italia</c:v>
                </c:pt>
                <c:pt idx="1">
                  <c:v>Padova</c:v>
                </c:pt>
                <c:pt idx="2">
                  <c:v>Roma</c:v>
                </c:pt>
                <c:pt idx="3">
                  <c:v>Napoli</c:v>
                </c:pt>
              </c:strCache>
            </c:strRef>
          </c:cat>
          <c:val>
            <c:numRef>
              <c:f>materiale_costruzione!$B$45:$B$52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4F-4EB9-8BB0-06778BCD775D}"/>
            </c:ext>
          </c:extLst>
        </c:ser>
        <c:ser>
          <c:idx val="1"/>
          <c:order val="1"/>
          <c:tx>
            <c:strRef>
              <c:f>materiale_costruzione!$C$44</c:f>
              <c:strCache>
                <c:ptCount val="1"/>
                <c:pt idx="0">
                  <c:v>calcestruzzo armato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materiale_costruzione!$A$45:$A$52</c:f>
              <c:strCache>
                <c:ptCount val="4"/>
                <c:pt idx="0">
                  <c:v>Italia</c:v>
                </c:pt>
                <c:pt idx="1">
                  <c:v>Padova</c:v>
                </c:pt>
                <c:pt idx="2">
                  <c:v>Roma</c:v>
                </c:pt>
                <c:pt idx="3">
                  <c:v>Napoli</c:v>
                </c:pt>
              </c:strCache>
            </c:strRef>
          </c:cat>
          <c:val>
            <c:numRef>
              <c:f>materiale_costruzione!$C$45:$C$52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4F-4EB9-8BB0-06778BCD775D}"/>
            </c:ext>
          </c:extLst>
        </c:ser>
        <c:ser>
          <c:idx val="2"/>
          <c:order val="2"/>
          <c:tx>
            <c:strRef>
              <c:f>materiale_costruzione!$D$44</c:f>
              <c:strCache>
                <c:ptCount val="1"/>
                <c:pt idx="0">
                  <c:v>diverso da muratura portante, calcestruzzo armato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materiale_costruzione!$A$45:$A$52</c:f>
              <c:strCache>
                <c:ptCount val="4"/>
                <c:pt idx="0">
                  <c:v>Italia</c:v>
                </c:pt>
                <c:pt idx="1">
                  <c:v>Padova</c:v>
                </c:pt>
                <c:pt idx="2">
                  <c:v>Roma</c:v>
                </c:pt>
                <c:pt idx="3">
                  <c:v>Napoli</c:v>
                </c:pt>
              </c:strCache>
            </c:strRef>
          </c:cat>
          <c:val>
            <c:numRef>
              <c:f>materiale_costruzione!$D$45:$D$52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4F-4EB9-8BB0-06778BCD775D}"/>
            </c:ext>
          </c:extLst>
        </c:ser>
        <c:ser>
          <c:idx val="3"/>
          <c:order val="3"/>
          <c:tx>
            <c:strRef>
              <c:f>materiale_costruzione!$E$44</c:f>
              <c:strCache>
                <c:ptCount val="1"/>
                <c:pt idx="0">
                  <c:v>tutte le voci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strRef>
              <c:f>materiale_costruzione!$A$45:$A$52</c:f>
              <c:strCache>
                <c:ptCount val="4"/>
                <c:pt idx="0">
                  <c:v>Italia</c:v>
                </c:pt>
                <c:pt idx="1">
                  <c:v>Padova</c:v>
                </c:pt>
                <c:pt idx="2">
                  <c:v>Roma</c:v>
                </c:pt>
                <c:pt idx="3">
                  <c:v>Napoli</c:v>
                </c:pt>
              </c:strCache>
            </c:strRef>
          </c:cat>
          <c:val>
            <c:numRef>
              <c:f>materiale_costruzione!$E$45:$E$52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4F-4EB9-8BB0-06778BCD775D}"/>
            </c:ext>
          </c:extLst>
        </c:ser>
        <c:ser>
          <c:idx val="4"/>
          <c:order val="4"/>
          <c:tx>
            <c:strRef>
              <c:f>materiale_costruzione!$F$44</c:f>
              <c:strCache>
                <c:ptCount val="1"/>
                <c:pt idx="0">
                  <c:v>muratura portante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materiale_costruzione!$A$45:$A$52</c:f>
              <c:strCache>
                <c:ptCount val="4"/>
                <c:pt idx="0">
                  <c:v>Italia</c:v>
                </c:pt>
                <c:pt idx="1">
                  <c:v>Padova</c:v>
                </c:pt>
                <c:pt idx="2">
                  <c:v>Roma</c:v>
                </c:pt>
                <c:pt idx="3">
                  <c:v>Napoli</c:v>
                </c:pt>
              </c:strCache>
            </c:strRef>
          </c:cat>
          <c:val>
            <c:numRef>
              <c:f>materiale_costruzione!$F$45:$F$52</c:f>
              <c:numCache>
                <c:formatCode>0.00%</c:formatCode>
                <c:ptCount val="4"/>
                <c:pt idx="0">
                  <c:v>0.57237855746015365</c:v>
                </c:pt>
                <c:pt idx="1">
                  <c:v>0.6315806514278316</c:v>
                </c:pt>
                <c:pt idx="2">
                  <c:v>0.35342027864341985</c:v>
                </c:pt>
                <c:pt idx="3">
                  <c:v>0.51129922708870101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4F-4EB9-8BB0-06778BCD775D}"/>
            </c:ext>
          </c:extLst>
        </c:ser>
        <c:ser>
          <c:idx val="5"/>
          <c:order val="5"/>
          <c:tx>
            <c:strRef>
              <c:f>materiale_costruzione!$G$44</c:f>
              <c:strCache>
                <c:ptCount val="1"/>
                <c:pt idx="0">
                  <c:v>calcestruzzo armato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materiale_costruzione!$A$45:$A$52</c:f>
              <c:strCache>
                <c:ptCount val="4"/>
                <c:pt idx="0">
                  <c:v>Italia</c:v>
                </c:pt>
                <c:pt idx="1">
                  <c:v>Padova</c:v>
                </c:pt>
                <c:pt idx="2">
                  <c:v>Roma</c:v>
                </c:pt>
                <c:pt idx="3">
                  <c:v>Napoli</c:v>
                </c:pt>
              </c:strCache>
            </c:strRef>
          </c:cat>
          <c:val>
            <c:numRef>
              <c:f>materiale_costruzione!$G$45:$G$52</c:f>
              <c:numCache>
                <c:formatCode>0.00%</c:formatCode>
                <c:ptCount val="4"/>
                <c:pt idx="0">
                  <c:v>0.29494454161893424</c:v>
                </c:pt>
                <c:pt idx="1">
                  <c:v>0.29877614453150286</c:v>
                </c:pt>
                <c:pt idx="2">
                  <c:v>0.54096087461046138</c:v>
                </c:pt>
                <c:pt idx="3">
                  <c:v>0.43626548889706795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14F-4EB9-8BB0-06778BCD775D}"/>
            </c:ext>
          </c:extLst>
        </c:ser>
        <c:ser>
          <c:idx val="6"/>
          <c:order val="6"/>
          <c:tx>
            <c:strRef>
              <c:f>materiale_costruzione!$H$44</c:f>
              <c:strCache>
                <c:ptCount val="1"/>
                <c:pt idx="0">
                  <c:v>diverso da muratura portante, calcestruzzo armato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materiale_costruzione!$A$45:$A$52</c:f>
              <c:strCache>
                <c:ptCount val="4"/>
                <c:pt idx="0">
                  <c:v>Italia</c:v>
                </c:pt>
                <c:pt idx="1">
                  <c:v>Padova</c:v>
                </c:pt>
                <c:pt idx="2">
                  <c:v>Roma</c:v>
                </c:pt>
                <c:pt idx="3">
                  <c:v>Napoli</c:v>
                </c:pt>
              </c:strCache>
            </c:strRef>
          </c:cat>
          <c:val>
            <c:numRef>
              <c:f>materiale_costruzione!$H$45:$H$52</c:f>
              <c:numCache>
                <c:formatCode>0.00%</c:formatCode>
                <c:ptCount val="4"/>
                <c:pt idx="0">
                  <c:v>0.13267690092091217</c:v>
                </c:pt>
                <c:pt idx="1">
                  <c:v>6.9643204040665707E-2</c:v>
                </c:pt>
                <c:pt idx="2">
                  <c:v>0.10561884674611927</c:v>
                </c:pt>
                <c:pt idx="3">
                  <c:v>5.2435284014231427E-2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4F-4EB9-8BB0-06778BCD775D}"/>
            </c:ext>
          </c:extLst>
        </c:ser>
        <c:axId val="96121216"/>
        <c:axId val="96122752"/>
      </c:barChart>
      <c:catAx>
        <c:axId val="9612121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6122752"/>
        <c:crosses val="autoZero"/>
        <c:auto val="1"/>
        <c:lblAlgn val="ctr"/>
        <c:lblOffset val="100"/>
      </c:catAx>
      <c:valAx>
        <c:axId val="96122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612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5510000905059282E-3"/>
          <c:y val="0.9391251890310145"/>
          <c:w val="0.9838053138094579"/>
          <c:h val="5.901036214403834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 w="28575" cap="flat" cmpd="sng" algn="ctr">
      <a:solidFill>
        <a:schemeClr val="bg2">
          <a:lumMod val="75000"/>
        </a:schemeClr>
      </a:solidFill>
      <a:prstDash val="solid"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5.135772271388641E-2"/>
          <c:y val="2.0839030308310209E-2"/>
          <c:w val="0.94835439185932602"/>
          <c:h val="0.7279028255974076"/>
        </c:manualLayout>
      </c:layout>
      <c:barChart>
        <c:barDir val="col"/>
        <c:grouping val="clustered"/>
        <c:ser>
          <c:idx val="0"/>
          <c:order val="0"/>
          <c:tx>
            <c:strRef>
              <c:f>Perc_disp_pre_NAPOLI_GEN_LUG!$D$11</c:f>
              <c:strCache>
                <c:ptCount val="1"/>
                <c:pt idx="0">
                  <c:v>QH,tr_opache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Perc_disp_pre_NAPOLI_GEN_LUG!$E$11:$J$11</c:f>
              <c:numCache>
                <c:formatCode>0.00%</c:formatCode>
                <c:ptCount val="6"/>
                <c:pt idx="0">
                  <c:v>0.60306619928280747</c:v>
                </c:pt>
                <c:pt idx="1">
                  <c:v>0.49518965936895515</c:v>
                </c:pt>
                <c:pt idx="2">
                  <c:v>0.5842854279414712</c:v>
                </c:pt>
                <c:pt idx="3">
                  <c:v>0.5878723226238286</c:v>
                </c:pt>
                <c:pt idx="4">
                  <c:v>0.59241215957633808</c:v>
                </c:pt>
                <c:pt idx="5">
                  <c:v>0.62044287764517814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48-469C-B44B-754E2A4ABE76}"/>
            </c:ext>
          </c:extLst>
        </c:ser>
        <c:ser>
          <c:idx val="1"/>
          <c:order val="1"/>
          <c:tx>
            <c:strRef>
              <c:f>Perc_disp_pre_NAPOLI_GEN_LUG!$D$12</c:f>
              <c:strCache>
                <c:ptCount val="1"/>
                <c:pt idx="0">
                  <c:v>QH,tr_trasparenti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Perc_disp_pre_NAPOLI_GEN_LUG!$E$12:$J$12</c:f>
              <c:numCache>
                <c:formatCode>0.00%</c:formatCode>
                <c:ptCount val="6"/>
                <c:pt idx="0">
                  <c:v>0.19658326282283736</c:v>
                </c:pt>
                <c:pt idx="1">
                  <c:v>0.25000960787076781</c:v>
                </c:pt>
                <c:pt idx="2">
                  <c:v>0.20588452490215312</c:v>
                </c:pt>
                <c:pt idx="3">
                  <c:v>0.20410809906291835</c:v>
                </c:pt>
                <c:pt idx="4">
                  <c:v>0.20185972424778387</c:v>
                </c:pt>
                <c:pt idx="5">
                  <c:v>0.18797738415156864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48-469C-B44B-754E2A4ABE76}"/>
            </c:ext>
          </c:extLst>
        </c:ser>
        <c:ser>
          <c:idx val="2"/>
          <c:order val="2"/>
          <c:tx>
            <c:strRef>
              <c:f>Perc_disp_pre_NAPOLI_GEN_LUG!$D$17</c:f>
              <c:strCache>
                <c:ptCount val="1"/>
                <c:pt idx="0">
                  <c:v>QH,ve</c:v>
                </c:pt>
              </c:strCache>
            </c:strRef>
          </c:tx>
          <c:val>
            <c:numRef>
              <c:f>Perc_disp_pre_NAPOLI_GEN_LUG!$E$17:$J$17</c:f>
              <c:numCache>
                <c:formatCode>0.00%</c:formatCode>
                <c:ptCount val="6"/>
                <c:pt idx="0">
                  <c:v>3.0823159676054646E-2</c:v>
                </c:pt>
                <c:pt idx="1">
                  <c:v>3.9200112732350349E-2</c:v>
                </c:pt>
                <c:pt idx="2">
                  <c:v>3.2281545716365496E-2</c:v>
                </c:pt>
                <c:pt idx="3">
                  <c:v>3.2003012048192787E-2</c:v>
                </c:pt>
                <c:pt idx="4">
                  <c:v>3.1650479411673454E-2</c:v>
                </c:pt>
                <c:pt idx="5">
                  <c:v>2.9473805877423667E-2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48-469C-B44B-754E2A4ABE76}"/>
            </c:ext>
          </c:extLst>
        </c:ser>
        <c:ser>
          <c:idx val="3"/>
          <c:order val="3"/>
          <c:tx>
            <c:strRef>
              <c:f>Perc_disp_pre_NAPOLI_GEN_LUG!$D$18</c:f>
              <c:strCache>
                <c:ptCount val="1"/>
                <c:pt idx="0">
                  <c:v>Qint</c:v>
                </c:pt>
              </c:strCache>
            </c:strRef>
          </c:tx>
          <c:val>
            <c:numRef>
              <c:f>Perc_disp_pre_NAPOLI_GEN_LUG!$E$18:$J$18</c:f>
              <c:numCache>
                <c:formatCode>0.00%</c:formatCode>
                <c:ptCount val="6"/>
                <c:pt idx="0">
                  <c:v>6.164631935210927E-2</c:v>
                </c:pt>
                <c:pt idx="1">
                  <c:v>7.8400225464700671E-2</c:v>
                </c:pt>
                <c:pt idx="2">
                  <c:v>6.4563091432730993E-2</c:v>
                </c:pt>
                <c:pt idx="3">
                  <c:v>6.4006024096385575E-2</c:v>
                </c:pt>
                <c:pt idx="4">
                  <c:v>6.3300958823346909E-2</c:v>
                </c:pt>
                <c:pt idx="5">
                  <c:v>5.8947611754847307E-2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B48-469C-B44B-754E2A4ABE76}"/>
            </c:ext>
          </c:extLst>
        </c:ser>
        <c:ser>
          <c:idx val="4"/>
          <c:order val="4"/>
          <c:tx>
            <c:strRef>
              <c:f>Perc_disp_pre_NAPOLI_GEN_LUG!$D$19</c:f>
              <c:strCache>
                <c:ptCount val="1"/>
                <c:pt idx="0">
                  <c:v>Qsol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Perc_disp_pre_NAPOLI_GEN_LUG!$E$19:$J$19</c:f>
              <c:numCache>
                <c:formatCode>0.00%</c:formatCode>
                <c:ptCount val="6"/>
                <c:pt idx="0">
                  <c:v>0.10788105886619122</c:v>
                </c:pt>
                <c:pt idx="1">
                  <c:v>0.13720039456322627</c:v>
                </c:pt>
                <c:pt idx="2">
                  <c:v>0.11298541000727917</c:v>
                </c:pt>
                <c:pt idx="3">
                  <c:v>0.11201054216867469</c:v>
                </c:pt>
                <c:pt idx="4">
                  <c:v>0.11077667794085708</c:v>
                </c:pt>
                <c:pt idx="5">
                  <c:v>0.10315832057098273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48-469C-B44B-754E2A4ABE76}"/>
            </c:ext>
          </c:extLst>
        </c:ser>
        <c:axId val="95810688"/>
        <c:axId val="95812224"/>
      </c:barChart>
      <c:catAx>
        <c:axId val="958106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95812224"/>
        <c:crosses val="autoZero"/>
        <c:auto val="1"/>
        <c:lblAlgn val="ctr"/>
        <c:lblOffset val="100"/>
      </c:catAx>
      <c:valAx>
        <c:axId val="95812224"/>
        <c:scaling>
          <c:orientation val="minMax"/>
        </c:scaling>
        <c:axPos val="l"/>
        <c:majorGridlines/>
        <c:numFmt formatCode="0%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95810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5.1602765248850817E-2"/>
          <c:y val="5.1400554097404488E-2"/>
          <c:w val="0.93184793576712033"/>
          <c:h val="0.73942895208176962"/>
        </c:manualLayout>
      </c:layout>
      <c:barChart>
        <c:barDir val="col"/>
        <c:grouping val="clustered"/>
        <c:ser>
          <c:idx val="0"/>
          <c:order val="0"/>
          <c:tx>
            <c:strRef>
              <c:f>Perc_disp_pre_NAPOLI_GEN_LUG!$D$25</c:f>
              <c:strCache>
                <c:ptCount val="1"/>
                <c:pt idx="0">
                  <c:v>QH,tr_opache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Perc_disp_pre_NAPOLI_GEN_LUG!$E$25:$J$25</c:f>
              <c:numCache>
                <c:formatCode>0.00%</c:formatCode>
                <c:ptCount val="6"/>
                <c:pt idx="0">
                  <c:v>0.65698797296110989</c:v>
                </c:pt>
                <c:pt idx="1">
                  <c:v>0.55290146324717893</c:v>
                </c:pt>
                <c:pt idx="2">
                  <c:v>0.63923225188416832</c:v>
                </c:pt>
                <c:pt idx="3">
                  <c:v>0.6426350208076097</c:v>
                </c:pt>
                <c:pt idx="4">
                  <c:v>0.6469339116487639</c:v>
                </c:pt>
                <c:pt idx="5">
                  <c:v>0.67328295339332955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7C-4901-BCE9-874EAC36EC98}"/>
            </c:ext>
          </c:extLst>
        </c:ser>
        <c:ser>
          <c:idx val="1"/>
          <c:order val="1"/>
          <c:tx>
            <c:strRef>
              <c:f>Perc_disp_pre_NAPOLI_GEN_LUG!$D$26</c:f>
              <c:strCache>
                <c:ptCount val="1"/>
                <c:pt idx="0">
                  <c:v>QH,tr_trasparenti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Perc_disp_pre_NAPOLI_GEN_LUG!$E$26:$J$26</c:f>
              <c:numCache>
                <c:formatCode>0.00%</c:formatCode>
                <c:ptCount val="6"/>
                <c:pt idx="0">
                  <c:v>0.12474760776051272</c:v>
                </c:pt>
                <c:pt idx="1">
                  <c:v>0.16260209117045471</c:v>
                </c:pt>
                <c:pt idx="2">
                  <c:v>0.13120505984326492</c:v>
                </c:pt>
                <c:pt idx="3">
                  <c:v>0.1299675309827594</c:v>
                </c:pt>
                <c:pt idx="4">
                  <c:v>0.12840409790699517</c:v>
                </c:pt>
                <c:pt idx="5">
                  <c:v>0.11882140206745893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7C-4901-BCE9-874EAC36EC98}"/>
            </c:ext>
          </c:extLst>
        </c:ser>
        <c:ser>
          <c:idx val="2"/>
          <c:order val="2"/>
          <c:tx>
            <c:strRef>
              <c:f>Perc_disp_pre_NAPOLI_GEN_LUG!$D$31</c:f>
              <c:strCache>
                <c:ptCount val="1"/>
                <c:pt idx="0">
                  <c:v>QH,ve</c:v>
                </c:pt>
              </c:strCache>
            </c:strRef>
          </c:tx>
          <c:val>
            <c:numRef>
              <c:f>Perc_disp_pre_NAPOLI_GEN_LUG!$E$31:$J$31</c:f>
              <c:numCache>
                <c:formatCode>0.00%</c:formatCode>
                <c:ptCount val="6"/>
                <c:pt idx="0">
                  <c:v>3.3579141427442734E-2</c:v>
                </c:pt>
                <c:pt idx="1">
                  <c:v>4.376868393574878E-2</c:v>
                </c:pt>
                <c:pt idx="2">
                  <c:v>3.5317336657317969E-2</c:v>
                </c:pt>
                <c:pt idx="3">
                  <c:v>3.4984222801481682E-2</c:v>
                </c:pt>
                <c:pt idx="4">
                  <c:v>3.456338314526787E-2</c:v>
                </c:pt>
                <c:pt idx="5">
                  <c:v>3.1983945313724893E-2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7C-4901-BCE9-874EAC36EC98}"/>
            </c:ext>
          </c:extLst>
        </c:ser>
        <c:ser>
          <c:idx val="3"/>
          <c:order val="3"/>
          <c:tx>
            <c:strRef>
              <c:f>Perc_disp_pre_NAPOLI_GEN_LUG!$D$32</c:f>
              <c:strCache>
                <c:ptCount val="1"/>
                <c:pt idx="0">
                  <c:v>Qint</c:v>
                </c:pt>
              </c:strCache>
            </c:strRef>
          </c:tx>
          <c:val>
            <c:numRef>
              <c:f>Perc_disp_pre_NAPOLI_GEN_LUG!$E$32:$J$32</c:f>
              <c:numCache>
                <c:formatCode>0.00%</c:formatCode>
                <c:ptCount val="6"/>
                <c:pt idx="0">
                  <c:v>6.7158282854885468E-2</c:v>
                </c:pt>
                <c:pt idx="1">
                  <c:v>8.7537367871497504E-2</c:v>
                </c:pt>
                <c:pt idx="2">
                  <c:v>7.0634673314635923E-2</c:v>
                </c:pt>
                <c:pt idx="3">
                  <c:v>6.9968445602963364E-2</c:v>
                </c:pt>
                <c:pt idx="4">
                  <c:v>6.9126766290535768E-2</c:v>
                </c:pt>
                <c:pt idx="5">
                  <c:v>6.3967890627449772E-2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7C-4901-BCE9-874EAC36EC98}"/>
            </c:ext>
          </c:extLst>
        </c:ser>
        <c:ser>
          <c:idx val="4"/>
          <c:order val="4"/>
          <c:tx>
            <c:strRef>
              <c:f>Perc_disp_pre_NAPOLI_GEN_LUG!$D$33</c:f>
              <c:strCache>
                <c:ptCount val="1"/>
                <c:pt idx="0">
                  <c:v>Qsol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Perc_disp_pre_NAPOLI_GEN_LUG!$E$33:$J$33</c:f>
              <c:numCache>
                <c:formatCode>0.00%</c:formatCode>
                <c:ptCount val="6"/>
                <c:pt idx="0">
                  <c:v>0.11752699499604954</c:v>
                </c:pt>
                <c:pt idx="1">
                  <c:v>0.15319039377512061</c:v>
                </c:pt>
                <c:pt idx="2">
                  <c:v>0.1236106783006129</c:v>
                </c:pt>
                <c:pt idx="3">
                  <c:v>0.12244477980518594</c:v>
                </c:pt>
                <c:pt idx="4">
                  <c:v>0.12097184100843755</c:v>
                </c:pt>
                <c:pt idx="5">
                  <c:v>0.11194380859803703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7C-4901-BCE9-874EAC36EC98}"/>
            </c:ext>
          </c:extLst>
        </c:ser>
        <c:axId val="96195328"/>
        <c:axId val="96196864"/>
      </c:barChart>
      <c:catAx>
        <c:axId val="961953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96196864"/>
        <c:crosses val="autoZero"/>
        <c:auto val="1"/>
        <c:lblAlgn val="ctr"/>
        <c:lblOffset val="100"/>
      </c:catAx>
      <c:valAx>
        <c:axId val="96196864"/>
        <c:scaling>
          <c:orientation val="minMax"/>
        </c:scaling>
        <c:axPos val="l"/>
        <c:majorGridlines/>
        <c:numFmt formatCode="0%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96195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5.5990736310737331E-2"/>
          <c:y val="0.12084499854184894"/>
          <c:w val="0.92267653022918206"/>
          <c:h val="0.42815789900045237"/>
        </c:manualLayout>
      </c:layout>
      <c:barChart>
        <c:barDir val="col"/>
        <c:grouping val="clustered"/>
        <c:ser>
          <c:idx val="0"/>
          <c:order val="0"/>
          <c:tx>
            <c:strRef>
              <c:f>Perc_disp_pre_NAPOLI_GEN_LUG!$D$39</c:f>
              <c:strCache>
                <c:ptCount val="1"/>
                <c:pt idx="0">
                  <c:v>QH,tr_opache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Perc_disp_pre_NAPOLI_GEN_LUG!$E$39:$J$39</c:f>
              <c:numCache>
                <c:formatCode>0.00%</c:formatCode>
                <c:ptCount val="6"/>
                <c:pt idx="0">
                  <c:v>0.68454150468785735</c:v>
                </c:pt>
                <c:pt idx="1">
                  <c:v>0.5835157370367573</c:v>
                </c:pt>
                <c:pt idx="2">
                  <c:v>0.66749020789394409</c:v>
                </c:pt>
                <c:pt idx="3">
                  <c:v>0.67076372315035804</c:v>
                </c:pt>
                <c:pt idx="4">
                  <c:v>0.67489542214104814</c:v>
                </c:pt>
                <c:pt idx="5">
                  <c:v>0.70012499320689114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ED-44FB-BBCF-845D3C1CA6DB}"/>
            </c:ext>
          </c:extLst>
        </c:ser>
        <c:ser>
          <c:idx val="1"/>
          <c:order val="1"/>
          <c:tx>
            <c:strRef>
              <c:f>Perc_disp_pre_NAPOLI_GEN_LUG!$D$40</c:f>
              <c:strCache>
                <c:ptCount val="1"/>
                <c:pt idx="0">
                  <c:v>QH,tr_trasparenti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Perc_disp_pre_NAPOLI_GEN_LUG!$E$40:$J$40</c:f>
              <c:numCache>
                <c:formatCode>0.00%</c:formatCode>
                <c:ptCount val="6"/>
                <c:pt idx="0">
                  <c:v>8.7619481110605343E-2</c:v>
                </c:pt>
                <c:pt idx="1">
                  <c:v>0.11550288757218929</c:v>
                </c:pt>
                <c:pt idx="2">
                  <c:v>9.2331674560824986E-2</c:v>
                </c:pt>
                <c:pt idx="3">
                  <c:v>9.142721443837562E-2</c:v>
                </c:pt>
                <c:pt idx="4">
                  <c:v>9.028551327900565E-2</c:v>
                </c:pt>
                <c:pt idx="5">
                  <c:v>8.3310792534487463E-2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ED-44FB-BBCF-845D3C1CA6DB}"/>
            </c:ext>
          </c:extLst>
        </c:ser>
        <c:ser>
          <c:idx val="2"/>
          <c:order val="2"/>
          <c:tx>
            <c:strRef>
              <c:f>Perc_disp_pre_NAPOLI_GEN_LUG!$D$45</c:f>
              <c:strCache>
                <c:ptCount val="1"/>
                <c:pt idx="0">
                  <c:v>QH,ve</c:v>
                </c:pt>
              </c:strCache>
            </c:strRef>
          </c:tx>
          <c:val>
            <c:numRef>
              <c:f>Perc_disp_pre_NAPOLI_GEN_LUG!$E$45:$J$45</c:f>
              <c:numCache>
                <c:formatCode>0.00%</c:formatCode>
                <c:ptCount val="6"/>
                <c:pt idx="0">
                  <c:v>3.498742282186143E-2</c:v>
                </c:pt>
                <c:pt idx="1">
                  <c:v>4.6192165446448809E-2</c:v>
                </c:pt>
                <c:pt idx="2">
                  <c:v>3.6878577884905103E-2</c:v>
                </c:pt>
                <c:pt idx="3">
                  <c:v>3.651551312649165E-2</c:v>
                </c:pt>
                <c:pt idx="4">
                  <c:v>3.6057267424733419E-2</c:v>
                </c:pt>
                <c:pt idx="5">
                  <c:v>3.3259062007499604E-2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ED-44FB-BBCF-845D3C1CA6DB}"/>
            </c:ext>
          </c:extLst>
        </c:ser>
        <c:ser>
          <c:idx val="3"/>
          <c:order val="3"/>
          <c:tx>
            <c:strRef>
              <c:f>Perc_disp_pre_NAPOLI_GEN_LUG!$D$46</c:f>
              <c:strCache>
                <c:ptCount val="1"/>
                <c:pt idx="0">
                  <c:v>Qint</c:v>
                </c:pt>
              </c:strCache>
            </c:strRef>
          </c:tx>
          <c:val>
            <c:numRef>
              <c:f>Perc_disp_pre_NAPOLI_GEN_LUG!$E$46:$J$46</c:f>
              <c:numCache>
                <c:formatCode>0.00%</c:formatCode>
                <c:ptCount val="6"/>
                <c:pt idx="0">
                  <c:v>6.9974845643722847E-2</c:v>
                </c:pt>
                <c:pt idx="1">
                  <c:v>9.2384330892897576E-2</c:v>
                </c:pt>
                <c:pt idx="2">
                  <c:v>7.3757155769810165E-2</c:v>
                </c:pt>
                <c:pt idx="3">
                  <c:v>7.3031026252983328E-2</c:v>
                </c:pt>
                <c:pt idx="4">
                  <c:v>7.2114534849466838E-2</c:v>
                </c:pt>
                <c:pt idx="5">
                  <c:v>6.651812401499918E-2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AED-44FB-BBCF-845D3C1CA6DB}"/>
            </c:ext>
          </c:extLst>
        </c:ser>
        <c:ser>
          <c:idx val="4"/>
          <c:order val="4"/>
          <c:tx>
            <c:strRef>
              <c:f>Perc_disp_pre_NAPOLI_GEN_LUG!$D$47</c:f>
              <c:strCache>
                <c:ptCount val="1"/>
                <c:pt idx="0">
                  <c:v>Qsol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Perc_disp_pre_NAPOLI_GEN_LUG!$E$47:$J$47</c:f>
              <c:numCache>
                <c:formatCode>0.00%</c:formatCode>
                <c:ptCount val="6"/>
                <c:pt idx="0">
                  <c:v>0.12245597987651503</c:v>
                </c:pt>
                <c:pt idx="1">
                  <c:v>0.16167257906257065</c:v>
                </c:pt>
                <c:pt idx="2">
                  <c:v>0.12907502259716785</c:v>
                </c:pt>
                <c:pt idx="3">
                  <c:v>0.1278042959427208</c:v>
                </c:pt>
                <c:pt idx="4">
                  <c:v>0.12620043598656691</c:v>
                </c:pt>
                <c:pt idx="5">
                  <c:v>0.11640671702624859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ED-44FB-BBCF-845D3C1CA6DB}"/>
            </c:ext>
          </c:extLst>
        </c:ser>
        <c:axId val="96285056"/>
        <c:axId val="96286592"/>
      </c:barChart>
      <c:catAx>
        <c:axId val="9628505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96286592"/>
        <c:crosses val="autoZero"/>
        <c:auto val="1"/>
        <c:lblAlgn val="ctr"/>
        <c:lblOffset val="100"/>
      </c:catAx>
      <c:valAx>
        <c:axId val="96286592"/>
        <c:scaling>
          <c:orientation val="minMax"/>
        </c:scaling>
        <c:axPos val="l"/>
        <c:majorGridlines/>
        <c:numFmt formatCode="0%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9628505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2.9346324287520206E-2"/>
          <c:y val="0.86348096142017994"/>
          <c:w val="0.9390807377746726"/>
          <c:h val="0.13651903857982023"/>
        </c:manualLayout>
      </c:layout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0.2061</cdr:x>
      <cdr:y>0</cdr:y>
    </cdr:from>
    <cdr:to>
      <cdr:x>0.97408</cdr:x>
      <cdr:y>0.08746</cdr:y>
    </cdr:to>
    <cdr:sp macro="" textlink="">
      <cdr:nvSpPr>
        <cdr:cNvPr id="2" name="CasellaDiTes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29303" y="-4231166"/>
          <a:ext cx="6443844" cy="1384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50000"/>
          </a:schemeClr>
        </a:solidFill>
        <a:ln xmlns:a="http://schemas.openxmlformats.org/drawingml/2006/main" w="25400">
          <a:noFill/>
          <a:miter lim="800000"/>
          <a:headEnd/>
          <a:tailEnd/>
        </a:ln>
      </cdr:spPr>
      <cdr:txBody>
        <a:bodyPr xmlns:a="http://schemas.openxmlformats.org/drawingml/2006/main" wrap="square" tIns="0" bIns="0">
          <a:spAutoFit/>
        </a:bodyPr>
        <a:lstStyle xmlns:a="http://schemas.openxmlformats.org/drawingml/2006/main">
          <a:defPPr>
            <a:defRPr lang="it-IT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altLang="it-IT" sz="900" b="1" dirty="0" smtClean="0">
              <a:solidFill>
                <a:srgbClr val="D9D9D9"/>
              </a:solidFill>
            </a:rPr>
            <a:t>Muratura </a:t>
          </a:r>
          <a:r>
            <a:rPr lang="it-IT" altLang="it-IT" sz="900" b="1" dirty="0">
              <a:solidFill>
                <a:srgbClr val="D9D9D9"/>
              </a:solidFill>
            </a:rPr>
            <a:t>portante (1,2,3,4,5,6), soffitti e pavimenti in laterizio – infissi vetro doppio e telaio </a:t>
          </a:r>
          <a:r>
            <a:rPr lang="it-IT" altLang="it-IT" sz="900" b="1" dirty="0" smtClean="0">
              <a:solidFill>
                <a:srgbClr val="D9D9D9"/>
              </a:solidFill>
            </a:rPr>
            <a:t>metallo  TT</a:t>
          </a:r>
          <a:endParaRPr lang="it-IT" altLang="it-IT" sz="900" b="1" dirty="0">
            <a:solidFill>
              <a:srgbClr val="D9D9D9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pPr/>
              <a:t>06/08/2019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pPr/>
              <a:t>06/08/2019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245525"/>
            <a:ext cx="9143128" cy="4170646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6572392"/>
            <a:ext cx="9165896" cy="305011"/>
          </a:xfrm>
          <a:prstGeom prst="rect">
            <a:avLst/>
          </a:prstGeom>
          <a:solidFill>
            <a:srgbClr val="9BC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5202315"/>
            <a:ext cx="9143128" cy="810124"/>
          </a:xfrm>
          <a:prstGeom prst="rect">
            <a:avLst/>
          </a:prstGeom>
          <a:solidFill>
            <a:srgbClr val="96C2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3050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6" y="3152003"/>
            <a:ext cx="8105882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5416171"/>
            <a:ext cx="4057666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Autore</a:t>
            </a:r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6" y="1988703"/>
            <a:ext cx="8105881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 </a:t>
            </a:r>
            <a:r>
              <a:rPr lang="it-IT" dirty="0"/>
              <a:t>Titolo</a:t>
            </a:r>
          </a:p>
        </p:txBody>
      </p:sp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2439"/>
            <a:ext cx="9144000" cy="574536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401235"/>
            <a:ext cx="8105868" cy="400110"/>
          </a:xfrm>
        </p:spPr>
        <p:txBody>
          <a:bodyPr wrap="square"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Luogo e data – </a:t>
            </a:r>
            <a:r>
              <a:rPr lang="it-IT" dirty="0" err="1"/>
              <a:t>Arial</a:t>
            </a:r>
            <a:r>
              <a:rPr lang="it-IT" dirty="0"/>
              <a:t> 20pt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A8BFA9DE-65F5-47CC-86DE-92E36AE60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8447" y="214228"/>
            <a:ext cx="3215670" cy="870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816DB3D1-CB47-46D9-ABD0-76488B564A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7708" y="78783"/>
            <a:ext cx="1892259" cy="108170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01497D36-05B3-4583-9C50-9995A44813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84620" y="78783"/>
            <a:ext cx="3464349" cy="107544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7B1E38C7-4C42-43DF-8F93-17DB1194E6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30992" y="5202441"/>
            <a:ext cx="2143125" cy="81179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7E800A83-52FE-4350-A91D-AA1DA2322469}"/>
              </a:ext>
            </a:extLst>
          </p:cNvPr>
          <p:cNvSpPr txBox="1"/>
          <p:nvPr userDrawn="1"/>
        </p:nvSpPr>
        <p:spPr>
          <a:xfrm>
            <a:off x="5767468" y="5464911"/>
            <a:ext cx="1163524" cy="276999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+mj-lt"/>
              </a:rPr>
              <a:t>a cura di</a:t>
            </a:r>
          </a:p>
        </p:txBody>
      </p:sp>
    </p:spTree>
    <p:extLst>
      <p:ext uri="{BB962C8B-B14F-4D97-AF65-F5344CB8AC3E}">
        <p14:creationId xmlns="" xmlns:p14="http://schemas.microsoft.com/office/powerpoint/2010/main" val="9949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7891"/>
            <a:ext cx="26460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1987891"/>
            <a:ext cx="26460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1987891"/>
            <a:ext cx="26424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7466C043-BCA9-4964-8644-1DA5B5D3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="" xmlns:a16="http://schemas.microsoft.com/office/drawing/2014/main" id="{4BD3E582-197C-4509-9F39-5161EE2805D2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55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987890"/>
            <a:ext cx="2646000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627653"/>
            <a:ext cx="2646000" cy="3498509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40804" y="1987890"/>
            <a:ext cx="2646000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2627653"/>
            <a:ext cx="2646000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250800" y="1987890"/>
            <a:ext cx="2642400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2627653"/>
            <a:ext cx="2642400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6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E68E884B-54E2-41CA-A405-FD5662D2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9" name="Segnaposto numero diapositiva 5">
            <a:extLst>
              <a:ext uri="{FF2B5EF4-FFF2-40B4-BE49-F238E27FC236}">
                <a16:creationId xmlns="" xmlns:a16="http://schemas.microsoft.com/office/drawing/2014/main" id="{AA340105-7232-4E5A-A6B2-714BA5E19AEE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02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4" y="273051"/>
            <a:ext cx="3008313" cy="58531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4" y="1127325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3"/>
            <a:ext cx="5111750" cy="585311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3"/>
            <a:ext cx="3008313" cy="338554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="" xmlns:a16="http://schemas.microsoft.com/office/drawing/2014/main" id="{4E70B6EF-5C13-4FD1-9543-1C26F790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="" xmlns:a16="http://schemas.microsoft.com/office/drawing/2014/main" id="{777E82F6-7219-406B-978D-078986B97A97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56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3465515" cy="6273611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1072976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281904"/>
            <a:ext cx="5067964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="" xmlns:a16="http://schemas.microsoft.com/office/drawing/2014/main" id="{7B358209-AE3A-4A59-A570-19856207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="" xmlns:a16="http://schemas.microsoft.com/office/drawing/2014/main" id="{3333F289-F70F-40CF-84B3-B8E8309EF5A6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79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5059564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889491"/>
            <a:ext cx="5486400" cy="4114800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15,24 cm (1600px) per 11,43cm (1200px)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40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="" xmlns:a16="http://schemas.microsoft.com/office/drawing/2014/main" id="{16F23586-78F5-49CD-8867-E527331F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="" xmlns:a16="http://schemas.microsoft.com/office/drawing/2014/main" id="{C43C28D7-2E5F-403E-83FF-ED6E0A4E4ED4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5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9144000" cy="6174000"/>
          </a:xfr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Immagine a tutto schermo con box per testo bianco su sfondo scuro</a:t>
            </a:r>
            <a:br>
              <a:rPr lang="it-IT" dirty="0"/>
            </a:br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17,15cm (1080px)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4360058"/>
            <a:ext cx="7242444" cy="804863"/>
          </a:xfrm>
          <a:solidFill>
            <a:srgbClr val="73963D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 su sfondo scuro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="" xmlns:a16="http://schemas.microsoft.com/office/drawing/2014/main" id="{03F4CBCA-63B4-41B0-9A11-60E7E8B0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05307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2502000" y="941734"/>
            <a:ext cx="4140000" cy="4140000"/>
          </a:xfrm>
          <a:prstGeom prst="ellipse">
            <a:avLst/>
          </a:prstGeom>
          <a:solidFill>
            <a:srgbClr val="73963D"/>
          </a:solidFill>
          <a:ln>
            <a:solidFill>
              <a:srgbClr val="7396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0" y="3295534"/>
            <a:ext cx="9144000" cy="75164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466000" y="1776435"/>
            <a:ext cx="4212000" cy="1508105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Autore </a:t>
            </a:r>
          </a:p>
          <a:p>
            <a:pPr lvl="0"/>
            <a:r>
              <a:rPr lang="it-IT" dirty="0" smtClean="0"/>
              <a:t>Contatti: Mail 1</a:t>
            </a:r>
          </a:p>
          <a:p>
            <a:pPr lvl="0"/>
            <a:r>
              <a:rPr lang="it-IT" dirty="0" err="1" smtClean="0"/>
              <a:t>Conttti</a:t>
            </a:r>
            <a:r>
              <a:rPr lang="it-IT" dirty="0" smtClean="0"/>
              <a:t>: Mail 2</a:t>
            </a:r>
          </a:p>
          <a:p>
            <a:pPr lvl="0"/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901"/>
            <a:ext cx="9144000" cy="572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1105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1071248"/>
            <a:ext cx="8228898" cy="18774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="" xmlns:a16="http://schemas.microsoft.com/office/drawing/2014/main" id="{3063256B-21BB-42C2-8847-389BCC21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306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3963D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900" smtClean="0"/>
              <a:t>Soluzioni progettuali per interventi di </a:t>
            </a:r>
            <a:br>
              <a:rPr lang="it-IT" sz="900" smtClean="0"/>
            </a:br>
            <a:r>
              <a:rPr lang="it-IT" sz="900" smtClean="0"/>
              <a:t>efficientamento energetico sugli edifici </a:t>
            </a:r>
            <a:endParaRPr lang="it-IT" sz="900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956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2495552"/>
            <a:ext cx="8185150" cy="325543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Cliccare sull’icona per inserire la tabella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="" xmlns:a16="http://schemas.microsoft.com/office/drawing/2014/main" id="{07DDB000-7D92-492D-9155-9B339543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="" xmlns:a16="http://schemas.microsoft.com/office/drawing/2014/main" id="{C3C86477-339B-440E-8CBF-C6BF7D0E2B79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900" dirty="0" smtClean="0"/>
              <a:t>Soluzioni progettuali per interventi di </a:t>
            </a:r>
            <a:br>
              <a:rPr lang="it-IT" sz="900" dirty="0" smtClean="0"/>
            </a:br>
            <a:r>
              <a:rPr lang="it-IT" sz="900" dirty="0" smtClean="0"/>
              <a:t>efficientamento energetico sugli edifici </a:t>
            </a:r>
            <a:r>
              <a:rPr lang="it-IT" baseline="0" dirty="0" smtClean="0">
                <a:solidFill>
                  <a:srgbClr val="B2B2B2"/>
                </a:solidFill>
              </a:rPr>
              <a:t>-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74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535113"/>
            <a:ext cx="4041775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9" name="Segnaposto numero diapositiva 6">
            <a:extLst>
              <a:ext uri="{FF2B5EF4-FFF2-40B4-BE49-F238E27FC236}">
                <a16:creationId xmlns="" xmlns:a16="http://schemas.microsoft.com/office/drawing/2014/main" id="{7AFB2C85-4DB0-4507-8EE7-EC6D2E31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numero diapositiva 5">
            <a:extLst>
              <a:ext uri="{FF2B5EF4-FFF2-40B4-BE49-F238E27FC236}">
                <a16:creationId xmlns="" xmlns:a16="http://schemas.microsoft.com/office/drawing/2014/main" id="{B62DF972-0A77-498B-BF85-F4CD97BD3BD9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</a:t>
            </a:r>
            <a:r>
              <a:rPr lang="it-IT" baseline="0" dirty="0" smtClean="0">
                <a:solidFill>
                  <a:srgbClr val="B2B2B2"/>
                </a:solidFill>
              </a:rPr>
              <a:t>-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65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535113"/>
            <a:ext cx="4041775" cy="639763"/>
          </a:xfrm>
          <a:solidFill>
            <a:srgbClr val="9BC94A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9B1D1CEF-0400-4CD9-96AF-EC647E45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="" xmlns:a16="http://schemas.microsoft.com/office/drawing/2014/main" id="{5A283D6F-31D5-4EF3-A097-EE0448C39A7D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</a:t>
            </a:r>
            <a:r>
              <a:rPr lang="it-IT" baseline="0" dirty="0" smtClean="0">
                <a:solidFill>
                  <a:srgbClr val="B2B2B2"/>
                </a:solidFill>
              </a:rPr>
              <a:t>-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56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7891"/>
            <a:ext cx="4040188" cy="4138271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987891"/>
            <a:ext cx="4041775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4E979757-C21E-495D-A438-FD086E03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="" xmlns:a16="http://schemas.microsoft.com/office/drawing/2014/main" id="{C2AAD452-A600-48B6-B053-98E4DD6C7C08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04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987891"/>
            <a:ext cx="4040188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627653"/>
            <a:ext cx="4040188" cy="3498509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987891"/>
            <a:ext cx="4041775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627653"/>
            <a:ext cx="4041775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5C1133E4-737F-4BE0-98DC-A3BB7C80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numero diapositiva 5">
            <a:extLst>
              <a:ext uri="{FF2B5EF4-FFF2-40B4-BE49-F238E27FC236}">
                <a16:creationId xmlns="" xmlns:a16="http://schemas.microsoft.com/office/drawing/2014/main" id="{8A70B439-E450-4765-BBEA-58AEAD93196C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</a:t>
            </a:r>
            <a:r>
              <a:rPr lang="it-IT" baseline="0" dirty="0" smtClean="0">
                <a:solidFill>
                  <a:srgbClr val="B2B2B2"/>
                </a:solidFill>
              </a:rPr>
              <a:t>-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56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26460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1535113"/>
            <a:ext cx="26460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1535113"/>
            <a:ext cx="26424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numero diapositiva 6">
            <a:extLst>
              <a:ext uri="{FF2B5EF4-FFF2-40B4-BE49-F238E27FC236}">
                <a16:creationId xmlns="" xmlns:a16="http://schemas.microsoft.com/office/drawing/2014/main" id="{A7B8A62A-41F8-470D-9253-829C003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Segnaposto numero diapositiva 5">
            <a:extLst>
              <a:ext uri="{FF2B5EF4-FFF2-40B4-BE49-F238E27FC236}">
                <a16:creationId xmlns="" xmlns:a16="http://schemas.microsoft.com/office/drawing/2014/main" id="{874CC7B3-76E1-4DFE-AF81-B7D3DB47D1F6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</a:t>
            </a:r>
            <a:r>
              <a:rPr lang="it-IT" baseline="0" dirty="0" smtClean="0">
                <a:solidFill>
                  <a:srgbClr val="B2B2B2"/>
                </a:solidFill>
              </a:rPr>
              <a:t>-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99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2646000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6460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40804" y="1535113"/>
            <a:ext cx="2646000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2174875"/>
            <a:ext cx="26460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245412" y="1535113"/>
            <a:ext cx="2642400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2174875"/>
            <a:ext cx="26424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="" xmlns:a16="http://schemas.microsoft.com/office/drawing/2014/main" id="{87267DF0-E15B-41F7-8D2E-24088CCE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="" xmlns:a16="http://schemas.microsoft.com/office/drawing/2014/main" id="{BA86D956-F7C3-4355-9EC8-7D6D60442A93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43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446138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1058818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62114" y="6356352"/>
            <a:ext cx="624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2B2B2"/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911B3029-72AC-4D5D-BFEF-5EABAF48C63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811904" y="6304914"/>
            <a:ext cx="1235520" cy="46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8A1F073-92B2-4D41-9F89-E17AC544C72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352004" y="6304914"/>
            <a:ext cx="1729689" cy="46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FF632FD4-1B68-47ED-A5FC-5913E3B2FDD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4579" y="6304914"/>
            <a:ext cx="818688" cy="46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9048780C-03FC-4C33-8863-881F6F37C08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10435" y="6304914"/>
            <a:ext cx="1507571" cy="468000"/>
          </a:xfrm>
          <a:prstGeom prst="rect">
            <a:avLst/>
          </a:prstGeom>
        </p:spPr>
      </p:pic>
      <p:sp>
        <p:nvSpPr>
          <p:cNvPr id="10" name="Segnaposto numero diapositiva 5">
            <a:extLst>
              <a:ext uri="{FF2B5EF4-FFF2-40B4-BE49-F238E27FC236}">
                <a16:creationId xmlns="" xmlns:a16="http://schemas.microsoft.com/office/drawing/2014/main" id="{E315DAE2-92A2-4009-8BB1-D580304CC5F3}"/>
              </a:ext>
            </a:extLst>
          </p:cNvPr>
          <p:cNvSpPr txBox="1">
            <a:spLocks/>
          </p:cNvSpPr>
          <p:nvPr userDrawn="1"/>
        </p:nvSpPr>
        <p:spPr>
          <a:xfrm>
            <a:off x="4157771" y="6353485"/>
            <a:ext cx="2008388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808080"/>
                </a:solidFill>
              </a:rPr>
              <a:t>A cura di</a:t>
            </a:r>
          </a:p>
        </p:txBody>
      </p:sp>
    </p:spTree>
    <p:extLst>
      <p:ext uri="{BB962C8B-B14F-4D97-AF65-F5344CB8AC3E}">
        <p14:creationId xmlns=""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64" r:id="rId5"/>
    <p:sldLayoutId id="2147483666" r:id="rId6"/>
    <p:sldLayoutId id="2147483665" r:id="rId7"/>
    <p:sldLayoutId id="2147483667" r:id="rId8"/>
    <p:sldLayoutId id="2147483668" r:id="rId9"/>
    <p:sldLayoutId id="2147483669" r:id="rId10"/>
    <p:sldLayoutId id="2147483670" r:id="rId11"/>
    <p:sldLayoutId id="2147483656" r:id="rId12"/>
    <p:sldLayoutId id="2147483660" r:id="rId13"/>
    <p:sldLayoutId id="2147483657" r:id="rId14"/>
    <p:sldLayoutId id="2147483658" r:id="rId15"/>
    <p:sldLayoutId id="2147483661" r:id="rId16"/>
    <p:sldLayoutId id="214748366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http://www.iea-pvps.org/cases/images/ita_0106.jpg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09409E64-7320-485A-9B32-106EBA5FA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err="1"/>
              <a:t>PhD</a:t>
            </a:r>
            <a:r>
              <a:rPr lang="it-IT" dirty="0"/>
              <a:t> Arch. Francesca Margiotta</a:t>
            </a:r>
          </a:p>
        </p:txBody>
      </p:sp>
      <p:sp>
        <p:nvSpPr>
          <p:cNvPr id="4" name="Titolo 3">
            <a:extLst>
              <a:ext uri="{FF2B5EF4-FFF2-40B4-BE49-F238E27FC236}">
                <a16:creationId xmlns="" xmlns:a16="http://schemas.microsoft.com/office/drawing/2014/main" id="{971EEA96-5007-4844-B066-0073C2B4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36" y="1742483"/>
            <a:ext cx="8105881" cy="984885"/>
          </a:xfrm>
        </p:spPr>
        <p:txBody>
          <a:bodyPr/>
          <a:lstStyle/>
          <a:p>
            <a:pPr algn="ctr"/>
            <a:r>
              <a:rPr lang="it-IT" dirty="0"/>
              <a:t>Soluzioni progettuali per interventi di </a:t>
            </a:r>
            <a:br>
              <a:rPr lang="it-IT" dirty="0"/>
            </a:br>
            <a:r>
              <a:rPr lang="it-IT" dirty="0"/>
              <a:t>efficientamento energetico sugli edifici </a:t>
            </a:r>
            <a:endParaRPr lang="it-IT" cap="all" dirty="0"/>
          </a:p>
        </p:txBody>
      </p:sp>
    </p:spTree>
    <p:extLst>
      <p:ext uri="{BB962C8B-B14F-4D97-AF65-F5344CB8AC3E}">
        <p14:creationId xmlns="" xmlns:p14="http://schemas.microsoft.com/office/powerpoint/2010/main" val="36920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288414"/>
            <a:ext cx="8229600" cy="430887"/>
          </a:xfrm>
        </p:spPr>
        <p:txBody>
          <a:bodyPr/>
          <a:lstStyle/>
          <a:p>
            <a:pPr algn="ctr"/>
            <a:r>
              <a:rPr lang="en-US" sz="2800" dirty="0"/>
              <a:t>Prestazione energetica dell’involucro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44244153"/>
              </p:ext>
            </p:extLst>
          </p:nvPr>
        </p:nvGraphicFramePr>
        <p:xfrm>
          <a:off x="75660" y="1270205"/>
          <a:ext cx="8917857" cy="122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4" y="5561973"/>
            <a:ext cx="8337417" cy="40593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00416238"/>
              </p:ext>
            </p:extLst>
          </p:nvPr>
        </p:nvGraphicFramePr>
        <p:xfrm>
          <a:off x="75660" y="2774583"/>
          <a:ext cx="8996514" cy="1245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2"/>
          <p:cNvSpPr txBox="1">
            <a:spLocks noChangeArrowheads="1"/>
          </p:cNvSpPr>
          <p:nvPr/>
        </p:nvSpPr>
        <p:spPr bwMode="auto">
          <a:xfrm>
            <a:off x="1927835" y="1189561"/>
            <a:ext cx="6443844" cy="138499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/>
            <a:r>
              <a:rPr lang="it-IT" altLang="it-IT" sz="900" b="1" dirty="0" smtClean="0">
                <a:solidFill>
                  <a:srgbClr val="D9D9D9"/>
                </a:solidFill>
              </a:rPr>
              <a:t>Muratura </a:t>
            </a:r>
            <a:r>
              <a:rPr lang="it-IT" altLang="it-IT" sz="900" b="1" dirty="0">
                <a:solidFill>
                  <a:srgbClr val="D9D9D9"/>
                </a:solidFill>
              </a:rPr>
              <a:t>portante (1,2,3,4,5,6), soffitti e pavimenti in laterizio – infissi vetro </a:t>
            </a:r>
            <a:r>
              <a:rPr lang="it-IT" altLang="it-IT" sz="900" b="1" dirty="0" smtClean="0">
                <a:solidFill>
                  <a:srgbClr val="D9D9D9"/>
                </a:solidFill>
              </a:rPr>
              <a:t>singolo </a:t>
            </a:r>
            <a:r>
              <a:rPr lang="it-IT" altLang="it-IT" sz="900" b="1" dirty="0">
                <a:solidFill>
                  <a:srgbClr val="D9D9D9"/>
                </a:solidFill>
              </a:rPr>
              <a:t>e telaio </a:t>
            </a:r>
            <a:r>
              <a:rPr lang="it-IT" altLang="it-IT" sz="900" b="1" dirty="0" smtClean="0">
                <a:solidFill>
                  <a:srgbClr val="D9D9D9"/>
                </a:solidFill>
              </a:rPr>
              <a:t>metallo</a:t>
            </a:r>
            <a:endParaRPr lang="it-IT" altLang="it-IT" sz="900" b="1" dirty="0">
              <a:solidFill>
                <a:srgbClr val="D9D9D9"/>
              </a:solidFill>
            </a:endParaRPr>
          </a:p>
        </p:txBody>
      </p:sp>
      <p:sp>
        <p:nvSpPr>
          <p:cNvPr id="10" name="CasellaDiTesto 2"/>
          <p:cNvSpPr txBox="1">
            <a:spLocks noChangeArrowheads="1"/>
          </p:cNvSpPr>
          <p:nvPr/>
        </p:nvSpPr>
        <p:spPr bwMode="auto">
          <a:xfrm>
            <a:off x="1922922" y="2600491"/>
            <a:ext cx="6443844" cy="138499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>
            <a:noFill/>
            <a:miter lim="800000"/>
            <a:headEnd/>
            <a:tailEnd/>
          </a:ln>
        </p:spPr>
        <p:txBody>
          <a:bodyPr wrap="square" tIns="0" bIns="0">
            <a:spAutoFit/>
          </a:bodyPr>
          <a:lstStyle/>
          <a:p>
            <a:pPr algn="ctr"/>
            <a:r>
              <a:rPr lang="it-IT" altLang="it-IT" sz="900" b="1" dirty="0" smtClean="0">
                <a:solidFill>
                  <a:srgbClr val="D9D9D9"/>
                </a:solidFill>
              </a:rPr>
              <a:t>Muratura </a:t>
            </a:r>
            <a:r>
              <a:rPr lang="it-IT" altLang="it-IT" sz="900" b="1" dirty="0">
                <a:solidFill>
                  <a:srgbClr val="D9D9D9"/>
                </a:solidFill>
              </a:rPr>
              <a:t>portante (1,2,3,4,5,6), soffitti e pavimenti in laterizio – infissi vetro doppio e telaio </a:t>
            </a:r>
            <a:r>
              <a:rPr lang="it-IT" altLang="it-IT" sz="900" b="1" dirty="0" smtClean="0">
                <a:solidFill>
                  <a:srgbClr val="D9D9D9"/>
                </a:solidFill>
              </a:rPr>
              <a:t>metallo NO TT</a:t>
            </a:r>
            <a:endParaRPr lang="it-IT" altLang="it-IT" sz="900" b="1" dirty="0">
              <a:solidFill>
                <a:srgbClr val="D9D9D9"/>
              </a:solidFill>
            </a:endParaRP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85766833"/>
              </p:ext>
            </p:extLst>
          </p:nvPr>
        </p:nvGraphicFramePr>
        <p:xfrm>
          <a:off x="65827" y="4236159"/>
          <a:ext cx="9006347" cy="2036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ttangolo 2"/>
          <p:cNvSpPr/>
          <p:nvPr/>
        </p:nvSpPr>
        <p:spPr>
          <a:xfrm>
            <a:off x="65827" y="1110905"/>
            <a:ext cx="9006347" cy="5163924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971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288414"/>
            <a:ext cx="8229600" cy="430887"/>
          </a:xfrm>
        </p:spPr>
        <p:txBody>
          <a:bodyPr/>
          <a:lstStyle/>
          <a:p>
            <a:pPr algn="ctr"/>
            <a:r>
              <a:rPr lang="it-IT" altLang="it-IT" sz="2800" dirty="0">
                <a:solidFill>
                  <a:schemeClr val="bg1"/>
                </a:solidFill>
              </a:rPr>
              <a:t>… soluzioni tecniche e scelte progettuali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4" name="Picture 18" descr="PV canopies and module installation onto the left side of skylight, Source: Studio Abbate &amp; Vigevano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" r="48138"/>
          <a:stretch>
            <a:fillRect/>
          </a:stretch>
        </p:blipFill>
        <p:spPr bwMode="auto">
          <a:xfrm>
            <a:off x="428486" y="1513722"/>
            <a:ext cx="1536700" cy="222091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49" y="2542422"/>
            <a:ext cx="1295400" cy="118427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60" b="13374"/>
          <a:stretch>
            <a:fillRect/>
          </a:stretch>
        </p:blipFill>
        <p:spPr bwMode="auto">
          <a:xfrm>
            <a:off x="487224" y="4148972"/>
            <a:ext cx="2730500" cy="197167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Risultati immagini per edificio solare term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49" y="1516897"/>
            <a:ext cx="1295400" cy="97155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magine correla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87" y="1119450"/>
            <a:ext cx="1687513" cy="128428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magine correla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46" y="4678244"/>
            <a:ext cx="1860550" cy="129063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isultati immagini per schermature solar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74" y="3805437"/>
            <a:ext cx="2767012" cy="207645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Risultati immagini per edifici con grande massa termic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926" b="40823"/>
          <a:stretch>
            <a:fillRect/>
          </a:stretch>
        </p:blipFill>
        <p:spPr bwMode="auto">
          <a:xfrm>
            <a:off x="3846850" y="2871351"/>
            <a:ext cx="1555750" cy="138112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"/>
          <p:cNvSpPr txBox="1">
            <a:spLocks noChangeArrowheads="1"/>
          </p:cNvSpPr>
          <p:nvPr/>
        </p:nvSpPr>
        <p:spPr bwMode="auto">
          <a:xfrm>
            <a:off x="1068249" y="3794959"/>
            <a:ext cx="15287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chemeClr val="accent1">
                    <a:lumMod val="50000"/>
                  </a:schemeClr>
                </a:solidFill>
              </a:rPr>
              <a:t>Fonti rinnovabili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4010362" y="2391292"/>
            <a:ext cx="139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chemeClr val="accent1">
                    <a:lumMod val="50000"/>
                  </a:schemeClr>
                </a:solidFill>
              </a:rPr>
              <a:t>Pareti ventilate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3894158" y="4236284"/>
            <a:ext cx="1436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accent1">
                    <a:lumMod val="50000"/>
                  </a:schemeClr>
                </a:solidFill>
              </a:rPr>
              <a:t>Capacità termica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4296271" y="5922844"/>
            <a:ext cx="1162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chemeClr val="accent1">
                    <a:lumMod val="50000"/>
                  </a:schemeClr>
                </a:solidFill>
              </a:rPr>
              <a:t>Ventilazione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6264136" y="5875537"/>
            <a:ext cx="2457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chemeClr val="accent1">
                    <a:lumMod val="50000"/>
                  </a:schemeClr>
                </a:solidFill>
              </a:rPr>
              <a:t>Sistemi di ombreggiamento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6099989" y="3426024"/>
            <a:ext cx="2457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chemeClr val="accent1">
                    <a:lumMod val="50000"/>
                  </a:schemeClr>
                </a:solidFill>
              </a:rPr>
              <a:t>Pareti vetrate</a:t>
            </a:r>
          </a:p>
        </p:txBody>
      </p:sp>
      <p:pic>
        <p:nvPicPr>
          <p:cNvPr id="19" name="Picture 2" descr="C:\Users\Andrea\Dropbox\Andrea\01-Lav\2015\119-Lezione BIM\immagini\doppia pell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" b="9027"/>
          <a:stretch>
            <a:fillRect/>
          </a:stretch>
        </p:blipFill>
        <p:spPr bwMode="auto">
          <a:xfrm>
            <a:off x="6080631" y="1191460"/>
            <a:ext cx="2483158" cy="225806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28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3" y="1437128"/>
            <a:ext cx="9000000" cy="124707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12</a:t>
            </a:fld>
            <a:endParaRPr lang="it-IT"/>
          </a:p>
        </p:txBody>
      </p:sp>
      <p:grpSp>
        <p:nvGrpSpPr>
          <p:cNvPr id="4" name="Gruppo 2"/>
          <p:cNvGrpSpPr>
            <a:grpSpLocks/>
          </p:cNvGrpSpPr>
          <p:nvPr/>
        </p:nvGrpSpPr>
        <p:grpSpPr bwMode="auto">
          <a:xfrm>
            <a:off x="140074" y="1101610"/>
            <a:ext cx="8880100" cy="1487537"/>
            <a:chOff x="111451" y="505673"/>
            <a:chExt cx="8908032" cy="2010865"/>
          </a:xfrm>
        </p:grpSpPr>
        <p:sp>
          <p:nvSpPr>
            <p:cNvPr id="7" name="Rettangolo 6"/>
            <p:cNvSpPr/>
            <p:nvPr/>
          </p:nvSpPr>
          <p:spPr>
            <a:xfrm>
              <a:off x="127001" y="505673"/>
              <a:ext cx="8892482" cy="499266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dirty="0" smtClean="0">
                  <a:solidFill>
                    <a:schemeClr val="accent1">
                      <a:lumMod val="50000"/>
                    </a:schemeClr>
                  </a:solidFill>
                  <a:latin typeface="Helvetica Condensed" panose="020B0606020202030204" pitchFamily="34" charset="0"/>
                </a:rPr>
                <a:t>Componenti </a:t>
              </a:r>
              <a:r>
                <a:rPr lang="it-IT" b="1" dirty="0">
                  <a:solidFill>
                    <a:schemeClr val="accent1">
                      <a:lumMod val="50000"/>
                    </a:schemeClr>
                  </a:solidFill>
                  <a:latin typeface="Helvetica Condensed" panose="020B0606020202030204" pitchFamily="34" charset="0"/>
                </a:rPr>
                <a:t>chiave della progettazione energetica</a:t>
              </a:r>
              <a:endParaRPr lang="it-IT" sz="1600" dirty="0">
                <a:solidFill>
                  <a:schemeClr val="accent1">
                    <a:lumMod val="50000"/>
                  </a:schemeClr>
                </a:solidFill>
                <a:latin typeface="Helvetica Condensed" panose="020B0606020202030204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843274" y="1351589"/>
              <a:ext cx="1546310" cy="1164949"/>
            </a:xfrm>
            <a:prstGeom prst="rect">
              <a:avLst/>
            </a:prstGeom>
            <a:solidFill>
              <a:schemeClr val="bg1">
                <a:lumMod val="95000"/>
                <a:alpha val="74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>
              <a:spAutoFit/>
            </a:bodyPr>
            <a:lstStyle>
              <a:defPPr>
                <a:defRPr lang="it-IT"/>
              </a:defPPr>
              <a:lvl1pPr algn="ctr">
                <a:defRPr sz="1400">
                  <a:latin typeface="Helvetica Condensed" panose="020B0606020202030204" pitchFamily="34" charset="0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solidFill>
                    <a:schemeClr val="accent1">
                      <a:lumMod val="50000"/>
                    </a:schemeClr>
                  </a:solidFill>
                </a:rPr>
                <a:t>Conducibilità termica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solidFill>
                    <a:schemeClr val="accent1">
                      <a:lumMod val="50000"/>
                    </a:schemeClr>
                  </a:solidFill>
                </a:rPr>
                <a:t>Massa termica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solidFill>
                    <a:schemeClr val="accent1">
                      <a:lumMod val="50000"/>
                    </a:schemeClr>
                  </a:solidFill>
                </a:rPr>
                <a:t>Capacità termica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solidFill>
                    <a:schemeClr val="accent1">
                      <a:lumMod val="50000"/>
                    </a:schemeClr>
                  </a:solidFill>
                </a:rPr>
                <a:t>Ermeticità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solidFill>
                    <a:schemeClr val="accent1">
                      <a:lumMod val="50000"/>
                    </a:schemeClr>
                  </a:solidFill>
                </a:rPr>
                <a:t>Controllo solare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806577" y="1347786"/>
              <a:ext cx="1367952" cy="1164952"/>
            </a:xfrm>
            <a:prstGeom prst="rect">
              <a:avLst/>
            </a:prstGeom>
            <a:solidFill>
              <a:schemeClr val="bg1">
                <a:lumMod val="95000"/>
                <a:alpha val="74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solidFill>
                    <a:schemeClr val="accent1">
                      <a:lumMod val="50000"/>
                    </a:schemeClr>
                  </a:solidFill>
                  <a:latin typeface="Helvetica Condensed" panose="020B0606020202030204" pitchFamily="34" charset="0"/>
                </a:rPr>
                <a:t>Superfici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solidFill>
                    <a:schemeClr val="accent1">
                      <a:lumMod val="50000"/>
                    </a:schemeClr>
                  </a:solidFill>
                  <a:latin typeface="Helvetica Condensed" panose="020B0606020202030204" pitchFamily="34" charset="0"/>
                </a:rPr>
                <a:t>Volumi,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solidFill>
                    <a:schemeClr val="accent1">
                      <a:lumMod val="50000"/>
                    </a:schemeClr>
                  </a:solidFill>
                  <a:latin typeface="Helvetica Condensed" panose="020B0606020202030204" pitchFamily="34" charset="0"/>
                </a:rPr>
                <a:t>Rapporto S/V,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solidFill>
                    <a:schemeClr val="accent1">
                      <a:lumMod val="50000"/>
                    </a:schemeClr>
                  </a:solidFill>
                  <a:latin typeface="Helvetica Condensed" panose="020B0606020202030204" pitchFamily="34" charset="0"/>
                </a:rPr>
                <a:t>Orientamento,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solidFill>
                    <a:schemeClr val="accent1">
                      <a:lumMod val="50000"/>
                    </a:schemeClr>
                  </a:solidFill>
                  <a:latin typeface="Helvetica Condensed" panose="020B0606020202030204" pitchFamily="34" charset="0"/>
                </a:rPr>
                <a:t>Ombreggiatura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7100984" y="1347786"/>
              <a:ext cx="1686450" cy="1164955"/>
            </a:xfrm>
            <a:prstGeom prst="rect">
              <a:avLst/>
            </a:prstGeom>
            <a:solidFill>
              <a:schemeClr val="bg1">
                <a:lumMod val="95000"/>
                <a:alpha val="74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txBody>
            <a:bodyPr>
              <a:spAutoFit/>
            </a:bodyPr>
            <a:lstStyle>
              <a:defPPr>
                <a:defRPr lang="it-IT"/>
              </a:defPPr>
              <a:lvl1pPr algn="ctr">
                <a:defRPr sz="1400">
                  <a:latin typeface="Helvetica Condensed" panose="020B0606020202030204" pitchFamily="34" charset="0"/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solidFill>
                    <a:schemeClr val="accent1">
                      <a:lumMod val="50000"/>
                    </a:schemeClr>
                  </a:solidFill>
                </a:rPr>
                <a:t>Impianti termici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solidFill>
                    <a:schemeClr val="accent1">
                      <a:lumMod val="50000"/>
                    </a:schemeClr>
                  </a:solidFill>
                </a:rPr>
                <a:t>Impianti elettrici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solidFill>
                    <a:schemeClr val="accent1">
                      <a:lumMod val="50000"/>
                    </a:schemeClr>
                  </a:solidFill>
                </a:rPr>
                <a:t>Fonti rinnovabili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solidFill>
                    <a:schemeClr val="accent1">
                      <a:lumMod val="50000"/>
                    </a:schemeClr>
                  </a:solidFill>
                </a:rPr>
                <a:t>Sistemi di controllo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00" dirty="0">
                  <a:solidFill>
                    <a:schemeClr val="accent1">
                      <a:lumMod val="50000"/>
                    </a:schemeClr>
                  </a:solidFill>
                </a:rPr>
                <a:t>Sistemi di monitoraggio  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1451" y="992229"/>
              <a:ext cx="8892480" cy="395253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 w="12700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300" b="1" dirty="0" smtClean="0">
                  <a:solidFill>
                    <a:schemeClr val="accent1">
                      <a:lumMod val="50000"/>
                    </a:schemeClr>
                  </a:solidFill>
                  <a:latin typeface="Helvetica Condensed" panose="020B0606020202030204" pitchFamily="34" charset="0"/>
                </a:rPr>
                <a:t>         FORMA                                                              IMPIANTI                                                                  MATERIALI</a:t>
              </a:r>
              <a:endParaRPr lang="it-IT" sz="1300" b="1" dirty="0">
                <a:solidFill>
                  <a:schemeClr val="accent1">
                    <a:lumMod val="50000"/>
                  </a:schemeClr>
                </a:solidFill>
                <a:latin typeface="Helvetica Condensed" panose="020B0606020202030204" pitchFamily="34" charset="0"/>
              </a:endParaRPr>
            </a:p>
          </p:txBody>
        </p:sp>
      </p:grpSp>
      <p:sp>
        <p:nvSpPr>
          <p:cNvPr id="12" name="Rettangolo 11"/>
          <p:cNvSpPr/>
          <p:nvPr/>
        </p:nvSpPr>
        <p:spPr>
          <a:xfrm>
            <a:off x="127000" y="2778347"/>
            <a:ext cx="889317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Helvetica Condensed" panose="020B0606020202030204" pitchFamily="34" charset="0"/>
              </a:rPr>
              <a:t>Progettazione integrata e simulazioni dinamiche</a:t>
            </a:r>
            <a:endParaRPr lang="it-IT" sz="1600" b="1" dirty="0">
              <a:solidFill>
                <a:schemeClr val="accent1">
                  <a:lumMod val="50000"/>
                </a:schemeClr>
              </a:solidFill>
              <a:latin typeface="Helvetica Condensed" panose="020B0606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6336" y="3106658"/>
            <a:ext cx="5643880" cy="3109203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/>
        </p:spPr>
      </p:pic>
      <p:sp>
        <p:nvSpPr>
          <p:cNvPr id="21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288414"/>
            <a:ext cx="8229600" cy="430887"/>
          </a:xfrm>
        </p:spPr>
        <p:txBody>
          <a:bodyPr/>
          <a:lstStyle/>
          <a:p>
            <a:pPr algn="ctr"/>
            <a:r>
              <a:rPr lang="it-IT" altLang="it-IT" sz="2800" dirty="0">
                <a:solidFill>
                  <a:schemeClr val="bg1"/>
                </a:solidFill>
              </a:rPr>
              <a:t>… soluzioni tecniche e scelte progettuali</a:t>
            </a:r>
          </a:p>
        </p:txBody>
      </p:sp>
    </p:spTree>
    <p:extLst>
      <p:ext uri="{BB962C8B-B14F-4D97-AF65-F5344CB8AC3E}">
        <p14:creationId xmlns="" xmlns:p14="http://schemas.microsoft.com/office/powerpoint/2010/main" val="34541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Metodologie di calcolo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74625" y="2245122"/>
            <a:ext cx="4270375" cy="3693319"/>
          </a:xfrm>
          <a:prstGeom prst="rect">
            <a:avLst/>
          </a:prstGeom>
          <a:noFill/>
        </p:spPr>
        <p:txBody>
          <a:bodyPr lIns="36000" rIns="36000">
            <a:spAutoFit/>
          </a:bodyPr>
          <a:lstStyle/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inefficacia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 quando i sistemi da progettare assumono un consistente grado di complessità.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it-IT" sz="1600" dirty="0">
              <a:solidFill>
                <a:schemeClr val="accent1">
                  <a:lumMod val="50000"/>
                </a:schemeClr>
              </a:solidFill>
              <a:ea typeface="MS Gothic" charset="-128"/>
            </a:endParaRP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impossibilità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 di valutare contemporaneamente </a:t>
            </a:r>
            <a:r>
              <a:rPr lang="it-IT" altLang="ja-JP" sz="1600" dirty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interazioni tra edifici</a:t>
            </a:r>
          </a:p>
          <a:p>
            <a:pPr marL="701675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t-IT" altLang="ja-JP" sz="1400" dirty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sistemi di generazione dell’energia, </a:t>
            </a:r>
          </a:p>
          <a:p>
            <a:pPr marL="701675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t-IT" altLang="ja-JP" sz="1400" dirty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utenze variabili, </a:t>
            </a:r>
          </a:p>
          <a:p>
            <a:pPr marL="701675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t-IT" altLang="ja-JP" sz="1400" dirty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condizioni climatiche variabili, </a:t>
            </a:r>
          </a:p>
          <a:p>
            <a:pPr marL="701675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t-IT" altLang="ja-JP" sz="1400" dirty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presenza di fonti rinnovabili, </a:t>
            </a:r>
          </a:p>
          <a:p>
            <a:pPr marL="701675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t-IT" altLang="ja-JP" sz="1400" dirty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variabilità dei prezzi delle fonti fossili e </a:t>
            </a:r>
          </a:p>
          <a:p>
            <a:pPr marL="701675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it-IT" altLang="ja-JP" sz="1400" dirty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vincoli normativi ed economico-finanziari. </a:t>
            </a:r>
            <a:endParaRPr lang="it-IT" sz="1400" dirty="0">
              <a:solidFill>
                <a:schemeClr val="accent1">
                  <a:lumMod val="50000"/>
                </a:schemeClr>
              </a:solidFill>
              <a:ea typeface="MS Gothic" charset="-128"/>
            </a:endParaRPr>
          </a:p>
        </p:txBody>
      </p:sp>
      <p:sp>
        <p:nvSpPr>
          <p:cNvPr id="16" name="Rettangolo 1"/>
          <p:cNvSpPr>
            <a:spLocks noChangeArrowheads="1"/>
          </p:cNvSpPr>
          <p:nvPr/>
        </p:nvSpPr>
        <p:spPr bwMode="auto">
          <a:xfrm>
            <a:off x="186940" y="1267857"/>
            <a:ext cx="4150495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i="1" dirty="0">
                <a:solidFill>
                  <a:schemeClr val="bg1"/>
                </a:solidFill>
                <a:latin typeface="+mn-lt"/>
                <a:ea typeface="MS PGothic" pitchFamily="34" charset="-128"/>
              </a:rPr>
              <a:t>Metodi</a:t>
            </a:r>
            <a:r>
              <a:rPr lang="it-IT" altLang="it-IT" sz="1600" dirty="0">
                <a:solidFill>
                  <a:schemeClr val="bg1"/>
                </a:solidFill>
                <a:latin typeface="+mn-lt"/>
                <a:ea typeface="MS PGothic" pitchFamily="34" charset="-128"/>
              </a:rPr>
              <a:t> di calcolo </a:t>
            </a:r>
            <a:r>
              <a:rPr lang="it-IT" altLang="it-IT" sz="1600" b="1" i="1" dirty="0">
                <a:solidFill>
                  <a:schemeClr val="bg1"/>
                </a:solidFill>
                <a:latin typeface="+mn-lt"/>
                <a:ea typeface="MS PGothic" pitchFamily="34" charset="-128"/>
              </a:rPr>
              <a:t>stazionari</a:t>
            </a:r>
            <a:r>
              <a:rPr lang="it-IT" altLang="it-IT" sz="1600" dirty="0">
                <a:solidFill>
                  <a:schemeClr val="bg1"/>
                </a:solidFill>
                <a:latin typeface="+mn-lt"/>
                <a:ea typeface="MS PGothic" pitchFamily="34" charset="-128"/>
              </a:rPr>
              <a:t> </a:t>
            </a:r>
            <a:r>
              <a:rPr lang="it-IT" altLang="it-IT" sz="1400" dirty="0">
                <a:solidFill>
                  <a:schemeClr val="bg1"/>
                </a:solidFill>
                <a:latin typeface="+mn-lt"/>
                <a:ea typeface="MS PGothic" pitchFamily="34" charset="-128"/>
              </a:rPr>
              <a:t>(convenzionali)</a:t>
            </a:r>
            <a:r>
              <a:rPr lang="it-IT" altLang="it-IT" sz="1600" dirty="0">
                <a:solidFill>
                  <a:schemeClr val="bg1"/>
                </a:solidFill>
                <a:latin typeface="+mn-lt"/>
                <a:ea typeface="MS PGothic" pitchFamily="34" charset="-128"/>
              </a:rPr>
              <a:t>: </a:t>
            </a:r>
            <a:br>
              <a:rPr lang="it-IT" altLang="it-IT" sz="1600" dirty="0">
                <a:solidFill>
                  <a:schemeClr val="bg1"/>
                </a:solidFill>
                <a:latin typeface="+mn-lt"/>
                <a:ea typeface="MS PGothic" pitchFamily="34" charset="-128"/>
              </a:rPr>
            </a:br>
            <a:r>
              <a:rPr lang="it-IT" altLang="it-IT" sz="1600" b="1" dirty="0">
                <a:solidFill>
                  <a:schemeClr val="bg1"/>
                </a:solidFill>
                <a:latin typeface="+mn-lt"/>
                <a:ea typeface="MS PGothic" pitchFamily="34" charset="-128"/>
              </a:rPr>
              <a:t>limiti </a:t>
            </a:r>
            <a:r>
              <a:rPr lang="it-IT" altLang="it-IT" sz="1600" b="1" dirty="0">
                <a:solidFill>
                  <a:schemeClr val="bg1"/>
                </a:solidFill>
                <a:latin typeface="+mn-lt"/>
              </a:rPr>
              <a:t>principali</a:t>
            </a:r>
            <a:endParaRPr lang="it-IT" altLang="it-IT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641850" y="1832055"/>
            <a:ext cx="4364038" cy="189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a typeface="MS Gothic" charset="-128"/>
                <a:cs typeface="Calibri" pitchFamily="34" charset="0"/>
              </a:rPr>
              <a:t>Possibilità di valutare:</a:t>
            </a:r>
          </a:p>
          <a:p>
            <a:pPr marL="342900" indent="-342900"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ea typeface="MS Gothic" charset="-128"/>
                <a:cs typeface="Calibri" pitchFamily="34" charset="0"/>
              </a:rPr>
              <a:t>il comportamento degli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a typeface="MS Gothic" charset="-128"/>
                <a:cs typeface="Calibri" pitchFamily="34" charset="0"/>
              </a:rPr>
              <a:t>impianti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ea typeface="MS Gothic" charset="-128"/>
                <a:cs typeface="Calibri" pitchFamily="34" charset="0"/>
              </a:rPr>
              <a:t> al variare del carico termico ed elettrico dell’edificio, della modalità di gestione degli impianti e del comportamento degli occupanti</a:t>
            </a:r>
          </a:p>
        </p:txBody>
      </p:sp>
      <p:sp>
        <p:nvSpPr>
          <p:cNvPr id="18" name="Rettangolo 1"/>
          <p:cNvSpPr>
            <a:spLocks noChangeArrowheads="1"/>
          </p:cNvSpPr>
          <p:nvPr/>
        </p:nvSpPr>
        <p:spPr bwMode="auto">
          <a:xfrm>
            <a:off x="4768850" y="1270715"/>
            <a:ext cx="4143375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i="1" dirty="0">
                <a:solidFill>
                  <a:schemeClr val="bg1"/>
                </a:solidFill>
                <a:latin typeface="+mn-lt"/>
                <a:ea typeface="MS PGothic" pitchFamily="34" charset="-128"/>
              </a:rPr>
              <a:t>Metodi</a:t>
            </a:r>
            <a:r>
              <a:rPr lang="it-IT" altLang="it-IT" sz="1600" dirty="0">
                <a:solidFill>
                  <a:schemeClr val="bg1"/>
                </a:solidFill>
                <a:latin typeface="+mn-lt"/>
                <a:ea typeface="MS PGothic" pitchFamily="34" charset="-128"/>
              </a:rPr>
              <a:t>  di calcolo </a:t>
            </a:r>
            <a:r>
              <a:rPr lang="it-IT" altLang="it-IT" sz="1600" b="1" i="1" dirty="0">
                <a:solidFill>
                  <a:schemeClr val="bg1"/>
                </a:solidFill>
                <a:latin typeface="+mn-lt"/>
                <a:ea typeface="MS PGothic" pitchFamily="34" charset="-128"/>
              </a:rPr>
              <a:t>dinamici</a:t>
            </a:r>
            <a:r>
              <a:rPr lang="it-IT" altLang="it-IT" sz="1600" b="1" dirty="0">
                <a:solidFill>
                  <a:schemeClr val="bg1"/>
                </a:solidFill>
                <a:latin typeface="+mn-lt"/>
                <a:ea typeface="MS PGothic" pitchFamily="34" charset="-128"/>
              </a:rPr>
              <a:t>: perché</a:t>
            </a:r>
            <a:r>
              <a:rPr lang="it-IT" altLang="it-IT" sz="1600" b="1" dirty="0" smtClean="0">
                <a:solidFill>
                  <a:schemeClr val="bg1"/>
                </a:solidFill>
                <a:latin typeface="+mn-lt"/>
                <a:ea typeface="MS PGothic" pitchFamily="34" charset="-128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ttangolo 2"/>
          <p:cNvSpPr>
            <a:spLocks noChangeArrowheads="1"/>
          </p:cNvSpPr>
          <p:nvPr/>
        </p:nvSpPr>
        <p:spPr bwMode="auto">
          <a:xfrm>
            <a:off x="4641850" y="3608467"/>
            <a:ext cx="4364038" cy="246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800"/>
              </a:spcBef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1pPr>
            <a:lvl2pPr eaLnBrk="0" hangingPunct="0">
              <a:spcBef>
                <a:spcPts val="700"/>
              </a:spcBef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2pPr>
            <a:lvl3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3pPr>
            <a:lvl4pPr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4pPr>
            <a:lvl5pPr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fontAlgn="auto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altLang="it-IT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l’integrazione</a:t>
            </a:r>
            <a:r>
              <a:rPr lang="it-IT" alt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 di più tecnologie ad alta efficienza energetica </a:t>
            </a:r>
            <a:r>
              <a:rPr lang="it-IT" alt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(fonti rinnovabili, cogenerazione, solar </a:t>
            </a:r>
            <a:r>
              <a:rPr lang="it-IT" altLang="it-IT" sz="14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cooling</a:t>
            </a:r>
            <a:r>
              <a:rPr lang="it-IT" alt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, </a:t>
            </a:r>
            <a:r>
              <a:rPr lang="it-IT" altLang="it-IT" sz="1400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etc</a:t>
            </a:r>
            <a:r>
              <a:rPr lang="it-IT" alt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) </a:t>
            </a:r>
            <a:r>
              <a:rPr lang="it-IT" alt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in funzione delle caratteristiche meteo del sito, della disponibilità e costo delle fonti energetiche e delle richieste del territorio (</a:t>
            </a:r>
            <a:r>
              <a:rPr lang="it-IT" altLang="it-IT" sz="1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approccio sistemico e integrato</a:t>
            </a:r>
            <a:r>
              <a:rPr lang="it-IT" alt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42097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Titolo 13"/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pPr algn="ctr"/>
            <a:r>
              <a:rPr lang="en-US" dirty="0"/>
              <a:t>Metodologie di calcolo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5" t="3809" r="1517" b="5443"/>
          <a:stretch>
            <a:fillRect/>
          </a:stretch>
        </p:blipFill>
        <p:spPr bwMode="auto">
          <a:xfrm>
            <a:off x="377289" y="2019023"/>
            <a:ext cx="8392416" cy="3230362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413415" y="1528485"/>
            <a:ext cx="8262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</a:rPr>
              <a:t>Differenze tra intervalli temporali di calcolo:</a:t>
            </a: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941388" y="2526030"/>
            <a:ext cx="1439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>
                <a:solidFill>
                  <a:schemeClr val="accent1">
                    <a:lumMod val="75000"/>
                  </a:schemeClr>
                </a:solidFill>
                <a:ea typeface="Verdana" pitchFamily="34" charset="0"/>
              </a:rPr>
              <a:t>Stagionale</a:t>
            </a:r>
          </a:p>
        </p:txBody>
      </p:sp>
      <p:sp>
        <p:nvSpPr>
          <p:cNvPr id="10" name="CasellaDiTesto 8"/>
          <p:cNvSpPr txBox="1">
            <a:spLocks noChangeArrowheads="1"/>
          </p:cNvSpPr>
          <p:nvPr/>
        </p:nvSpPr>
        <p:spPr bwMode="auto">
          <a:xfrm>
            <a:off x="3905250" y="2532380"/>
            <a:ext cx="1069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</a:rPr>
              <a:t>Mensile</a:t>
            </a:r>
          </a:p>
        </p:txBody>
      </p:sp>
      <p:sp>
        <p:nvSpPr>
          <p:cNvPr id="11" name="CasellaDiTesto 9"/>
          <p:cNvSpPr txBox="1">
            <a:spLocks noChangeArrowheads="1"/>
          </p:cNvSpPr>
          <p:nvPr/>
        </p:nvSpPr>
        <p:spPr bwMode="auto">
          <a:xfrm>
            <a:off x="6608763" y="2533968"/>
            <a:ext cx="1984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>
                <a:solidFill>
                  <a:schemeClr val="accent1">
                    <a:lumMod val="75000"/>
                  </a:schemeClr>
                </a:solidFill>
                <a:ea typeface="Verdana" pitchFamily="34" charset="0"/>
              </a:rPr>
              <a:t>Orario o suborario</a:t>
            </a:r>
          </a:p>
        </p:txBody>
      </p:sp>
    </p:spTree>
    <p:extLst>
      <p:ext uri="{BB962C8B-B14F-4D97-AF65-F5344CB8AC3E}">
        <p14:creationId xmlns="" xmlns:p14="http://schemas.microsoft.com/office/powerpoint/2010/main" val="7885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Titolo 13"/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pPr algn="ctr"/>
            <a:r>
              <a:rPr lang="en-US" dirty="0"/>
              <a:t>Metodologie di calcolo</a:t>
            </a:r>
          </a:p>
        </p:txBody>
      </p:sp>
      <p:sp>
        <p:nvSpPr>
          <p:cNvPr id="21" name="Rettangolo 3"/>
          <p:cNvSpPr>
            <a:spLocks noChangeArrowheads="1"/>
          </p:cNvSpPr>
          <p:nvPr/>
        </p:nvSpPr>
        <p:spPr bwMode="auto">
          <a:xfrm>
            <a:off x="104776" y="5432433"/>
            <a:ext cx="3434838" cy="5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Rischio di </a:t>
            </a:r>
            <a:r>
              <a:rPr lang="it-IT" altLang="it-IT" sz="1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sovradimensionamento</a:t>
            </a:r>
            <a:r>
              <a:rPr lang="it-IT" altLang="it-IT" sz="1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dell’impianto o di operare in condizioni lontane da quelle di ottimo!</a:t>
            </a:r>
          </a:p>
        </p:txBody>
      </p:sp>
      <p:grpSp>
        <p:nvGrpSpPr>
          <p:cNvPr id="22" name="Gruppo 4"/>
          <p:cNvGrpSpPr>
            <a:grpSpLocks/>
          </p:cNvGrpSpPr>
          <p:nvPr/>
        </p:nvGrpSpPr>
        <p:grpSpPr bwMode="auto">
          <a:xfrm>
            <a:off x="374650" y="3435907"/>
            <a:ext cx="2851150" cy="2001203"/>
            <a:chOff x="1273486" y="2275698"/>
            <a:chExt cx="5867400" cy="3657600"/>
          </a:xfrm>
        </p:grpSpPr>
        <p:pic>
          <p:nvPicPr>
            <p:cNvPr id="23" name="Picture 7" descr="assi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486" y="2275698"/>
              <a:ext cx="58674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1621373" y="2715505"/>
              <a:ext cx="5039864" cy="278305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it-IT" sz="12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3949141" y="2705786"/>
              <a:ext cx="212438" cy="2783055"/>
            </a:xfrm>
            <a:prstGeom prst="rect">
              <a:avLst/>
            </a:prstGeom>
            <a:solidFill>
              <a:srgbClr val="10417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it-IT" sz="12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3194050" y="4407219"/>
            <a:ext cx="1082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400" b="1" dirty="0">
                <a:solidFill>
                  <a:srgbClr val="800000"/>
                </a:solidFill>
              </a:rPr>
              <a:t>Carico di picco</a:t>
            </a:r>
            <a:endParaRPr lang="en-US" altLang="it-IT" sz="1400" b="1" dirty="0">
              <a:solidFill>
                <a:srgbClr val="800000"/>
              </a:solidFill>
            </a:endParaRPr>
          </a:p>
        </p:txBody>
      </p:sp>
      <p:cxnSp>
        <p:nvCxnSpPr>
          <p:cNvPr id="27" name="Curved Connector 16"/>
          <p:cNvCxnSpPr>
            <a:cxnSpLocks noChangeShapeType="1"/>
            <a:endCxn id="26" idx="0"/>
          </p:cNvCxnSpPr>
          <p:nvPr/>
        </p:nvCxnSpPr>
        <p:spPr bwMode="auto">
          <a:xfrm>
            <a:off x="2071089" y="3771584"/>
            <a:ext cx="1664299" cy="635635"/>
          </a:xfrm>
          <a:prstGeom prst="curvedConnector2">
            <a:avLst/>
          </a:prstGeom>
          <a:noFill/>
          <a:ln w="28575" algn="ctr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" name="CasellaDiTesto 27"/>
          <p:cNvSpPr txBox="1"/>
          <p:nvPr/>
        </p:nvSpPr>
        <p:spPr>
          <a:xfrm>
            <a:off x="104775" y="1290220"/>
            <a:ext cx="4316413" cy="214674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u="sng" dirty="0">
                <a:solidFill>
                  <a:schemeClr val="bg1"/>
                </a:solidFill>
                <a:ea typeface="MS Gothic" charset="-128"/>
              </a:rPr>
              <a:t>Modelli </a:t>
            </a:r>
            <a:r>
              <a:rPr lang="it-IT" sz="1600" b="1" u="sng" dirty="0" smtClean="0">
                <a:solidFill>
                  <a:schemeClr val="bg1"/>
                </a:solidFill>
                <a:ea typeface="MS Gothic" charset="-128"/>
              </a:rPr>
              <a:t>stazionari</a:t>
            </a:r>
            <a:r>
              <a:rPr lang="it-IT" sz="1400" b="1" u="sng" dirty="0" smtClean="0">
                <a:solidFill>
                  <a:schemeClr val="bg1"/>
                </a:solidFill>
                <a:ea typeface="MS Gothic" charset="-128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bg1"/>
                </a:solidFill>
                <a:ea typeface="MS Gothic" charset="-128"/>
              </a:rPr>
              <a:t>dimensionamento </a:t>
            </a:r>
            <a:r>
              <a:rPr lang="it-IT" sz="1200" dirty="0">
                <a:solidFill>
                  <a:schemeClr val="bg1"/>
                </a:solidFill>
                <a:ea typeface="MS Gothic" charset="-128"/>
              </a:rPr>
              <a:t>di sistemi e componenti in funzione di:</a:t>
            </a:r>
          </a:p>
          <a:p>
            <a:pPr marL="269875" indent="-2698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bg1"/>
                </a:solidFill>
                <a:ea typeface="MS Gothic" charset="-128"/>
              </a:rPr>
              <a:t>“temperatura esterna di progetto”</a:t>
            </a:r>
          </a:p>
          <a:p>
            <a:pPr marL="269875" indent="-2698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bg1"/>
                </a:solidFill>
                <a:ea typeface="MS Gothic" charset="-128"/>
              </a:rPr>
              <a:t>profilo di carico del giorno più critico</a:t>
            </a:r>
          </a:p>
          <a:p>
            <a:pPr marL="1071563" indent="-10715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300" dirty="0">
                <a:solidFill>
                  <a:schemeClr val="bg1"/>
                </a:solidFill>
                <a:ea typeface="MS Gothic" charset="-128"/>
              </a:rPr>
              <a:t>SVANTAGGI: </a:t>
            </a:r>
            <a:r>
              <a:rPr lang="it-IT" sz="1200" dirty="0" smtClean="0">
                <a:solidFill>
                  <a:schemeClr val="bg1"/>
                </a:solidFill>
                <a:ea typeface="MS Gothic" charset="-128"/>
              </a:rPr>
              <a:t>impossibilità di </a:t>
            </a:r>
            <a:r>
              <a:rPr lang="it-IT" sz="1200" i="1" u="sng" dirty="0" smtClean="0">
                <a:solidFill>
                  <a:schemeClr val="bg1"/>
                </a:solidFill>
                <a:ea typeface="MS Gothic" charset="-128"/>
              </a:rPr>
              <a:t>analizzare i comportamenti del sistema impiantistico al di fuori delle condizioni di progetto!</a:t>
            </a:r>
            <a:endParaRPr lang="it-IT" sz="1200" i="1" u="sng" dirty="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652963" y="1273393"/>
            <a:ext cx="4364037" cy="237757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600" b="1" u="sng" dirty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Metodi </a:t>
            </a:r>
            <a:r>
              <a:rPr lang="it-IT" sz="1600" b="1" u="sng" dirty="0" smtClean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dinamici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valutazione del comportamento dei sistemi di generazione </a:t>
            </a:r>
            <a:r>
              <a:rPr lang="it-IT" sz="1200" dirty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al variare del carico termico ed elettrico dell’edificio in funzione: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200" dirty="0" smtClean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delle </a:t>
            </a:r>
            <a:r>
              <a:rPr lang="it-IT" sz="1200" dirty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caratteristiche</a:t>
            </a:r>
            <a:r>
              <a:rPr lang="it-IT" sz="1200" u="sng" dirty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 </a:t>
            </a:r>
            <a:r>
              <a:rPr lang="it-IT" sz="1200" i="1" u="sng" dirty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meteo</a:t>
            </a:r>
            <a:r>
              <a:rPr lang="it-IT" sz="1200" u="sng" dirty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 </a:t>
            </a:r>
            <a:r>
              <a:rPr lang="it-IT" sz="1200" dirty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del sito,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200" dirty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della disponibilità e costo delle </a:t>
            </a:r>
            <a:r>
              <a:rPr lang="it-IT" sz="1200" i="1" u="sng" dirty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fonti energetiche</a:t>
            </a:r>
            <a:r>
              <a:rPr lang="it-IT" sz="1200" dirty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200" dirty="0" smtClean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del </a:t>
            </a:r>
            <a:r>
              <a:rPr lang="it-IT" sz="1200" dirty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comportamento delle </a:t>
            </a:r>
            <a:r>
              <a:rPr lang="it-IT" sz="1200" i="1" u="sng" dirty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utenze (occupanti, illuminazione, apparecchiature)</a:t>
            </a:r>
            <a:r>
              <a:rPr lang="it-IT" sz="1200" dirty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,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1200" dirty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della modalità di </a:t>
            </a:r>
            <a:r>
              <a:rPr lang="it-IT" sz="1200" i="1" u="sng" dirty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gestione degli impianti</a:t>
            </a:r>
            <a:r>
              <a:rPr lang="it-IT" sz="1200" dirty="0">
                <a:solidFill>
                  <a:schemeClr val="bg1"/>
                </a:solidFill>
                <a:ea typeface="MS Gothic" charset="-128"/>
                <a:cs typeface="Calibri" pitchFamily="34" charset="0"/>
              </a:rPr>
              <a:t>.</a:t>
            </a:r>
          </a:p>
        </p:txBody>
      </p:sp>
      <p:pic>
        <p:nvPicPr>
          <p:cNvPr id="37" name="Picture 7" descr="assi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46" y="3932072"/>
            <a:ext cx="3569335" cy="222646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5043525" y="4447871"/>
            <a:ext cx="2803525" cy="1342866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pic>
        <p:nvPicPr>
          <p:cNvPr id="39" name="Picture 12" descr="diag_2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98" y="4160433"/>
            <a:ext cx="3115310" cy="170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4904043" y="4042749"/>
            <a:ext cx="395608" cy="670386"/>
          </a:xfrm>
          <a:prstGeom prst="rect">
            <a:avLst/>
          </a:prstGeom>
          <a:solidFill>
            <a:srgbClr val="800000">
              <a:alpha val="4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900868" y="5043697"/>
            <a:ext cx="2946182" cy="812529"/>
          </a:xfrm>
          <a:prstGeom prst="rect">
            <a:avLst/>
          </a:prstGeom>
          <a:solidFill>
            <a:srgbClr val="FF8000">
              <a:alpha val="4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grpSp>
        <p:nvGrpSpPr>
          <p:cNvPr id="42" name="Group 18"/>
          <p:cNvGrpSpPr>
            <a:grpSpLocks/>
          </p:cNvGrpSpPr>
          <p:nvPr/>
        </p:nvGrpSpPr>
        <p:grpSpPr bwMode="auto">
          <a:xfrm>
            <a:off x="6375438" y="3801897"/>
            <a:ext cx="2698750" cy="1458118"/>
            <a:chOff x="3873500" y="1436555"/>
            <a:chExt cx="3738378" cy="2985768"/>
          </a:xfrm>
        </p:grpSpPr>
        <p:sp>
          <p:nvSpPr>
            <p:cNvPr id="43" name="TextBox 10"/>
            <p:cNvSpPr txBox="1">
              <a:spLocks noChangeArrowheads="1"/>
            </p:cNvSpPr>
            <p:nvPr/>
          </p:nvSpPr>
          <p:spPr bwMode="auto">
            <a:xfrm>
              <a:off x="6127873" y="1735560"/>
              <a:ext cx="1427071" cy="1663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 dirty="0">
                  <a:solidFill>
                    <a:srgbClr val="800000"/>
                  </a:solidFill>
                </a:rPr>
                <a:t>Profilo orario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 dirty="0">
                  <a:solidFill>
                    <a:srgbClr val="800000"/>
                  </a:solidFill>
                </a:rPr>
                <a:t>di carico</a:t>
              </a:r>
              <a:endParaRPr lang="en-US" altLang="it-IT" sz="1400" b="1" dirty="0">
                <a:solidFill>
                  <a:srgbClr val="800000"/>
                </a:solidFill>
              </a:endParaRPr>
            </a:p>
          </p:txBody>
        </p: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6056705" y="1436555"/>
              <a:ext cx="1555173" cy="2213710"/>
            </a:xfrm>
            <a:prstGeom prst="ellipse">
              <a:avLst/>
            </a:prstGeom>
            <a:noFill/>
            <a:ln w="28575" algn="ctr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it-IT" sz="1800"/>
            </a:p>
          </p:txBody>
        </p:sp>
        <p:cxnSp>
          <p:nvCxnSpPr>
            <p:cNvPr id="45" name="Curved Connector 13"/>
            <p:cNvCxnSpPr>
              <a:cxnSpLocks noChangeShapeType="1"/>
              <a:endCxn id="44" idx="2"/>
            </p:cNvCxnSpPr>
            <p:nvPr/>
          </p:nvCxnSpPr>
          <p:spPr bwMode="auto">
            <a:xfrm flipV="1">
              <a:off x="3873500" y="2543410"/>
              <a:ext cx="2183205" cy="1878913"/>
            </a:xfrm>
            <a:prstGeom prst="curvedConnector3">
              <a:avLst>
                <a:gd name="adj1" fmla="val 50000"/>
              </a:avLst>
            </a:prstGeom>
            <a:noFill/>
            <a:ln w="28575" algn="ctr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1398588" y="3612834"/>
            <a:ext cx="676275" cy="378936"/>
          </a:xfrm>
          <a:prstGeom prst="ellips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200"/>
          </a:p>
        </p:txBody>
      </p:sp>
    </p:spTree>
    <p:extLst>
      <p:ext uri="{BB962C8B-B14F-4D97-AF65-F5344CB8AC3E}">
        <p14:creationId xmlns="" xmlns:p14="http://schemas.microsoft.com/office/powerpoint/2010/main" val="14261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1992" y="316136"/>
            <a:ext cx="902001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1900" b="1" dirty="0">
                <a:solidFill>
                  <a:schemeClr val="bg1"/>
                </a:solidFill>
                <a:latin typeface="+mj-lt"/>
              </a:rPr>
              <a:t>Equazione di bilancio energetico fra il sistema-edificio e l’ambiente esterno:</a:t>
            </a:r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497840" y="1115039"/>
            <a:ext cx="8208963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chemeClr val="bg1"/>
                </a:solidFill>
              </a:rPr>
              <a:t>q</a:t>
            </a:r>
            <a:r>
              <a:rPr lang="it-IT" altLang="it-IT" b="1" baseline="-25000" dirty="0">
                <a:solidFill>
                  <a:schemeClr val="bg1"/>
                </a:solidFill>
              </a:rPr>
              <a:t>entrante</a:t>
            </a:r>
            <a:r>
              <a:rPr lang="it-IT" altLang="it-IT" b="1" dirty="0">
                <a:solidFill>
                  <a:schemeClr val="bg1"/>
                </a:solidFill>
              </a:rPr>
              <a:t> + q </a:t>
            </a:r>
            <a:r>
              <a:rPr lang="it-IT" altLang="it-IT" b="1" baseline="-25000" dirty="0">
                <a:solidFill>
                  <a:schemeClr val="bg1"/>
                </a:solidFill>
              </a:rPr>
              <a:t>sorgenti</a:t>
            </a:r>
            <a:r>
              <a:rPr lang="it-IT" altLang="it-IT" b="1" dirty="0">
                <a:solidFill>
                  <a:schemeClr val="bg1"/>
                </a:solidFill>
              </a:rPr>
              <a:t> – q</a:t>
            </a:r>
            <a:r>
              <a:rPr lang="it-IT" altLang="it-IT" b="1" baseline="-25000" dirty="0">
                <a:solidFill>
                  <a:schemeClr val="bg1"/>
                </a:solidFill>
              </a:rPr>
              <a:t>uscente</a:t>
            </a:r>
            <a:r>
              <a:rPr lang="it-IT" altLang="it-IT" b="1" dirty="0">
                <a:solidFill>
                  <a:schemeClr val="bg1"/>
                </a:solidFill>
              </a:rPr>
              <a:t> = Accumulo termico</a:t>
            </a:r>
          </a:p>
        </p:txBody>
      </p:sp>
      <p:pic>
        <p:nvPicPr>
          <p:cNvPr id="7" name="Picture 1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81" y="1676445"/>
            <a:ext cx="2028415" cy="176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081381" y="1955740"/>
            <a:ext cx="368774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6938" indent="-896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</a:t>
            </a:r>
            <a:r>
              <a:rPr lang="it-IT" sz="11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entrante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:</a:t>
            </a:r>
            <a:r>
              <a:rPr lang="it-IT" sz="11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per pareti e finestre confinanti con l’esterno</a:t>
            </a:r>
          </a:p>
          <a:p>
            <a:pPr marL="896938" indent="-896938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896938" indent="-896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</a:t>
            </a:r>
            <a:r>
              <a:rPr lang="it-IT" sz="11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uscente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:</a:t>
            </a:r>
            <a:r>
              <a:rPr lang="it-IT" sz="11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per pareti disperdenti e per ventilazione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 </a:t>
            </a:r>
            <a:r>
              <a:rPr lang="it-IT" sz="11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sorgenti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= q </a:t>
            </a:r>
            <a:r>
              <a:rPr lang="it-IT" sz="11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impianto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+</a:t>
            </a:r>
            <a:r>
              <a:rPr lang="it-IT" sz="11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 </a:t>
            </a:r>
            <a:r>
              <a:rPr lang="it-IT" sz="11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interno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 </a:t>
            </a:r>
            <a:r>
              <a:rPr lang="it-IT" sz="11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impianto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: impianto termico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 </a:t>
            </a:r>
            <a:r>
              <a:rPr lang="it-IT" sz="1200" b="1" baseline="-25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interno</a:t>
            </a: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: </a:t>
            </a: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sorgenti termiche interne 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97506316"/>
              </p:ext>
            </p:extLst>
          </p:nvPr>
        </p:nvGraphicFramePr>
        <p:xfrm>
          <a:off x="436924" y="3636850"/>
          <a:ext cx="3360737" cy="538162"/>
        </p:xfrm>
        <a:graphic>
          <a:graphicData uri="http://schemas.openxmlformats.org/presentationml/2006/ole">
            <p:oleObj spid="_x0000_s2059" name="Equazione" r:id="rId4" imgW="2349360" imgH="431640" progId="Equation.3">
              <p:embed/>
            </p:oleObj>
          </a:graphicData>
        </a:graphic>
      </p:graphicFrame>
      <p:sp>
        <p:nvSpPr>
          <p:cNvPr id="10" name="Rettangolo 5"/>
          <p:cNvSpPr>
            <a:spLocks noChangeArrowheads="1"/>
          </p:cNvSpPr>
          <p:nvPr/>
        </p:nvSpPr>
        <p:spPr bwMode="auto">
          <a:xfrm>
            <a:off x="3649488" y="3753807"/>
            <a:ext cx="392550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050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it-IT" altLang="it-IT" sz="1050" b="1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it-IT" altLang="it-IT" sz="105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it-IT" altLang="it-IT" sz="1050" b="1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it-IT" altLang="it-IT" sz="1050" dirty="0">
                <a:solidFill>
                  <a:schemeClr val="accent1">
                    <a:lumMod val="50000"/>
                  </a:schemeClr>
                </a:solidFill>
              </a:rPr>
              <a:t> è la </a:t>
            </a:r>
            <a:r>
              <a:rPr lang="it-IT" altLang="it-IT" sz="1050" b="1" dirty="0">
                <a:solidFill>
                  <a:schemeClr val="accent1">
                    <a:lumMod val="50000"/>
                  </a:schemeClr>
                </a:solidFill>
              </a:rPr>
              <a:t>capacità termica </a:t>
            </a:r>
            <a:r>
              <a:rPr lang="it-IT" altLang="it-IT" sz="1050" dirty="0">
                <a:solidFill>
                  <a:schemeClr val="accent1">
                    <a:lumMod val="50000"/>
                  </a:schemeClr>
                </a:solidFill>
              </a:rPr>
              <a:t>elementi presenti nell’edificio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41617" y="4402531"/>
            <a:ext cx="168022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cap="all" dirty="0">
                <a:solidFill>
                  <a:schemeClr val="bg1"/>
                </a:solidFill>
                <a:latin typeface="+mn-lt"/>
                <a:cs typeface="+mn-cs"/>
              </a:rPr>
              <a:t>Accumulo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cap="all" dirty="0">
                <a:solidFill>
                  <a:schemeClr val="bg1"/>
                </a:solidFill>
                <a:latin typeface="+mn-lt"/>
                <a:cs typeface="+mn-cs"/>
              </a:rPr>
              <a:t>termico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976881" y="4382062"/>
            <a:ext cx="133030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cap="all" dirty="0">
                <a:solidFill>
                  <a:schemeClr val="bg1"/>
                </a:solidFill>
                <a:latin typeface="+mn-lt"/>
                <a:cs typeface="+mn-cs"/>
              </a:rPr>
              <a:t>volano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cap="all" dirty="0">
                <a:solidFill>
                  <a:schemeClr val="bg1"/>
                </a:solidFill>
                <a:latin typeface="+mn-lt"/>
                <a:cs typeface="+mn-cs"/>
              </a:rPr>
              <a:t>termico</a:t>
            </a:r>
            <a:r>
              <a:rPr lang="it-IT" sz="1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3" name="Freccia a destra 12"/>
          <p:cNvSpPr>
            <a:spLocks noChangeArrowheads="1"/>
          </p:cNvSpPr>
          <p:nvPr/>
        </p:nvSpPr>
        <p:spPr bwMode="auto">
          <a:xfrm>
            <a:off x="2157005" y="4453182"/>
            <a:ext cx="741220" cy="360362"/>
          </a:xfrm>
          <a:prstGeom prst="rightArrow">
            <a:avLst>
              <a:gd name="adj1" fmla="val 50000"/>
              <a:gd name="adj2" fmla="val 49872"/>
            </a:avLst>
          </a:prstGeom>
          <a:solidFill>
            <a:schemeClr val="accent1">
              <a:lumMod val="60000"/>
              <a:lumOff val="40000"/>
            </a:schemeClr>
          </a:solidFill>
          <a:ln w="28575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1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146051" y="4927031"/>
            <a:ext cx="4174491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chemeClr val="accent1">
                    <a:lumMod val="50000"/>
                  </a:schemeClr>
                </a:solidFill>
              </a:rPr>
              <a:t>Studio dei </a:t>
            </a:r>
            <a:r>
              <a:rPr lang="it-IT" altLang="it-IT" sz="1200" b="1" u="sng" dirty="0">
                <a:solidFill>
                  <a:schemeClr val="accent1">
                    <a:lumMod val="50000"/>
                  </a:schemeClr>
                </a:solidFill>
              </a:rPr>
              <a:t>transitori</a:t>
            </a:r>
            <a:r>
              <a:rPr lang="it-IT" altLang="it-IT" sz="1200" dirty="0">
                <a:solidFill>
                  <a:schemeClr val="accent1">
                    <a:lumMod val="50000"/>
                  </a:schemeClr>
                </a:solidFill>
              </a:rPr>
              <a:t> del sistema edificio impianto: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solidFill>
                  <a:schemeClr val="accent1">
                    <a:lumMod val="50000"/>
                  </a:schemeClr>
                </a:solidFill>
              </a:rPr>
              <a:t>aspetto </a:t>
            </a:r>
            <a:r>
              <a:rPr lang="it-IT" altLang="it-IT" sz="1200" dirty="0">
                <a:solidFill>
                  <a:schemeClr val="accent1">
                    <a:lumMod val="50000"/>
                  </a:schemeClr>
                </a:solidFill>
              </a:rPr>
              <a:t>fondamentale per tener conto delle </a:t>
            </a:r>
            <a:r>
              <a:rPr lang="it-IT" altLang="it-IT" sz="1200" b="1" dirty="0">
                <a:solidFill>
                  <a:schemeClr val="accent1">
                    <a:lumMod val="50000"/>
                  </a:schemeClr>
                </a:solidFill>
              </a:rPr>
              <a:t>rientranze di calore </a:t>
            </a:r>
            <a:r>
              <a:rPr lang="it-IT" altLang="it-IT" sz="1200" dirty="0" smtClean="0">
                <a:solidFill>
                  <a:schemeClr val="accent1">
                    <a:lumMod val="50000"/>
                  </a:schemeClr>
                </a:solidFill>
              </a:rPr>
              <a:t>(particolarmente in </a:t>
            </a:r>
            <a:r>
              <a:rPr lang="it-IT" altLang="it-IT" sz="1200" dirty="0">
                <a:solidFill>
                  <a:schemeClr val="accent1">
                    <a:lumMod val="50000"/>
                  </a:schemeClr>
                </a:solidFill>
              </a:rPr>
              <a:t>regime </a:t>
            </a:r>
            <a:r>
              <a:rPr lang="it-IT" altLang="it-IT" sz="1200" dirty="0" smtClean="0">
                <a:solidFill>
                  <a:schemeClr val="accent1">
                    <a:lumMod val="50000"/>
                  </a:schemeClr>
                </a:solidFill>
              </a:rPr>
              <a:t>estivo) </a:t>
            </a:r>
            <a:r>
              <a:rPr lang="it-IT" altLang="it-IT" sz="1050" dirty="0">
                <a:solidFill>
                  <a:schemeClr val="accent1">
                    <a:lumMod val="50000"/>
                  </a:schemeClr>
                </a:solidFill>
              </a:rPr>
              <a:t>(variabilità del verso dei flussi termici scambiati con l’ambiente esterno</a:t>
            </a:r>
            <a:r>
              <a:rPr lang="it-IT" altLang="it-IT" sz="105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it-IT" altLang="it-IT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8" descr="Risultati immagini per sfasamento e attenuazi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4275" y="4378644"/>
            <a:ext cx="2087336" cy="16398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Immagine correla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4051" y="4131288"/>
            <a:ext cx="2087336" cy="207555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1779639" y="1625597"/>
            <a:ext cx="6095999" cy="1887688"/>
          </a:xfrm>
          <a:prstGeom prst="rect">
            <a:avLst/>
          </a:prstGeom>
          <a:noFill/>
          <a:ln w="317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448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61549" y="2178365"/>
            <a:ext cx="8799353" cy="406745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pPr algn="ctr" eaLnBrk="0" hangingPunct="0">
              <a:defRPr/>
            </a:pPr>
            <a:r>
              <a:rPr lang="it-IT" altLang="it-IT" dirty="0">
                <a:solidFill>
                  <a:schemeClr val="bg1"/>
                </a:solidFill>
                <a:cs typeface="Times New Roman" pitchFamily="18" charset="0"/>
              </a:rPr>
              <a:t>Parametri termici dinamici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9606" y="2510494"/>
            <a:ext cx="8842083" cy="523220"/>
          </a:xfrm>
          <a:prstGeom prst="rect">
            <a:avLst/>
          </a:prstGeom>
          <a:noFill/>
          <a:ln w="38100"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b="1" dirty="0" smtClean="0">
                <a:solidFill>
                  <a:schemeClr val="bg1"/>
                </a:solidFill>
                <a:latin typeface="+mn-lt"/>
              </a:rPr>
              <a:t>L’ </a:t>
            </a:r>
            <a:r>
              <a:rPr lang="it-IT" altLang="it-IT" sz="1400" b="1" dirty="0" smtClean="0">
                <a:solidFill>
                  <a:schemeClr val="bg1"/>
                </a:solidFill>
                <a:latin typeface="+mn-lt"/>
                <a:cs typeface="Arial"/>
              </a:rPr>
              <a:t>"</a:t>
            </a:r>
            <a:r>
              <a:rPr lang="it-IT" altLang="it-IT" sz="1400" b="1" dirty="0" smtClean="0">
                <a:solidFill>
                  <a:schemeClr val="bg1"/>
                </a:solidFill>
                <a:latin typeface="+mn-lt"/>
              </a:rPr>
              <a:t>INERZIA TERMICA</a:t>
            </a:r>
            <a:r>
              <a:rPr lang="it-IT" altLang="it-IT" sz="1400" b="1" dirty="0" smtClean="0">
                <a:solidFill>
                  <a:schemeClr val="bg1"/>
                </a:solidFill>
                <a:latin typeface="+mn-lt"/>
                <a:cs typeface="Arial"/>
              </a:rPr>
              <a:t>"</a:t>
            </a:r>
            <a:r>
              <a:rPr lang="it-IT" altLang="it-IT" sz="1400" dirty="0" smtClean="0">
                <a:solidFill>
                  <a:schemeClr val="bg1"/>
                </a:solidFill>
                <a:latin typeface="+mn-lt"/>
              </a:rPr>
              <a:t> è </a:t>
            </a:r>
            <a:r>
              <a:rPr lang="it-IT" altLang="it-IT" sz="1400" dirty="0">
                <a:solidFill>
                  <a:schemeClr val="bg1"/>
                </a:solidFill>
                <a:latin typeface="+mn-lt"/>
              </a:rPr>
              <a:t>l’attitudine della parete a ridurre (smorzamento) e ritardare (sfasamento) l’effetto di sollecitazioni dinamiche sul carico termico dell’ambiente. </a:t>
            </a:r>
            <a:endParaRPr lang="it-IT" altLang="it-IT" sz="1300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1549" y="1140284"/>
            <a:ext cx="8799353" cy="914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Al fine di limitare il fabbisogno per la climatizzazione estiva e di contenere la temperatura interna degli ambienti, è opportuno verificare il comportamento “inerziale” della chiusura.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59248" y="3354907"/>
            <a:ext cx="6289903" cy="2600712"/>
          </a:xfrm>
          <a:prstGeom prst="rect">
            <a:avLst/>
          </a:prstGeom>
          <a:noFill/>
          <a:ln w="38100"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dirty="0" smtClean="0">
                <a:solidFill>
                  <a:schemeClr val="bg1"/>
                </a:solidFill>
                <a:latin typeface="+mn-lt"/>
              </a:rPr>
              <a:t>Si </a:t>
            </a:r>
            <a:r>
              <a:rPr lang="it-IT" altLang="it-IT" sz="1400" dirty="0">
                <a:solidFill>
                  <a:schemeClr val="bg1"/>
                </a:solidFill>
                <a:latin typeface="+mn-lt"/>
              </a:rPr>
              <a:t>distingue tra </a:t>
            </a:r>
            <a:r>
              <a:rPr lang="it-IT" altLang="it-IT" sz="1600" u="sng" dirty="0">
                <a:solidFill>
                  <a:schemeClr val="bg1"/>
                </a:solidFill>
                <a:latin typeface="+mn-lt"/>
              </a:rPr>
              <a:t>sollecitazioni </a:t>
            </a:r>
            <a:r>
              <a:rPr lang="it-IT" altLang="it-IT" sz="1600" u="sng" dirty="0" smtClean="0">
                <a:solidFill>
                  <a:schemeClr val="bg1"/>
                </a:solidFill>
                <a:latin typeface="+mn-lt"/>
              </a:rPr>
              <a:t>termiche</a:t>
            </a:r>
            <a:r>
              <a:rPr lang="it-IT" altLang="it-IT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altLang="it-IT" sz="1400" b="1" dirty="0" smtClean="0">
                <a:solidFill>
                  <a:schemeClr val="bg1"/>
                </a:solidFill>
                <a:latin typeface="+mn-lt"/>
              </a:rPr>
              <a:t>ESTERNE</a:t>
            </a:r>
            <a:r>
              <a:rPr lang="it-IT" altLang="it-IT" sz="1400" dirty="0" smtClean="0">
                <a:solidFill>
                  <a:schemeClr val="bg1"/>
                </a:solidFill>
                <a:latin typeface="+mn-lt"/>
              </a:rPr>
              <a:t> ed </a:t>
            </a:r>
            <a:r>
              <a:rPr lang="it-IT" altLang="it-IT" sz="1400" b="1" dirty="0" smtClean="0">
                <a:solidFill>
                  <a:schemeClr val="bg1"/>
                </a:solidFill>
                <a:latin typeface="+mn-lt"/>
              </a:rPr>
              <a:t>INTERNE</a:t>
            </a:r>
            <a:endParaRPr lang="it-IT" altLang="it-IT" sz="1400" b="1" dirty="0">
              <a:solidFill>
                <a:schemeClr val="bg1"/>
              </a:solidFill>
              <a:latin typeface="+mn-lt"/>
            </a:endParaRPr>
          </a:p>
          <a:p>
            <a:pPr lvl="1"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600" b="1" dirty="0" smtClean="0">
                <a:solidFill>
                  <a:schemeClr val="bg1"/>
                </a:solidFill>
                <a:latin typeface="+mn-lt"/>
              </a:rPr>
              <a:t>sul </a:t>
            </a:r>
            <a:r>
              <a:rPr lang="it-IT" altLang="it-IT" sz="1600" b="1" dirty="0">
                <a:solidFill>
                  <a:schemeClr val="bg1"/>
                </a:solidFill>
                <a:latin typeface="+mn-lt"/>
              </a:rPr>
              <a:t>lato esterno del componente</a:t>
            </a:r>
          </a:p>
          <a:p>
            <a:pPr lvl="2"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300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altLang="it-IT" sz="1300" u="sng" dirty="0">
                <a:solidFill>
                  <a:schemeClr val="bg1"/>
                </a:solidFill>
                <a:latin typeface="+mn-lt"/>
              </a:rPr>
              <a:t>variazione giornaliera della temperatura esterna</a:t>
            </a:r>
          </a:p>
          <a:p>
            <a:pPr lvl="2"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300" u="sng" dirty="0">
                <a:solidFill>
                  <a:schemeClr val="bg1"/>
                </a:solidFill>
                <a:latin typeface="+mn-lt"/>
              </a:rPr>
              <a:t> variazione giornaliera della radiazione incidente sul componente</a:t>
            </a:r>
          </a:p>
          <a:p>
            <a:pPr lvl="1"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600" b="1" dirty="0" smtClean="0">
                <a:solidFill>
                  <a:schemeClr val="bg1"/>
                </a:solidFill>
                <a:latin typeface="+mn-lt"/>
              </a:rPr>
              <a:t>sul lato interno del componente</a:t>
            </a:r>
          </a:p>
          <a:p>
            <a:pPr lvl="2"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it-IT" altLang="it-IT" sz="1300" u="sng" dirty="0" smtClean="0">
                <a:solidFill>
                  <a:schemeClr val="bg1"/>
                </a:solidFill>
                <a:latin typeface="+mn-lt"/>
              </a:rPr>
              <a:t>radiazione solare attraverso i vetri</a:t>
            </a:r>
          </a:p>
          <a:p>
            <a:pPr lvl="2"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300" u="sng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it-IT" altLang="it-IT" sz="1300" u="sng" dirty="0">
                <a:solidFill>
                  <a:schemeClr val="bg1"/>
                </a:solidFill>
                <a:latin typeface="+mn-lt"/>
              </a:rPr>
              <a:t>occupazione, apporti interni</a:t>
            </a:r>
          </a:p>
          <a:p>
            <a:pPr lvl="2"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1300" u="sng" dirty="0">
                <a:solidFill>
                  <a:schemeClr val="bg1"/>
                </a:solidFill>
                <a:latin typeface="+mn-lt"/>
              </a:rPr>
              <a:t> intermittenza impianto di riscaldamento/raffrescamento</a:t>
            </a:r>
          </a:p>
        </p:txBody>
      </p:sp>
    </p:spTree>
    <p:extLst>
      <p:ext uri="{BB962C8B-B14F-4D97-AF65-F5344CB8AC3E}">
        <p14:creationId xmlns="" xmlns:p14="http://schemas.microsoft.com/office/powerpoint/2010/main" val="22587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pPr algn="ctr" eaLnBrk="0" hangingPunct="0">
              <a:defRPr/>
            </a:pPr>
            <a:r>
              <a:rPr lang="it-IT" altLang="it-IT" dirty="0">
                <a:solidFill>
                  <a:schemeClr val="bg1"/>
                </a:solidFill>
                <a:cs typeface="Times New Roman" pitchFamily="18" charset="0"/>
              </a:rPr>
              <a:t>Parametri termici dinamici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4995" y="1244578"/>
            <a:ext cx="8824022" cy="1985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ndara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ndara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ndara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C956E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808DA9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DA9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DA9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DA9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DA9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it-IT" altLang="it-IT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Lo strumento al quale la legislazione energetica nazionale fa riferimento per il calcolo dei </a:t>
            </a:r>
            <a:r>
              <a:rPr lang="it-IT" altLang="it-IT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parametri termici dinamici</a:t>
            </a:r>
            <a:r>
              <a:rPr lang="it-IT" altLang="it-IT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è la norma </a:t>
            </a:r>
            <a:r>
              <a:rPr lang="it-IT" alt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UNI EN ISO 13786</a:t>
            </a:r>
            <a:r>
              <a:rPr lang="it-IT" altLang="it-IT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Tale norma è basata sul metodo delle ammettenze e propone un modello di calcolo semplificato delle prestazioni termiche dinamiche del componente edilizio opaco, ipotizzando una sollecitazione termica di tipo sinusoidale, con periodo di 24 ore (regime periodico stabilizzato</a:t>
            </a:r>
            <a:r>
              <a:rPr lang="it-IT" altLang="it-IT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).</a:t>
            </a:r>
            <a:endParaRPr lang="it-IT" altLang="it-IT" sz="16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14575" y="4090103"/>
            <a:ext cx="4659661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xtLst/>
        </p:spPr>
        <p:txBody>
          <a:bodyPr wrap="square" anchor="ctr">
            <a:spAutoFit/>
          </a:bodyPr>
          <a:lstStyle>
            <a:lvl1pPr marL="319088" indent="-319088" eaLnBrk="0" hangingPunct="0">
              <a:spcBef>
                <a:spcPts val="800"/>
              </a:spcBef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1pPr>
            <a:lvl2pPr eaLnBrk="0" hangingPunct="0">
              <a:spcBef>
                <a:spcPts val="700"/>
              </a:spcBef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2pPr>
            <a:lvl3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3pPr>
            <a:lvl4pPr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4pPr>
            <a:lvl5pPr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marL="519113" indent="-34290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Ø"/>
            </a:pPr>
            <a:r>
              <a:rPr lang="it-IT" altLang="it-IT" sz="2000" b="1" i="1" dirty="0" smtClean="0">
                <a:solidFill>
                  <a:schemeClr val="bg1"/>
                </a:solidFill>
                <a:latin typeface="Candara" pitchFamily="34" charset="0"/>
              </a:rPr>
              <a:t>il </a:t>
            </a:r>
            <a:r>
              <a:rPr lang="it-IT" altLang="it-IT" sz="2000" b="1" i="1" dirty="0">
                <a:solidFill>
                  <a:schemeClr val="bg1"/>
                </a:solidFill>
                <a:latin typeface="Candara" pitchFamily="34" charset="0"/>
              </a:rPr>
              <a:t>fattore di attenuazione</a:t>
            </a:r>
          </a:p>
          <a:p>
            <a:pPr marL="519113" indent="-34290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Ø"/>
            </a:pPr>
            <a:r>
              <a:rPr lang="it-IT" altLang="it-IT" sz="2000" b="1" i="1" dirty="0">
                <a:solidFill>
                  <a:schemeClr val="bg1"/>
                </a:solidFill>
                <a:latin typeface="Candara" pitchFamily="34" charset="0"/>
              </a:rPr>
              <a:t>lo sfasamento </a:t>
            </a:r>
            <a:r>
              <a:rPr lang="it-IT" altLang="it-IT" sz="2000" b="1" i="1" dirty="0" smtClean="0">
                <a:solidFill>
                  <a:schemeClr val="bg1"/>
                </a:solidFill>
                <a:latin typeface="Candara" pitchFamily="34" charset="0"/>
              </a:rPr>
              <a:t>termico</a:t>
            </a:r>
          </a:p>
          <a:p>
            <a:pPr marL="519113" indent="-34290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Ø"/>
            </a:pPr>
            <a:r>
              <a:rPr lang="it-IT" altLang="it-IT" sz="2000" b="1" i="1" dirty="0">
                <a:solidFill>
                  <a:schemeClr val="bg1"/>
                </a:solidFill>
                <a:latin typeface="Candara" pitchFamily="34" charset="0"/>
              </a:rPr>
              <a:t>la capacità termica areica interna</a:t>
            </a:r>
          </a:p>
          <a:p>
            <a:pPr marL="519113" indent="-342900" algn="just"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SzPct val="85000"/>
              <a:buFont typeface="Wingdings" panose="05000000000000000000" pitchFamily="2" charset="2"/>
              <a:buChar char="Ø"/>
            </a:pPr>
            <a:r>
              <a:rPr lang="it-IT" altLang="it-IT" sz="2000" b="1" i="1" dirty="0">
                <a:solidFill>
                  <a:schemeClr val="bg1"/>
                </a:solidFill>
                <a:latin typeface="Candara" pitchFamily="34" charset="0"/>
              </a:rPr>
              <a:t>la trasmittanza termica </a:t>
            </a:r>
            <a:r>
              <a:rPr lang="it-IT" altLang="it-IT" sz="2000" b="1" i="1" dirty="0" smtClean="0">
                <a:solidFill>
                  <a:schemeClr val="bg1"/>
                </a:solidFill>
                <a:latin typeface="Candara" pitchFamily="34" charset="0"/>
              </a:rPr>
              <a:t>periodica</a:t>
            </a:r>
            <a:endParaRPr lang="it-IT" altLang="it-IT" sz="20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4995" y="3591977"/>
            <a:ext cx="8713196" cy="4160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1600" b="1" dirty="0" smtClean="0">
                <a:solidFill>
                  <a:schemeClr val="bg1"/>
                </a:solidFill>
              </a:rPr>
              <a:t>I </a:t>
            </a:r>
            <a:r>
              <a:rPr lang="it-IT" altLang="it-IT" sz="1600" b="1" dirty="0">
                <a:solidFill>
                  <a:schemeClr val="bg1"/>
                </a:solidFill>
              </a:rPr>
              <a:t>principali parametri utilizzati per la caratterizzazione dinamica dei componenti, sono:</a:t>
            </a:r>
            <a:endParaRPr lang="it-IT" altLang="it-IT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8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pPr algn="ctr" eaLnBrk="0" hangingPunct="0">
              <a:defRPr/>
            </a:pPr>
            <a:r>
              <a:rPr lang="it-IT" altLang="it-IT" dirty="0">
                <a:solidFill>
                  <a:schemeClr val="bg1"/>
                </a:solidFill>
                <a:cs typeface="Times New Roman" pitchFamily="18" charset="0"/>
              </a:rPr>
              <a:t>Parametri termici dinamici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4677" y="1129261"/>
            <a:ext cx="8905875" cy="2129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400" b="1" dirty="0">
                <a:solidFill>
                  <a:schemeClr val="bg1"/>
                </a:solidFill>
                <a:latin typeface="+mn-lt"/>
              </a:rPr>
              <a:t>− </a:t>
            </a:r>
            <a:r>
              <a:rPr lang="it-IT" sz="1600" dirty="0">
                <a:solidFill>
                  <a:schemeClr val="bg1"/>
                </a:solidFill>
                <a:latin typeface="+mn-lt"/>
              </a:rPr>
              <a:t>Il </a:t>
            </a:r>
            <a:r>
              <a:rPr lang="it-IT" sz="2000" b="1" u="sng" dirty="0">
                <a:solidFill>
                  <a:schemeClr val="bg1"/>
                </a:solidFill>
                <a:latin typeface="+mn-lt"/>
              </a:rPr>
              <a:t>fattore di attenuazione</a:t>
            </a:r>
            <a:r>
              <a:rPr lang="it-IT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2000" b="1" i="1" dirty="0">
                <a:solidFill>
                  <a:schemeClr val="bg1"/>
                </a:solidFill>
                <a:latin typeface="+mn-lt"/>
              </a:rPr>
              <a:t>f</a:t>
            </a:r>
            <a:r>
              <a:rPr lang="it-IT" sz="2000" b="1" i="1" baseline="-25000" dirty="0">
                <a:solidFill>
                  <a:schemeClr val="bg1"/>
                </a:solidFill>
                <a:latin typeface="+mn-lt"/>
              </a:rPr>
              <a:t>a</a:t>
            </a:r>
            <a:r>
              <a:rPr lang="it-IT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1400" dirty="0">
                <a:solidFill>
                  <a:schemeClr val="bg1"/>
                </a:solidFill>
                <a:latin typeface="+mn-lt"/>
              </a:rPr>
              <a:t>è uguale al rapporto fra il massimo flusso della parete capacitiva ed il massimo flusso della parete a massa termica nulla; esso dunque qualifica la riduzione di ampiezza dell’onda termica nel passaggio dall’esterno all’interno dell’ambiente attraverso la struttura in esame (Figura 1).</a:t>
            </a:r>
            <a:r>
              <a:rPr lang="it-IT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Indica </a:t>
            </a:r>
            <a:r>
              <a:rPr lang="it-IT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la </a:t>
            </a:r>
            <a:r>
              <a:rPr lang="it-IT" sz="14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differenza di temperatura e dunque </a:t>
            </a:r>
            <a:r>
              <a:rPr lang="it-IT" sz="1400" b="1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la capacità di una struttura d’involucro di attenuare l’ampiezza d’onda del flusso termico, nel suo passaggio dall’ambiente esterno a quello interno, producendo una riduzione della temperatura esterna</a:t>
            </a:r>
            <a:r>
              <a:rPr lang="it-IT" sz="1400" b="1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it-IT" sz="1400" b="1" i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60"/>
          <a:stretch>
            <a:fillRect/>
          </a:stretch>
        </p:blipFill>
        <p:spPr bwMode="auto">
          <a:xfrm>
            <a:off x="3380513" y="3037614"/>
            <a:ext cx="4916231" cy="323728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2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="" xmlns:p14="http://schemas.microsoft.com/office/powerpoint/2010/main" val="10716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Impieghi</a:t>
            </a:r>
            <a:r>
              <a:rPr lang="en-US" dirty="0"/>
              <a:t> </a:t>
            </a:r>
            <a:r>
              <a:rPr lang="en-US" dirty="0" err="1"/>
              <a:t>finali</a:t>
            </a:r>
            <a:r>
              <a:rPr lang="en-US" dirty="0"/>
              <a:t> di </a:t>
            </a:r>
            <a:r>
              <a:rPr lang="en-US" dirty="0" err="1"/>
              <a:t>energia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46150" y="1196632"/>
            <a:ext cx="8892345" cy="1353897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900" dirty="0">
                <a:ea typeface="Verdana" panose="020B0604030504040204" pitchFamily="34" charset="0"/>
                <a:cs typeface="Verdana" panose="020B0604030504040204" pitchFamily="34" charset="0"/>
              </a:rPr>
              <a:t>La conservazione e la riqualificazione degli </a:t>
            </a:r>
            <a:r>
              <a:rPr lang="it-IT" sz="1900" b="1" u="sng" dirty="0">
                <a:ea typeface="Verdana" panose="020B0604030504040204" pitchFamily="34" charset="0"/>
                <a:cs typeface="Verdana" panose="020B0604030504040204" pitchFamily="34" charset="0"/>
              </a:rPr>
              <a:t>edifici esistenti</a:t>
            </a:r>
            <a:r>
              <a:rPr lang="it-IT" sz="1900" dirty="0">
                <a:ea typeface="Verdana" panose="020B0604030504040204" pitchFamily="34" charset="0"/>
                <a:cs typeface="Verdana" panose="020B0604030504040204" pitchFamily="34" charset="0"/>
              </a:rPr>
              <a:t>, di </a:t>
            </a:r>
            <a:r>
              <a:rPr lang="it-IT" sz="1900" i="1" dirty="0">
                <a:ea typeface="Verdana" panose="020B0604030504040204" pitchFamily="34" charset="0"/>
                <a:cs typeface="Verdana" panose="020B0604030504040204" pitchFamily="34" charset="0"/>
              </a:rPr>
              <a:t>importanza storica e monumentale e non</a:t>
            </a:r>
            <a:r>
              <a:rPr lang="it-IT" sz="1900" dirty="0">
                <a:ea typeface="Verdana" panose="020B0604030504040204" pitchFamily="34" charset="0"/>
                <a:cs typeface="Verdana" panose="020B0604030504040204" pitchFamily="34" charset="0"/>
              </a:rPr>
              <a:t>, è un tema rilevante e strategico in ambito nazionale, europeo ed internazionale.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8479" y="2820818"/>
            <a:ext cx="3534509" cy="294496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158260" y="3364824"/>
            <a:ext cx="5152294" cy="193899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600" dirty="0">
                <a:ea typeface="Verdana" panose="020B0604030504040204" pitchFamily="34" charset="0"/>
                <a:cs typeface="Verdana" panose="020B0604030504040204" pitchFamily="34" charset="0"/>
              </a:rPr>
              <a:t>Questo è ancora più vero in ambito energetico dato che il patrimonio edilizio esistente copre circa il 40% degli impieghi finali nazionali di energia. Il rimanente 60% è impiegato per circa il 28% dal settore industriale e per circa il 32% dal settore trasporti.</a:t>
            </a:r>
          </a:p>
        </p:txBody>
      </p:sp>
    </p:spTree>
    <p:extLst>
      <p:ext uri="{BB962C8B-B14F-4D97-AF65-F5344CB8AC3E}">
        <p14:creationId xmlns="" xmlns:p14="http://schemas.microsoft.com/office/powerpoint/2010/main" val="14718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pPr algn="ctr" eaLnBrk="0" hangingPunct="0">
              <a:defRPr/>
            </a:pPr>
            <a:r>
              <a:rPr lang="it-IT" altLang="it-IT" dirty="0">
                <a:solidFill>
                  <a:schemeClr val="bg1"/>
                </a:solidFill>
                <a:cs typeface="Times New Roman" pitchFamily="18" charset="0"/>
              </a:rPr>
              <a:t>Parametri termici dinamici</a:t>
            </a:r>
          </a:p>
        </p:txBody>
      </p:sp>
      <p:sp>
        <p:nvSpPr>
          <p:cNvPr id="6" name="Rettangolo 5"/>
          <p:cNvSpPr/>
          <p:nvPr/>
        </p:nvSpPr>
        <p:spPr>
          <a:xfrm>
            <a:off x="169956" y="1167697"/>
            <a:ext cx="8822535" cy="249299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400" b="1" dirty="0" smtClean="0">
                <a:solidFill>
                  <a:schemeClr val="bg1"/>
                </a:solidFill>
                <a:latin typeface="+mn-lt"/>
              </a:rPr>
              <a:t>−</a:t>
            </a:r>
            <a:r>
              <a:rPr lang="it-IT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1400" dirty="0">
                <a:solidFill>
                  <a:schemeClr val="bg1"/>
                </a:solidFill>
                <a:latin typeface="+mn-lt"/>
              </a:rPr>
              <a:t>Il </a:t>
            </a:r>
            <a:r>
              <a:rPr lang="it-IT" sz="2000" b="1" u="sng" dirty="0">
                <a:solidFill>
                  <a:schemeClr val="bg1"/>
                </a:solidFill>
                <a:latin typeface="+mn-lt"/>
              </a:rPr>
              <a:t>coefficiente di sfasamento</a:t>
            </a:r>
            <a:r>
              <a:rPr lang="it-IT" sz="2000" b="1" dirty="0">
                <a:solidFill>
                  <a:schemeClr val="bg1"/>
                </a:solidFill>
                <a:latin typeface="+mn-lt"/>
              </a:rPr>
              <a:t> Φ </a:t>
            </a:r>
            <a:r>
              <a:rPr lang="it-IT" sz="1400" dirty="0">
                <a:solidFill>
                  <a:srgbClr val="E4E4E4"/>
                </a:solidFill>
                <a:latin typeface="+mn-lt"/>
              </a:rPr>
              <a:t>(espresso in ore) rappresenta il ritardo temporale del picco di flusso termico della parete capacitiva rispetto a quello istantaneo, nel passaggio dall’esterno all’interno dell’ambiente attraverso la struttura in esame (Figura 1</a:t>
            </a:r>
            <a:r>
              <a:rPr lang="it-IT" sz="1400" dirty="0" smtClean="0">
                <a:solidFill>
                  <a:srgbClr val="E4E4E4"/>
                </a:solidFill>
                <a:latin typeface="+mn-lt"/>
              </a:rPr>
              <a:t>).</a:t>
            </a:r>
            <a:r>
              <a:rPr lang="it-IT" sz="1400" b="1" dirty="0" smtClean="0">
                <a:solidFill>
                  <a:srgbClr val="E4E4E4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1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Indica il </a:t>
            </a:r>
            <a:r>
              <a:rPr lang="it-IT" sz="1400" b="1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tempo</a:t>
            </a:r>
            <a:r>
              <a:rPr lang="it-IT" sz="1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espresso in </a:t>
            </a:r>
            <a:r>
              <a:rPr lang="it-IT" sz="1400" b="1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ore</a:t>
            </a:r>
            <a:r>
              <a:rPr lang="it-IT" sz="1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it-IT" sz="1400" b="1" i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che l’onda termica esterna impiega a produrre un effetto sensibile di aumento della temperatura superficiale nella sua parte interna</a:t>
            </a:r>
            <a:r>
              <a:rPr lang="it-IT" sz="14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; </a:t>
            </a:r>
            <a:r>
              <a:rPr lang="it-IT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indica </a:t>
            </a:r>
            <a:r>
              <a:rPr lang="it-IT" sz="14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la </a:t>
            </a:r>
            <a:r>
              <a:rPr lang="it-IT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capacità di una struttura d’involucro di creare una differenza di fase d’onda del flusso termico, nel suo passaggio dall’ambiente esterno a quello interno, producendo un ritardo nel tempo degli effetti termici esterni, espresso in ore.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649"/>
          <a:stretch/>
        </p:blipFill>
        <p:spPr bwMode="auto">
          <a:xfrm>
            <a:off x="3818395" y="3409949"/>
            <a:ext cx="5010598" cy="284272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2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="" xmlns:p14="http://schemas.microsoft.com/office/powerpoint/2010/main" val="1541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pPr algn="ctr" eaLnBrk="0" hangingPunct="0">
              <a:defRPr/>
            </a:pPr>
            <a:r>
              <a:rPr lang="it-IT" altLang="it-IT" dirty="0">
                <a:solidFill>
                  <a:schemeClr val="bg1"/>
                </a:solidFill>
                <a:cs typeface="Times New Roman" pitchFamily="18" charset="0"/>
              </a:rPr>
              <a:t>Parametri termici dinamici</a:t>
            </a:r>
          </a:p>
        </p:txBody>
      </p:sp>
      <p:pic>
        <p:nvPicPr>
          <p:cNvPr id="4" name="Immagine 12" descr="http://www.infobuildenergia.it/Allegati/5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10" r="6890" b="8242"/>
          <a:stretch/>
        </p:blipFill>
        <p:spPr bwMode="auto">
          <a:xfrm>
            <a:off x="206884" y="2939845"/>
            <a:ext cx="3906443" cy="267437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96" y="3588775"/>
            <a:ext cx="4483123" cy="24440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x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8954" y="1335901"/>
            <a:ext cx="8311255" cy="133369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ndara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ndara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ndara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C956E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808DA9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DA9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DA9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DA9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DA9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it-IT" altLang="it-IT" sz="1800" dirty="0">
                <a:solidFill>
                  <a:srgbClr val="DDDDDD"/>
                </a:solidFill>
                <a:latin typeface="+mn-lt"/>
              </a:rPr>
              <a:t>La</a:t>
            </a:r>
            <a:r>
              <a:rPr lang="it-IT" altLang="it-IT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altLang="it-IT" sz="2000" b="1" u="sng" dirty="0">
                <a:solidFill>
                  <a:schemeClr val="bg1"/>
                </a:solidFill>
                <a:latin typeface="+mn-lt"/>
              </a:rPr>
              <a:t>capacità termica areica </a:t>
            </a:r>
            <a:r>
              <a:rPr lang="it-IT" altLang="it-IT" sz="1800" dirty="0">
                <a:solidFill>
                  <a:schemeClr val="bg1"/>
                </a:solidFill>
                <a:latin typeface="+mn-lt"/>
              </a:rPr>
              <a:t>interna esprime </a:t>
            </a:r>
            <a:r>
              <a:rPr lang="it-IT" altLang="it-IT" sz="1800" b="1" dirty="0">
                <a:solidFill>
                  <a:schemeClr val="bg1"/>
                </a:solidFill>
                <a:latin typeface="+mn-lt"/>
              </a:rPr>
              <a:t>l’attitudine del componente opaco in esame ad accumulare calore quando </a:t>
            </a:r>
            <a:r>
              <a:rPr lang="it-IT" altLang="it-IT" sz="1800" b="1" dirty="0" smtClean="0">
                <a:solidFill>
                  <a:schemeClr val="bg1"/>
                </a:solidFill>
                <a:latin typeface="+mn-lt"/>
              </a:rPr>
              <a:t>è sottoposto </a:t>
            </a:r>
            <a:r>
              <a:rPr lang="it-IT" altLang="it-IT" sz="1800" b="1" dirty="0">
                <a:solidFill>
                  <a:schemeClr val="bg1"/>
                </a:solidFill>
                <a:latin typeface="+mn-lt"/>
              </a:rPr>
              <a:t>ad una sollecitazione termica dinamica sulla sua faccia </a:t>
            </a:r>
            <a:r>
              <a:rPr lang="it-IT" altLang="it-IT" sz="1800" b="1" dirty="0" smtClean="0">
                <a:solidFill>
                  <a:schemeClr val="bg1"/>
                </a:solidFill>
                <a:latin typeface="+mn-lt"/>
              </a:rPr>
              <a:t>interna</a:t>
            </a:r>
            <a:r>
              <a:rPr lang="it-IT" altLang="it-IT" sz="18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930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pPr algn="ctr" eaLnBrk="0" hangingPunct="0">
              <a:defRPr/>
            </a:pPr>
            <a:r>
              <a:rPr lang="it-IT" altLang="it-IT" dirty="0">
                <a:solidFill>
                  <a:schemeClr val="bg1"/>
                </a:solidFill>
                <a:cs typeface="Times New Roman" pitchFamily="18" charset="0"/>
              </a:rPr>
              <a:t>Parametri termici dinamici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301"/>
          <a:stretch/>
        </p:blipFill>
        <p:spPr bwMode="auto">
          <a:xfrm>
            <a:off x="4076054" y="852407"/>
            <a:ext cx="4882904" cy="539454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07" r="63717" b="46092"/>
          <a:stretch/>
        </p:blipFill>
        <p:spPr bwMode="auto">
          <a:xfrm>
            <a:off x="559494" y="1307986"/>
            <a:ext cx="2843392" cy="29740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</p:pic>
      <p:sp>
        <p:nvSpPr>
          <p:cNvPr id="7" name="CasellaDiTesto 6"/>
          <p:cNvSpPr txBox="1"/>
          <p:nvPr/>
        </p:nvSpPr>
        <p:spPr>
          <a:xfrm>
            <a:off x="280634" y="4650662"/>
            <a:ext cx="3588776" cy="10464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 smtClean="0">
                <a:solidFill>
                  <a:schemeClr val="bg1"/>
                </a:solidFill>
              </a:rPr>
              <a:t>Caratteristiche in comune:</a:t>
            </a:r>
          </a:p>
          <a:p>
            <a:pPr marL="347662" indent="-171450">
              <a:buFont typeface="Arial" panose="020B0604020202020204" pitchFamily="34" charset="0"/>
              <a:buChar char="•"/>
            </a:pPr>
            <a:r>
              <a:rPr lang="it-IT" sz="1100" dirty="0" smtClean="0">
                <a:solidFill>
                  <a:schemeClr val="bg1"/>
                </a:solidFill>
              </a:rPr>
              <a:t>Spessore di 33 cm</a:t>
            </a:r>
          </a:p>
          <a:p>
            <a:pPr marL="347662" indent="-171450">
              <a:buFont typeface="Arial" panose="020B0604020202020204" pitchFamily="34" charset="0"/>
              <a:buChar char="•"/>
            </a:pPr>
            <a:r>
              <a:rPr lang="it-IT" sz="1100" dirty="0" smtClean="0">
                <a:solidFill>
                  <a:schemeClr val="bg1"/>
                </a:solidFill>
              </a:rPr>
              <a:t>Massa superficiale di 210 kg/m</a:t>
            </a:r>
            <a:r>
              <a:rPr lang="it-IT" sz="1100" baseline="30000" dirty="0" smtClean="0">
                <a:solidFill>
                  <a:schemeClr val="bg1"/>
                </a:solidFill>
              </a:rPr>
              <a:t>2</a:t>
            </a:r>
          </a:p>
          <a:p>
            <a:pPr marL="347662" indent="-171450">
              <a:buFont typeface="Arial" panose="020B0604020202020204" pitchFamily="34" charset="0"/>
              <a:buChar char="•"/>
            </a:pPr>
            <a:r>
              <a:rPr lang="it-IT" sz="1100" dirty="0" smtClean="0">
                <a:solidFill>
                  <a:schemeClr val="bg1"/>
                </a:solidFill>
              </a:rPr>
              <a:t>Trasmittanza termica stazionaria di 0,4 W/m</a:t>
            </a:r>
            <a:r>
              <a:rPr lang="it-IT" sz="1100" baseline="30000" dirty="0" smtClean="0">
                <a:solidFill>
                  <a:schemeClr val="bg1"/>
                </a:solidFill>
              </a:rPr>
              <a:t>2</a:t>
            </a:r>
            <a:r>
              <a:rPr lang="it-IT" sz="1100" dirty="0" smtClean="0">
                <a:solidFill>
                  <a:schemeClr val="bg1"/>
                </a:solidFill>
              </a:rPr>
              <a:t>K</a:t>
            </a:r>
          </a:p>
          <a:p>
            <a:endParaRPr lang="it-IT" sz="1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0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pPr algn="ctr" eaLnBrk="0" hangingPunct="0">
              <a:defRPr/>
            </a:pPr>
            <a:r>
              <a:rPr lang="it-IT" altLang="it-IT" dirty="0">
                <a:solidFill>
                  <a:schemeClr val="bg1"/>
                </a:solidFill>
                <a:cs typeface="Times New Roman" pitchFamily="18" charset="0"/>
              </a:rPr>
              <a:t>Parametri termici dinamici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458621" y="1319011"/>
            <a:ext cx="8301586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har char="•"/>
              <a:defRPr sz="32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1pPr>
            <a:lvl2pPr eaLnBrk="0" hangingPunct="0">
              <a:spcBef>
                <a:spcPts val="700"/>
              </a:spcBef>
              <a:buChar char="–"/>
              <a:defRPr sz="28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2pPr>
            <a:lvl3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3pPr>
            <a:lvl4pPr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4pPr>
            <a:lvl5pPr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chemeClr val="bg1"/>
                </a:solidFill>
                <a:latin typeface="Cambria" pitchFamily="18" charset="0"/>
              </a:rPr>
              <a:t>EN ISO 13786:2008</a:t>
            </a:r>
            <a:endParaRPr lang="en-GB" altLang="it-IT" sz="1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622" y="1861563"/>
            <a:ext cx="8301585" cy="410661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="" xmlns:p14="http://schemas.microsoft.com/office/powerpoint/2010/main" val="36618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pPr algn="ctr" eaLnBrk="0" hangingPunct="0">
              <a:defRPr/>
            </a:pPr>
            <a:r>
              <a:rPr lang="it-IT" altLang="it-IT" dirty="0">
                <a:solidFill>
                  <a:schemeClr val="bg1"/>
                </a:solidFill>
                <a:cs typeface="Times New Roman" pitchFamily="18" charset="0"/>
              </a:rPr>
              <a:t>Parametri termici dinamici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963" t="16174" r="1317" b="1180"/>
          <a:stretch/>
        </p:blipFill>
        <p:spPr bwMode="auto">
          <a:xfrm>
            <a:off x="5425987" y="2000916"/>
            <a:ext cx="3442710" cy="4213071"/>
          </a:xfrm>
          <a:prstGeom prst="rect">
            <a:avLst/>
          </a:prstGeom>
          <a:noFill/>
          <a:ln w="254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62" r="54253" b="69105"/>
          <a:stretch/>
        </p:blipFill>
        <p:spPr bwMode="auto">
          <a:xfrm>
            <a:off x="5706142" y="831670"/>
            <a:ext cx="2749262" cy="564512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6"/>
          <p:cNvSpPr>
            <a:spLocks noChangeArrowheads="1"/>
          </p:cNvSpPr>
          <p:nvPr/>
        </p:nvSpPr>
        <p:spPr bwMode="auto">
          <a:xfrm>
            <a:off x="216310" y="3058124"/>
            <a:ext cx="4716053" cy="630942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altLang="it-IT" sz="1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Massa superficiale </a:t>
            </a:r>
            <a:r>
              <a:rPr lang="it-IT" altLang="it-IT" sz="12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Ms</a:t>
            </a:r>
            <a:r>
              <a:rPr lang="it-IT" altLang="it-IT" sz="1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it-IT" altLang="it-IT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(calcolata secondo la definizione dell’</a:t>
            </a:r>
            <a:r>
              <a:rPr lang="it-IT" altLang="it-IT" sz="11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All.A</a:t>
            </a:r>
            <a:r>
              <a:rPr lang="it-IT" altLang="it-IT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del </a:t>
            </a:r>
            <a:r>
              <a:rPr lang="it-IT" altLang="it-IT" sz="11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Dlgs</a:t>
            </a:r>
            <a:r>
              <a:rPr lang="it-IT" altLang="it-IT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192/05 come massa superficiale della parete opaca compresa la malta dei giunti ed esclusi gli intonaci) </a:t>
            </a:r>
            <a:r>
              <a:rPr lang="it-IT" altLang="it-IT" sz="1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sia superiore di 230 kg/m</a:t>
            </a:r>
            <a:r>
              <a:rPr lang="it-IT" altLang="it-IT" sz="1200" b="1" baseline="30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5545219"/>
              </p:ext>
            </p:extLst>
          </p:nvPr>
        </p:nvGraphicFramePr>
        <p:xfrm>
          <a:off x="216310" y="3814075"/>
          <a:ext cx="4735717" cy="2376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7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61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48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955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1" dirty="0" smtClean="0">
                          <a:solidFill>
                            <a:schemeClr val="bg1"/>
                          </a:solidFill>
                        </a:rPr>
                        <a:t>Valori limite </a:t>
                      </a:r>
                      <a:r>
                        <a:rPr lang="it-IT" sz="1400" b="1" i="1" dirty="0" err="1" smtClean="0">
                          <a:solidFill>
                            <a:schemeClr val="bg1"/>
                          </a:solidFill>
                        </a:rPr>
                        <a:t>trasmittanza</a:t>
                      </a:r>
                      <a:r>
                        <a:rPr lang="it-IT" sz="1400" b="1" i="1" dirty="0" smtClean="0">
                          <a:solidFill>
                            <a:schemeClr val="bg1"/>
                          </a:solidFill>
                        </a:rPr>
                        <a:t> termica periodica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(</a:t>
                      </a:r>
                      <a:r>
                        <a:rPr lang="it-IT" sz="1400" dirty="0" err="1" smtClean="0"/>
                        <a:t>Y</a:t>
                      </a:r>
                      <a:r>
                        <a:rPr lang="it-IT" sz="1400" baseline="-25000" dirty="0" err="1" smtClean="0"/>
                        <a:t>i,e</a:t>
                      </a:r>
                      <a:r>
                        <a:rPr lang="it-IT" sz="1400" dirty="0" smtClean="0"/>
                        <a:t>)</a:t>
                      </a:r>
                      <a:r>
                        <a:rPr lang="it-IT" sz="1200" dirty="0" smtClean="0"/>
                        <a:t> W/m</a:t>
                      </a:r>
                      <a:r>
                        <a:rPr lang="it-IT" sz="1200" baseline="30000" dirty="0" smtClean="0"/>
                        <a:t>²</a:t>
                      </a:r>
                      <a:r>
                        <a:rPr lang="it-IT" sz="1200" dirty="0" smtClean="0"/>
                        <a:t>K</a:t>
                      </a:r>
                      <a:endParaRPr lang="it-IT" sz="1200" b="1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41" marB="45741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905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91438" marR="91438" marT="45741" marB="4574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D.P.R. 59/2009</a:t>
                      </a:r>
                    </a:p>
                  </a:txBody>
                  <a:tcPr marL="91438" marR="91438" marT="45741" marB="4574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D.M. 26/06/2015</a:t>
                      </a:r>
                    </a:p>
                  </a:txBody>
                  <a:tcPr marL="91438" marR="91438" marT="45741" marB="4574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0619">
                <a:tc>
                  <a:txBody>
                    <a:bodyPr/>
                    <a:lstStyle/>
                    <a:p>
                      <a:r>
                        <a:rPr lang="it-IT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Pareti opache verticali </a:t>
                      </a:r>
                    </a:p>
                    <a:p>
                      <a:r>
                        <a:rPr lang="it-IT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(ad eccezione di quelle nel quadrante  N-O/N/N-E)</a:t>
                      </a:r>
                      <a:r>
                        <a:rPr lang="it-IT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:</a:t>
                      </a:r>
                    </a:p>
                  </a:txBody>
                  <a:tcPr marL="91438" marR="91438" marT="45741" marB="4574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Y</a:t>
                      </a:r>
                      <a:r>
                        <a:rPr lang="it-IT" sz="1200" b="1" i="1" baseline="-25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i,e</a:t>
                      </a:r>
                      <a:r>
                        <a:rPr lang="it-IT" sz="1200" b="1" i="1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it-IT" sz="12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≤ 0,12 </a:t>
                      </a:r>
                      <a:r>
                        <a:rPr lang="it-IT" sz="12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W/m</a:t>
                      </a:r>
                      <a:r>
                        <a:rPr lang="it-IT" sz="1200" b="1" i="1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²</a:t>
                      </a:r>
                      <a:r>
                        <a:rPr lang="it-IT" sz="12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</a:t>
                      </a:r>
                      <a:endParaRPr lang="it-IT" sz="12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38" marR="91438" marT="45741" marB="4574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Y</a:t>
                      </a:r>
                      <a:r>
                        <a:rPr lang="it-IT" sz="1200" b="1" i="1" baseline="-25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i,e</a:t>
                      </a:r>
                      <a:r>
                        <a:rPr lang="it-IT" sz="1200" b="1" i="1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it-IT" sz="12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≤ 0,10 </a:t>
                      </a:r>
                      <a:r>
                        <a:rPr lang="it-IT" sz="12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W/m</a:t>
                      </a:r>
                      <a:r>
                        <a:rPr lang="it-IT" sz="1200" b="1" i="1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²</a:t>
                      </a:r>
                      <a:r>
                        <a:rPr lang="it-IT" sz="12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</a:t>
                      </a:r>
                    </a:p>
                  </a:txBody>
                  <a:tcPr marL="91438" marR="91438" marT="45741" marB="4574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4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Pareti opache orizzontali ed inclinate:</a:t>
                      </a:r>
                    </a:p>
                  </a:txBody>
                  <a:tcPr marL="91438" marR="91438" marT="45741" marB="4574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Y</a:t>
                      </a:r>
                      <a:r>
                        <a:rPr lang="it-IT" sz="1200" b="1" i="1" baseline="-25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i,e</a:t>
                      </a:r>
                      <a:r>
                        <a:rPr lang="it-IT" sz="1200" b="1" i="1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it-IT" sz="12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≤ 0,20 </a:t>
                      </a:r>
                      <a:r>
                        <a:rPr lang="it-IT" sz="12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W/m</a:t>
                      </a:r>
                      <a:r>
                        <a:rPr lang="it-IT" sz="1200" b="1" i="1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²</a:t>
                      </a:r>
                      <a:r>
                        <a:rPr lang="it-IT" sz="12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</a:t>
                      </a:r>
                    </a:p>
                  </a:txBody>
                  <a:tcPr marL="91438" marR="91438" marT="45741" marB="4574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Y</a:t>
                      </a:r>
                      <a:r>
                        <a:rPr lang="it-IT" sz="1200" b="1" i="1" baseline="-25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i,e</a:t>
                      </a:r>
                      <a:r>
                        <a:rPr lang="it-IT" sz="1200" b="1" i="1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it-IT" sz="12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≤ 0,18 </a:t>
                      </a:r>
                      <a:r>
                        <a:rPr lang="it-IT" sz="12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W/m</a:t>
                      </a:r>
                      <a:r>
                        <a:rPr lang="it-IT" sz="1200" b="1" i="1" baseline="30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²</a:t>
                      </a:r>
                      <a:r>
                        <a:rPr lang="it-IT" sz="12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</a:t>
                      </a:r>
                    </a:p>
                  </a:txBody>
                  <a:tcPr marL="91438" marR="91438" marT="45741" marB="4574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179388" y="792756"/>
            <a:ext cx="4752975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1600" b="1" dirty="0">
                <a:solidFill>
                  <a:schemeClr val="bg1"/>
                </a:solidFill>
              </a:rPr>
              <a:t>D.M. 26/06/2015</a:t>
            </a:r>
          </a:p>
        </p:txBody>
      </p:sp>
      <p:sp>
        <p:nvSpPr>
          <p:cNvPr id="11" name="Rettangolo 12"/>
          <p:cNvSpPr>
            <a:spLocks noChangeArrowheads="1"/>
          </p:cNvSpPr>
          <p:nvPr/>
        </p:nvSpPr>
        <p:spPr bwMode="auto">
          <a:xfrm>
            <a:off x="179388" y="1191199"/>
            <a:ext cx="4752975" cy="17346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 wrap="square" lIns="36000" tIns="36000" rIns="36000" bIns="36000">
            <a:spAutoFit/>
          </a:bodyPr>
          <a:lstStyle>
            <a:lvl1pPr marL="107950" indent="-107950" eaLnBrk="0" hangingPunct="0">
              <a:spcBef>
                <a:spcPts val="8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eaLnBrk="0" hangingPunct="0">
              <a:spcBef>
                <a:spcPts val="7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Adeguamento del decreto del Ministro dello sviluppo economico, 26 giugno 2009 - Linee guida nazionali per la certificazione energetica degli edifici.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Applicazione delle metodologie di calcolo delle prestazioni energetiche e definizione delle prescrizioni e dei requisiti minimi degli edifici.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1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Schemi e modalità di riferimento per la compilazione della relazione tecnica di progetto ai fini dell’applicazione delle prescrizioni e dei requisiti minimi di prestazione energetica negli edifici.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399705" y="1448512"/>
            <a:ext cx="3488318" cy="4847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bg2">
                <a:lumMod val="75000"/>
              </a:schemeClr>
            </a:solidFill>
          </a:ln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050" dirty="0" smtClean="0">
                <a:solidFill>
                  <a:schemeClr val="accent1">
                    <a:lumMod val="50000"/>
                  </a:schemeClr>
                </a:solidFill>
              </a:rPr>
              <a:t>Edifici ricadenti nelle località del territorio nazionale con valore di </a:t>
            </a:r>
            <a:r>
              <a:rPr lang="it-IT" sz="1050" dirty="0" err="1" smtClean="0">
                <a:solidFill>
                  <a:schemeClr val="accent1">
                    <a:lumMod val="50000"/>
                  </a:schemeClr>
                </a:solidFill>
              </a:rPr>
              <a:t>Irradianza</a:t>
            </a:r>
            <a:r>
              <a:rPr lang="it-IT" sz="1050" dirty="0" smtClean="0">
                <a:solidFill>
                  <a:schemeClr val="accent1">
                    <a:lumMod val="50000"/>
                  </a:schemeClr>
                </a:solidFill>
              </a:rPr>
              <a:t> (I)&gt;290W/m</a:t>
            </a:r>
            <a:r>
              <a:rPr lang="it-IT" sz="1050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it-IT" sz="1050" dirty="0" smtClean="0">
                <a:solidFill>
                  <a:schemeClr val="accent1">
                    <a:lumMod val="50000"/>
                  </a:schemeClr>
                </a:solidFill>
              </a:rPr>
              <a:t> esclusa zona climatica F:</a:t>
            </a:r>
          </a:p>
        </p:txBody>
      </p:sp>
    </p:spTree>
    <p:extLst>
      <p:ext uri="{BB962C8B-B14F-4D97-AF65-F5344CB8AC3E}">
        <p14:creationId xmlns="" xmlns:p14="http://schemas.microsoft.com/office/powerpoint/2010/main" val="10210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6751" y="4292369"/>
            <a:ext cx="8988425" cy="189282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it-IT" altLang="it-IT" sz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altLang="it-IT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H’</a:t>
            </a:r>
            <a:r>
              <a:rPr lang="it-IT" altLang="it-IT" sz="1400" baseline="-30000" dirty="0">
                <a:solidFill>
                  <a:schemeClr val="bg1"/>
                </a:solidFill>
                <a:latin typeface="+mj-lt"/>
                <a:cs typeface="Arial" pitchFamily="34" charset="0"/>
              </a:rPr>
              <a:t>T </a:t>
            </a:r>
            <a:r>
              <a:rPr lang="it-IT" altLang="it-IT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= </a:t>
            </a:r>
            <a:r>
              <a:rPr lang="it-IT" altLang="it-IT" sz="1200" dirty="0">
                <a:solidFill>
                  <a:schemeClr val="bg1"/>
                </a:solidFill>
                <a:latin typeface="+mj-lt"/>
                <a:cs typeface="Arial" pitchFamily="34" charset="0"/>
              </a:rPr>
              <a:t>coefficiente medio globale di scambio termico per trasmissione per unità di superficie disperdente espresso in k</a:t>
            </a:r>
            <a:r>
              <a:rPr lang="it-IT" altLang="it-IT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W/m²K</a:t>
            </a:r>
            <a:endParaRPr lang="it-IT" altLang="it-IT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altLang="it-IT" sz="1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it-IT" altLang="it-IT" sz="1400" baseline="-30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sol,est</a:t>
            </a:r>
            <a:r>
              <a:rPr lang="it-IT" altLang="it-IT" sz="1400" baseline="-30000" dirty="0">
                <a:solidFill>
                  <a:schemeClr val="bg1"/>
                </a:solidFill>
                <a:latin typeface="+mj-lt"/>
                <a:cs typeface="Arial" pitchFamily="34" charset="0"/>
              </a:rPr>
              <a:t> </a:t>
            </a:r>
            <a:r>
              <a:rPr lang="it-IT" altLang="it-IT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/</a:t>
            </a:r>
            <a:r>
              <a:rPr lang="it-IT" altLang="it-IT" sz="1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it-IT" altLang="it-IT" sz="1400" baseline="-30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sup</a:t>
            </a:r>
            <a:r>
              <a:rPr lang="it-IT" altLang="it-IT" sz="1400" baseline="-30000" dirty="0">
                <a:solidFill>
                  <a:schemeClr val="bg1"/>
                </a:solidFill>
                <a:latin typeface="+mj-lt"/>
                <a:cs typeface="Arial" pitchFamily="34" charset="0"/>
              </a:rPr>
              <a:t> utile</a:t>
            </a:r>
            <a:r>
              <a:rPr lang="it-IT" altLang="it-IT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 = </a:t>
            </a:r>
            <a:r>
              <a:rPr lang="it-IT" altLang="it-IT" sz="1200" dirty="0">
                <a:solidFill>
                  <a:schemeClr val="bg1"/>
                </a:solidFill>
                <a:latin typeface="+mj-lt"/>
                <a:cs typeface="Arial" pitchFamily="34" charset="0"/>
              </a:rPr>
              <a:t>area solare equivalente estiva per unità di superficie utile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altLang="it-IT" sz="1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η</a:t>
            </a:r>
            <a:r>
              <a:rPr lang="it-IT" altLang="it-IT" sz="1400" baseline="-30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H</a:t>
            </a:r>
            <a:r>
              <a:rPr lang="it-IT" altLang="it-IT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 = </a:t>
            </a:r>
            <a:r>
              <a:rPr lang="it-IT" altLang="it-IT" sz="1200" dirty="0">
                <a:solidFill>
                  <a:schemeClr val="bg1"/>
                </a:solidFill>
                <a:latin typeface="+mj-lt"/>
                <a:cs typeface="Arial" pitchFamily="34" charset="0"/>
              </a:rPr>
              <a:t>efficienza media stagionale dell’impianto di climatizzazione invernale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altLang="it-IT" sz="1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η</a:t>
            </a:r>
            <a:r>
              <a:rPr lang="it-IT" altLang="it-IT" sz="1400" baseline="-30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W</a:t>
            </a:r>
            <a:r>
              <a:rPr lang="it-IT" altLang="it-IT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 = </a:t>
            </a:r>
            <a:r>
              <a:rPr lang="it-IT" altLang="it-IT" sz="1200" dirty="0">
                <a:solidFill>
                  <a:schemeClr val="bg1"/>
                </a:solidFill>
                <a:latin typeface="+mj-lt"/>
                <a:cs typeface="Arial" pitchFamily="34" charset="0"/>
              </a:rPr>
              <a:t>efficienza media stagionale dell’impianto di produzione dell’acqua calda sanitaria</a:t>
            </a:r>
          </a:p>
          <a:p>
            <a:pPr marL="285750" indent="-285750" eaLnBrk="0" hangingPunct="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altLang="it-IT" sz="1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η</a:t>
            </a:r>
            <a:r>
              <a:rPr lang="it-IT" altLang="it-IT" sz="1400" baseline="-300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W</a:t>
            </a:r>
            <a:r>
              <a:rPr lang="it-IT" altLang="it-IT" sz="1400" dirty="0">
                <a:solidFill>
                  <a:schemeClr val="bg1"/>
                </a:solidFill>
                <a:latin typeface="+mj-lt"/>
                <a:cs typeface="Arial" pitchFamily="34" charset="0"/>
              </a:rPr>
              <a:t> = </a:t>
            </a:r>
            <a:r>
              <a:rPr lang="it-IT" altLang="it-IT" sz="1200" dirty="0">
                <a:solidFill>
                  <a:schemeClr val="bg1"/>
                </a:solidFill>
                <a:latin typeface="+mj-lt"/>
                <a:cs typeface="Arial" pitchFamily="34" charset="0"/>
              </a:rPr>
              <a:t>efficienza media stagionale dell’impianto di climatizzazione estiva (compreso l’eventuale controllo dell’umidità</a:t>
            </a:r>
            <a:r>
              <a:rPr lang="it-IT" altLang="it-IT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</a:p>
          <a:p>
            <a:pPr eaLnBrk="0" hangingPunct="0">
              <a:lnSpc>
                <a:spcPct val="150000"/>
              </a:lnSpc>
              <a:defRPr/>
            </a:pPr>
            <a:endParaRPr lang="it-IT" altLang="it-IT" sz="4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103748"/>
            <a:ext cx="8229600" cy="800219"/>
          </a:xfrm>
        </p:spPr>
        <p:txBody>
          <a:bodyPr/>
          <a:lstStyle/>
          <a:p>
            <a:pPr eaLnBrk="0" hangingPunct="0">
              <a:defRPr/>
            </a:pPr>
            <a:r>
              <a:rPr lang="it-IT" altLang="it-IT" dirty="0">
                <a:solidFill>
                  <a:schemeClr val="bg1"/>
                </a:solidFill>
                <a:cs typeface="Times New Roman" pitchFamily="18" charset="0"/>
              </a:rPr>
              <a:t>Parametri </a:t>
            </a:r>
            <a:r>
              <a:rPr lang="it-IT" altLang="it-IT" dirty="0" smtClean="0">
                <a:solidFill>
                  <a:schemeClr val="bg1"/>
                </a:solidFill>
                <a:cs typeface="Times New Roman" pitchFamily="18" charset="0"/>
              </a:rPr>
              <a:t>termici: </a:t>
            </a:r>
            <a:br>
              <a:rPr lang="it-IT" altLang="it-IT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it-IT" altLang="it-IT" dirty="0" smtClean="0">
                <a:solidFill>
                  <a:schemeClr val="bg1"/>
                </a:solidFill>
                <a:cs typeface="Times New Roman" pitchFamily="18" charset="0"/>
              </a:rPr>
              <a:t>VERIFICHE</a:t>
            </a:r>
            <a:endParaRPr lang="it-IT" altLang="it-IT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60" y="140369"/>
            <a:ext cx="5279347" cy="3950369"/>
          </a:xfrm>
          <a:prstGeom prst="rect">
            <a:avLst/>
          </a:prstGeom>
          <a:noFill/>
          <a:ln w="76200" cmpd="dbl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1060" y="1810367"/>
            <a:ext cx="3266230" cy="183127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it-IT" altLang="it-IT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altLang="it-IT" sz="2000" b="1" u="sng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Parametri</a:t>
            </a:r>
            <a:r>
              <a:rPr lang="it-IT" altLang="it-IT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: </a:t>
            </a:r>
            <a:r>
              <a:rPr lang="it-IT" altLang="it-IT" sz="1600" dirty="0">
                <a:solidFill>
                  <a:schemeClr val="bg1"/>
                </a:solidFill>
                <a:latin typeface="+mj-lt"/>
                <a:cs typeface="Arial" pitchFamily="34" charset="0"/>
              </a:rPr>
              <a:t>il DM requisiti definisce, oltre agli indici di prestazione energetica, anche </a:t>
            </a:r>
            <a:r>
              <a:rPr lang="it-IT" altLang="it-IT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altri </a:t>
            </a:r>
            <a:r>
              <a:rPr lang="it-IT" altLang="it-IT" sz="1600" dirty="0">
                <a:solidFill>
                  <a:schemeClr val="bg1"/>
                </a:solidFill>
                <a:latin typeface="+mj-lt"/>
                <a:cs typeface="Arial" pitchFamily="34" charset="0"/>
              </a:rPr>
              <a:t>parametri e </a:t>
            </a:r>
            <a:r>
              <a:rPr lang="it-IT" altLang="it-IT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coefficienti, quali:</a:t>
            </a:r>
          </a:p>
          <a:p>
            <a:pPr eaLnBrk="0" hangingPunct="0">
              <a:defRPr/>
            </a:pPr>
            <a:endParaRPr lang="it-IT" altLang="it-IT" sz="1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endParaRPr lang="it-IT" altLang="it-IT" sz="11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4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550F7342-9A3D-46EB-A10A-DEBAE052A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6000" y="2515099"/>
            <a:ext cx="4212000" cy="769441"/>
          </a:xfrm>
        </p:spPr>
        <p:txBody>
          <a:bodyPr/>
          <a:lstStyle/>
          <a:p>
            <a:r>
              <a:rPr lang="it-IT" dirty="0" err="1"/>
              <a:t>PhD</a:t>
            </a:r>
            <a:r>
              <a:rPr lang="it-IT" dirty="0"/>
              <a:t> Arch. Francesca Margiotta</a:t>
            </a:r>
          </a:p>
          <a:p>
            <a:r>
              <a:rPr lang="it-IT" dirty="0" smtClean="0"/>
              <a:t>francesca.margiotta@enea.it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1008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F30679-B9EB-42A9-9075-FDD9D509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Consumi energetici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C1B5FAB-2B76-4F26-B8D2-B2BEA9BC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46098" y="1260425"/>
            <a:ext cx="8871778" cy="143116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1600" b="1" dirty="0">
                <a:solidFill>
                  <a:srgbClr val="088389"/>
                </a:solidFill>
                <a:latin typeface="+mn-lt"/>
                <a:cs typeface="Arial" pitchFamily="34" charset="0"/>
              </a:rPr>
              <a:t>	</a:t>
            </a:r>
            <a:r>
              <a:rPr lang="it-IT" sz="1600" b="1" u="sng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48,4 Mtep  </a:t>
            </a:r>
            <a:r>
              <a:rPr lang="it-IT" sz="1600" b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 Consumo </a:t>
            </a:r>
            <a:r>
              <a:rPr lang="it-IT" sz="1600" b="1" u="sng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energetico finale (anno 2015)</a:t>
            </a:r>
            <a:endParaRPr lang="it-IT" sz="1400" u="sng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	Di cui:</a:t>
            </a:r>
          </a:p>
          <a:p>
            <a:pPr>
              <a:lnSpc>
                <a:spcPct val="150000"/>
              </a:lnSpc>
              <a:defRPr/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	32,5  Mtep   Residenziale</a:t>
            </a:r>
          </a:p>
          <a:p>
            <a:pPr>
              <a:lnSpc>
                <a:spcPct val="150000"/>
              </a:lnSpc>
              <a:defRPr/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	15,9  Mtep   Terziario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1743" y="3591900"/>
            <a:ext cx="51139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Risparmio di energia finale atteso al 2020 per settore (Mtep/a) </a:t>
            </a:r>
            <a:endParaRPr lang="it-IT" sz="12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743" y="3867671"/>
            <a:ext cx="5360156" cy="1926844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/>
        </p:spPr>
      </p:pic>
      <p:sp>
        <p:nvSpPr>
          <p:cNvPr id="13" name="Rettangolo 5"/>
          <p:cNvSpPr>
            <a:spLocks noChangeArrowheads="1"/>
          </p:cNvSpPr>
          <p:nvPr/>
        </p:nvSpPr>
        <p:spPr bwMode="auto">
          <a:xfrm>
            <a:off x="192915" y="4746171"/>
            <a:ext cx="4457919" cy="797737"/>
          </a:xfrm>
          <a:prstGeom prst="rect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 sz="1100"/>
          </a:p>
        </p:txBody>
      </p:sp>
      <p:cxnSp>
        <p:nvCxnSpPr>
          <p:cNvPr id="14" name="Connettore 2 7"/>
          <p:cNvCxnSpPr>
            <a:cxnSpLocks noChangeShapeType="1"/>
          </p:cNvCxnSpPr>
          <p:nvPr/>
        </p:nvCxnSpPr>
        <p:spPr bwMode="auto">
          <a:xfrm flipV="1">
            <a:off x="4394746" y="5240050"/>
            <a:ext cx="1374490" cy="25296"/>
          </a:xfrm>
          <a:prstGeom prst="straightConnector1">
            <a:avLst/>
          </a:prstGeom>
          <a:noFill/>
          <a:ln w="63500" cap="rnd" cmpd="dbl" algn="ctr">
            <a:solidFill>
              <a:srgbClr val="C00000"/>
            </a:solidFill>
            <a:bevel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Rettangolo 14"/>
          <p:cNvSpPr/>
          <p:nvPr/>
        </p:nvSpPr>
        <p:spPr>
          <a:xfrm>
            <a:off x="146098" y="2869345"/>
            <a:ext cx="8871778" cy="35394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588" algn="ctr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Gli edifici hanno un grosso potenziale di efficientamento e risparmio energetico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853823" y="4078375"/>
            <a:ext cx="3234857" cy="1731243"/>
          </a:xfrm>
          <a:prstGeom prst="rect">
            <a:avLst/>
          </a:prstGeom>
          <a:solidFill>
            <a:srgbClr val="E4E4E4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588" fontAlgn="auto">
              <a:spcBef>
                <a:spcPts val="0"/>
              </a:spcBef>
              <a:spcAft>
                <a:spcPts val="900"/>
              </a:spcAft>
              <a:defRPr/>
            </a:pP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Obiettivi raggiungibili attraverso strumenti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più </a:t>
            </a: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efficaci e strategie mirate, tali da:</a:t>
            </a:r>
          </a:p>
          <a:p>
            <a:pPr marL="95250" indent="-93663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u="sng" dirty="0" smtClean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minimizzare </a:t>
            </a:r>
            <a:r>
              <a:rPr lang="it-IT" sz="1400" u="sng" dirty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i consumi </a:t>
            </a:r>
            <a:endParaRPr lang="it-IT" sz="1400" u="sng" dirty="0" smtClean="0">
              <a:solidFill>
                <a:schemeClr val="accent1">
                  <a:lumMod val="50000"/>
                </a:schemeClr>
              </a:solidFill>
              <a:ea typeface="MS Gothic" charset="-128"/>
            </a:endParaRPr>
          </a:p>
          <a:p>
            <a:pPr marL="95250" indent="-93663" fontAlgn="auto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it-IT" sz="1400" u="sng" dirty="0" smtClean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migliorare </a:t>
            </a:r>
            <a:r>
              <a:rPr lang="it-IT" sz="1400" u="sng" dirty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il comfort interno</a:t>
            </a:r>
          </a:p>
          <a:p>
            <a:pPr marL="95250" indent="-93663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400" u="sng" dirty="0">
                <a:solidFill>
                  <a:schemeClr val="accent1">
                    <a:lumMod val="50000"/>
                  </a:schemeClr>
                </a:solidFill>
                <a:ea typeface="MS Gothic" charset="-128"/>
              </a:rPr>
              <a:t>aumentare la sostenibilità ambientale</a:t>
            </a:r>
          </a:p>
        </p:txBody>
      </p:sp>
    </p:spTree>
    <p:extLst>
      <p:ext uri="{BB962C8B-B14F-4D97-AF65-F5344CB8AC3E}">
        <p14:creationId xmlns="" xmlns:p14="http://schemas.microsoft.com/office/powerpoint/2010/main" val="2724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pPr algn="ctr"/>
            <a:r>
              <a:rPr lang="en-US" dirty="0" smtClean="0"/>
              <a:t>  Il </a:t>
            </a:r>
            <a:r>
              <a:rPr lang="en-US" dirty="0"/>
              <a:t>patrimonio edilizio </a:t>
            </a:r>
            <a:r>
              <a:rPr lang="en-US" dirty="0" smtClean="0"/>
              <a:t>esistente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4</a:t>
            </a:fld>
            <a:endParaRPr lang="it-IT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21035078"/>
              </p:ext>
            </p:extLst>
          </p:nvPr>
        </p:nvGraphicFramePr>
        <p:xfrm>
          <a:off x="1879716" y="841307"/>
          <a:ext cx="5373490" cy="203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47772852"/>
              </p:ext>
            </p:extLst>
          </p:nvPr>
        </p:nvGraphicFramePr>
        <p:xfrm>
          <a:off x="174171" y="3479748"/>
          <a:ext cx="8810172" cy="2686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tangolo arrotondato 9"/>
          <p:cNvSpPr>
            <a:spLocks noChangeArrowheads="1"/>
          </p:cNvSpPr>
          <p:nvPr/>
        </p:nvSpPr>
        <p:spPr bwMode="auto">
          <a:xfrm>
            <a:off x="174170" y="4611158"/>
            <a:ext cx="8468843" cy="1189705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" name="Rettangolo 8"/>
          <p:cNvSpPr/>
          <p:nvPr/>
        </p:nvSpPr>
        <p:spPr>
          <a:xfrm>
            <a:off x="78658" y="3035911"/>
            <a:ext cx="8986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60000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kern="800" spc="-1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Distribuzione del </a:t>
            </a:r>
            <a:r>
              <a:rPr lang="en-US" sz="2000" u="sng" kern="800" spc="-1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patrimonio edilizio </a:t>
            </a:r>
            <a:r>
              <a:rPr lang="en-US" sz="2000" u="sng" kern="800" spc="-1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residenziale </a:t>
            </a:r>
            <a:r>
              <a:rPr lang="en-US" sz="1600" kern="800" spc="-1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(13,7 </a:t>
            </a:r>
            <a:r>
              <a:rPr lang="en-US" sz="1600" kern="800" spc="-1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Mln di </a:t>
            </a:r>
            <a:r>
              <a:rPr lang="en-US" sz="1600" kern="800" spc="-1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Edifici) per </a:t>
            </a:r>
            <a:r>
              <a:rPr lang="en-US" sz="1600" kern="800" spc="-1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epoca di costruzione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257299" y="4782355"/>
            <a:ext cx="738571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5400" b="1" i="1" dirty="0">
                <a:solidFill>
                  <a:srgbClr val="800000"/>
                </a:solidFill>
                <a:latin typeface="+mj-lt"/>
                <a:cs typeface="GreekC"/>
              </a:rPr>
              <a:t>~70% </a:t>
            </a:r>
            <a:r>
              <a:rPr lang="it-IT" b="1" i="1" dirty="0">
                <a:solidFill>
                  <a:srgbClr val="800000"/>
                </a:solidFill>
                <a:latin typeface="+mj-lt"/>
                <a:cs typeface="GreekC"/>
              </a:rPr>
              <a:t>antecedente al 1976 (L.373)</a:t>
            </a:r>
            <a:endParaRPr lang="it-IT" sz="11500" b="1" i="1" dirty="0">
              <a:solidFill>
                <a:srgbClr val="80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2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pPr algn="ctr"/>
            <a:r>
              <a:rPr lang="en-US" dirty="0"/>
              <a:t>Il patrimonio edilizio </a:t>
            </a:r>
            <a:r>
              <a:rPr lang="en-US" dirty="0" smtClean="0"/>
              <a:t>residenziale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288"/>
          <a:stretch>
            <a:fillRect/>
          </a:stretch>
        </p:blipFill>
        <p:spPr bwMode="auto">
          <a:xfrm>
            <a:off x="60527" y="1917060"/>
            <a:ext cx="3435148" cy="415891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4" b="3290"/>
          <a:stretch/>
        </p:blipFill>
        <p:spPr bwMode="auto">
          <a:xfrm>
            <a:off x="2238375" y="1153703"/>
            <a:ext cx="5423939" cy="2503539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t="47245"/>
          <a:stretch/>
        </p:blipFill>
        <p:spPr>
          <a:xfrm>
            <a:off x="1036430" y="4858300"/>
            <a:ext cx="1144795" cy="513055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b="67737"/>
          <a:stretch/>
        </p:blipFill>
        <p:spPr>
          <a:xfrm>
            <a:off x="1036430" y="4503768"/>
            <a:ext cx="1144795" cy="313764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Connettore 2 8"/>
          <p:cNvCxnSpPr/>
          <p:nvPr/>
        </p:nvCxnSpPr>
        <p:spPr>
          <a:xfrm flipH="1">
            <a:off x="2095500" y="2075478"/>
            <a:ext cx="3486150" cy="3152775"/>
          </a:xfrm>
          <a:prstGeom prst="straightConnector1">
            <a:avLst/>
          </a:prstGeom>
          <a:ln>
            <a:solidFill>
              <a:srgbClr val="C00000"/>
            </a:solidFill>
            <a:headEnd w="lg" len="lg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68" b="2762"/>
          <a:stretch>
            <a:fillRect/>
          </a:stretch>
        </p:blipFill>
        <p:spPr bwMode="auto">
          <a:xfrm>
            <a:off x="6316048" y="3101925"/>
            <a:ext cx="2603004" cy="311086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5982" y="3150831"/>
            <a:ext cx="964324" cy="1060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49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6</a:t>
            </a:fld>
            <a:endParaRPr lang="it-IT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03169675"/>
              </p:ext>
            </p:extLst>
          </p:nvPr>
        </p:nvGraphicFramePr>
        <p:xfrm>
          <a:off x="142439" y="1190035"/>
          <a:ext cx="8839200" cy="4947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 txBox="1">
            <a:spLocks/>
          </p:cNvSpPr>
          <p:nvPr/>
        </p:nvSpPr>
        <p:spPr>
          <a:xfrm>
            <a:off x="565814" y="247400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Il patrimonio edilizio residenziale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0290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 txBox="1">
            <a:spLocks/>
          </p:cNvSpPr>
          <p:nvPr/>
        </p:nvSpPr>
        <p:spPr>
          <a:xfrm>
            <a:off x="565814" y="247400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Il patrimonio edilizio residenziale</a:t>
            </a:r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0380437"/>
              </p:ext>
            </p:extLst>
          </p:nvPr>
        </p:nvGraphicFramePr>
        <p:xfrm>
          <a:off x="5014449" y="819740"/>
          <a:ext cx="4070556" cy="5367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034">
                  <a:extLst>
                    <a:ext uri="{9D8B030D-6E8A-4147-A177-3AD203B41FA5}">
                      <a16:colId xmlns="" xmlns:a16="http://schemas.microsoft.com/office/drawing/2014/main" val="1579276104"/>
                    </a:ext>
                  </a:extLst>
                </a:gridCol>
                <a:gridCol w="1358870">
                  <a:extLst>
                    <a:ext uri="{9D8B030D-6E8A-4147-A177-3AD203B41FA5}">
                      <a16:colId xmlns="" xmlns:a16="http://schemas.microsoft.com/office/drawing/2014/main" val="1979470913"/>
                    </a:ext>
                  </a:extLst>
                </a:gridCol>
                <a:gridCol w="835675">
                  <a:extLst>
                    <a:ext uri="{9D8B030D-6E8A-4147-A177-3AD203B41FA5}">
                      <a16:colId xmlns="" xmlns:a16="http://schemas.microsoft.com/office/drawing/2014/main" val="1400454568"/>
                    </a:ext>
                  </a:extLst>
                </a:gridCol>
                <a:gridCol w="646977">
                  <a:extLst>
                    <a:ext uri="{9D8B030D-6E8A-4147-A177-3AD203B41FA5}">
                      <a16:colId xmlns="" xmlns:a16="http://schemas.microsoft.com/office/drawing/2014/main" val="321510024"/>
                    </a:ext>
                  </a:extLst>
                </a:gridCol>
              </a:tblGrid>
              <a:tr h="121088">
                <a:tc rowSpan="42"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Pareti vs esterno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muri in pietra intonacati sulle due facce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effectLst/>
                        </a:rPr>
                        <a:t>30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2.67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6858152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2.9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8238942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60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2.2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76768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70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2.09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8716298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80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1.86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2674110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90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1.51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6440733"/>
                  </a:ext>
                </a:extLst>
              </a:tr>
              <a:tr h="13593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800" b="1" u="none" strike="noStrike" dirty="0">
                          <a:effectLst/>
                        </a:rPr>
                        <a:t>MEDIA</a:t>
                      </a:r>
                      <a:endParaRPr lang="it-IT" sz="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2.21</a:t>
                      </a:r>
                      <a:endParaRPr lang="it-IT" sz="9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3245584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muri in mattoni in tufo intonacati sulle due facce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2.01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5051309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25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1.76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7588757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30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1.56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8406630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1.4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7057417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80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0.93</a:t>
                      </a:r>
                      <a:endParaRPr lang="it-IT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317725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90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0.81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0927587"/>
                  </a:ext>
                </a:extLst>
              </a:tr>
              <a:tr h="1479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800" b="1" u="none" strike="noStrike" dirty="0">
                          <a:effectLst/>
                        </a:rPr>
                        <a:t>MEDIA</a:t>
                      </a:r>
                      <a:endParaRPr lang="it-IT" sz="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1.41</a:t>
                      </a:r>
                      <a:endParaRPr lang="it-IT" sz="9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7582538"/>
                  </a:ext>
                </a:extLst>
              </a:tr>
              <a:tr h="1479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muri in mattoni forati intonacati sulle due facce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8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3.02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1841901"/>
                  </a:ext>
                </a:extLst>
              </a:tr>
              <a:tr h="14797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12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2.55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3866750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25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1.72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4987729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38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1.16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2135400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0.93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5931737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65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0.86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2680523"/>
                  </a:ext>
                </a:extLst>
              </a:tr>
              <a:tr h="13593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800" b="1" u="none" strike="noStrike" dirty="0">
                          <a:effectLst/>
                        </a:rPr>
                        <a:t>MEDIA</a:t>
                      </a:r>
                      <a:endParaRPr lang="it-IT" sz="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1.71</a:t>
                      </a:r>
                      <a:endParaRPr lang="it-IT" sz="9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6983616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muri in blocchi cavi in </a:t>
                      </a:r>
                      <a:r>
                        <a:rPr lang="it-IT" sz="900" u="none" strike="noStrike" dirty="0" err="1">
                          <a:effectLst/>
                        </a:rPr>
                        <a:t>cls</a:t>
                      </a:r>
                      <a:r>
                        <a:rPr lang="it-IT" sz="900" u="none" strike="noStrike" dirty="0">
                          <a:effectLst/>
                        </a:rPr>
                        <a:t> intonacati 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2.09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1944601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25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1.97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4079466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30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1.86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22442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1.74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1882616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1.62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295562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60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1.51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4684575"/>
                  </a:ext>
                </a:extLst>
              </a:tr>
              <a:tr h="13593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800" b="1" u="none" strike="noStrike" dirty="0">
                          <a:effectLst/>
                        </a:rPr>
                        <a:t>MEDIA</a:t>
                      </a:r>
                      <a:endParaRPr lang="it-IT" sz="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1.80</a:t>
                      </a:r>
                      <a:endParaRPr lang="it-IT" sz="9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1859270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muri in </a:t>
                      </a:r>
                      <a:r>
                        <a:rPr lang="it-IT" sz="900" u="none" strike="noStrike" dirty="0" err="1">
                          <a:effectLst/>
                        </a:rPr>
                        <a:t>cls</a:t>
                      </a:r>
                      <a:r>
                        <a:rPr lang="it-IT" sz="900" u="none" strike="noStrike" dirty="0">
                          <a:effectLst/>
                        </a:rPr>
                        <a:t> intonacato su due facce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15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3.13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3288451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30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2.79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7258997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1.97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4456977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1.74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0000742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80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0.99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2907680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100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0.88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0506063"/>
                  </a:ext>
                </a:extLst>
              </a:tr>
              <a:tr h="13593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800" b="1" u="none" strike="noStrike" dirty="0">
                          <a:effectLst/>
                        </a:rPr>
                        <a:t>MEDIA</a:t>
                      </a:r>
                      <a:endParaRPr lang="it-IT" sz="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1.92</a:t>
                      </a:r>
                      <a:endParaRPr lang="it-IT" sz="9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7321522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muri in c.a. intonacato su due facce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3.72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112160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15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3.25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2216742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2.9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755628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30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2.44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9970665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40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2.09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6758645"/>
                  </a:ext>
                </a:extLst>
              </a:tr>
              <a:tr h="12108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50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effectLst/>
                        </a:rPr>
                        <a:t>1.86</a:t>
                      </a:r>
                      <a:endParaRPr lang="it-IT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2619235"/>
                  </a:ext>
                </a:extLst>
              </a:tr>
              <a:tr h="13593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800" b="1" u="none" strike="noStrike" dirty="0">
                          <a:effectLst/>
                        </a:rPr>
                        <a:t>MEDIA</a:t>
                      </a:r>
                      <a:endParaRPr lang="it-IT" sz="8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2.71</a:t>
                      </a:r>
                      <a:endParaRPr lang="it-IT" sz="9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8" marR="2368" marT="2368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00409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4766860"/>
              </p:ext>
            </p:extLst>
          </p:nvPr>
        </p:nvGraphicFramePr>
        <p:xfrm>
          <a:off x="314222" y="1646207"/>
          <a:ext cx="3835400" cy="1755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9275">
                  <a:extLst>
                    <a:ext uri="{9D8B030D-6E8A-4147-A177-3AD203B41FA5}">
                      <a16:colId xmlns="" xmlns:a16="http://schemas.microsoft.com/office/drawing/2014/main" val="1795709466"/>
                    </a:ext>
                  </a:extLst>
                </a:gridCol>
                <a:gridCol w="796413">
                  <a:extLst>
                    <a:ext uri="{9D8B030D-6E8A-4147-A177-3AD203B41FA5}">
                      <a16:colId xmlns="" xmlns:a16="http://schemas.microsoft.com/office/drawing/2014/main" val="809566335"/>
                    </a:ext>
                  </a:extLst>
                </a:gridCol>
                <a:gridCol w="973393">
                  <a:extLst>
                    <a:ext uri="{9D8B030D-6E8A-4147-A177-3AD203B41FA5}">
                      <a16:colId xmlns="" xmlns:a16="http://schemas.microsoft.com/office/drawing/2014/main" val="497679396"/>
                    </a:ext>
                  </a:extLst>
                </a:gridCol>
                <a:gridCol w="826319">
                  <a:extLst>
                    <a:ext uri="{9D8B030D-6E8A-4147-A177-3AD203B41FA5}">
                      <a16:colId xmlns="" xmlns:a16="http://schemas.microsoft.com/office/drawing/2014/main" val="3043861396"/>
                    </a:ext>
                  </a:extLst>
                </a:gridCol>
              </a:tblGrid>
              <a:tr h="167005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SOLAI e PAVIMENTI Solai in laterizio armato con pavimenti piastrelle</a:t>
                      </a:r>
                      <a:endParaRPr lang="it-IT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Pavimento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8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2.2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8971117"/>
                  </a:ext>
                </a:extLst>
              </a:tr>
              <a:tr h="1670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1.86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2398491"/>
                  </a:ext>
                </a:extLst>
              </a:tr>
              <a:tr h="1670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16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1.74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4257311"/>
                  </a:ext>
                </a:extLst>
              </a:tr>
              <a:tr h="1765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20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1.51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699199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MEDIA</a:t>
                      </a:r>
                      <a:endParaRPr lang="it-IT" sz="11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1.83</a:t>
                      </a:r>
                      <a:endParaRPr lang="it-IT" sz="11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1972617"/>
                  </a:ext>
                </a:extLst>
              </a:tr>
              <a:tr h="1670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Soffitto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2.55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4858056"/>
                  </a:ext>
                </a:extLst>
              </a:tr>
              <a:tr h="1670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2.32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136813"/>
                  </a:ext>
                </a:extLst>
              </a:tr>
              <a:tr h="1670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16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2.09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4101564"/>
                  </a:ext>
                </a:extLst>
              </a:tr>
              <a:tr h="1765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1.74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134390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MEDIA</a:t>
                      </a:r>
                      <a:endParaRPr lang="it-IT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2.18</a:t>
                      </a:r>
                      <a:endParaRPr lang="it-IT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6781012"/>
                  </a:ext>
                </a:extLst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2571625"/>
              </p:ext>
            </p:extLst>
          </p:nvPr>
        </p:nvGraphicFramePr>
        <p:xfrm>
          <a:off x="314223" y="3680924"/>
          <a:ext cx="3835400" cy="2060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0396">
                  <a:extLst>
                    <a:ext uri="{9D8B030D-6E8A-4147-A177-3AD203B41FA5}">
                      <a16:colId xmlns="" xmlns:a16="http://schemas.microsoft.com/office/drawing/2014/main" val="1182712798"/>
                    </a:ext>
                  </a:extLst>
                </a:gridCol>
                <a:gridCol w="2049187">
                  <a:extLst>
                    <a:ext uri="{9D8B030D-6E8A-4147-A177-3AD203B41FA5}">
                      <a16:colId xmlns="" xmlns:a16="http://schemas.microsoft.com/office/drawing/2014/main" val="4167390339"/>
                    </a:ext>
                  </a:extLst>
                </a:gridCol>
                <a:gridCol w="855817">
                  <a:extLst>
                    <a:ext uri="{9D8B030D-6E8A-4147-A177-3AD203B41FA5}">
                      <a16:colId xmlns="" xmlns:a16="http://schemas.microsoft.com/office/drawing/2014/main" val="4186824890"/>
                    </a:ext>
                  </a:extLst>
                </a:gridCol>
              </a:tblGrid>
              <a:tr h="35396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Infissi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Semplice con telaio di ferro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smtClean="0">
                          <a:effectLst/>
                        </a:rPr>
                        <a:t>6.97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 anchorCtr="1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5618037"/>
                  </a:ext>
                </a:extLst>
              </a:tr>
              <a:tr h="3608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Semplice con telaio di legno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5.81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 anchorCtr="1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7938401"/>
                  </a:ext>
                </a:extLst>
              </a:tr>
              <a:tr h="3315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Telaio di ferro e vetri doppi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4.06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 anchorCtr="1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6366971"/>
                  </a:ext>
                </a:extLst>
              </a:tr>
              <a:tr h="3269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Telaio di legno e vetri doppi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2.9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 anchorCtr="1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5796975"/>
                  </a:ext>
                </a:extLst>
              </a:tr>
              <a:tr h="3932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Doppio telaio ferro e doppi vetri 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2.75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 anchorCtr="1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7217409"/>
                  </a:ext>
                </a:extLst>
              </a:tr>
              <a:tr h="2937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Doppio telaio legno e doppi vetri 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smtClean="0">
                          <a:effectLst/>
                        </a:rPr>
                        <a:t>2.32</a:t>
                      </a:r>
                      <a:endParaRPr lang="it-IT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60" marR="8460" marT="8460" marB="0" anchor="ctr" anchorCtr="1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755573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3237784"/>
              </p:ext>
            </p:extLst>
          </p:nvPr>
        </p:nvGraphicFramePr>
        <p:xfrm>
          <a:off x="2349908" y="1420736"/>
          <a:ext cx="1799716" cy="24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563">
                  <a:extLst>
                    <a:ext uri="{9D8B030D-6E8A-4147-A177-3AD203B41FA5}">
                      <a16:colId xmlns="" xmlns:a16="http://schemas.microsoft.com/office/drawing/2014/main" val="2604117429"/>
                    </a:ext>
                  </a:extLst>
                </a:gridCol>
                <a:gridCol w="836153">
                  <a:extLst>
                    <a:ext uri="{9D8B030D-6E8A-4147-A177-3AD203B41FA5}">
                      <a16:colId xmlns="" xmlns:a16="http://schemas.microsoft.com/office/drawing/2014/main" val="2951907501"/>
                    </a:ext>
                  </a:extLst>
                </a:gridCol>
              </a:tblGrid>
              <a:tr h="2411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Spessore (m)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 (W/m</a:t>
                      </a:r>
                      <a:r>
                        <a:rPr lang="it-IT" sz="1000" b="1" i="0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it-IT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4834067"/>
                  </a:ext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0608531"/>
              </p:ext>
            </p:extLst>
          </p:nvPr>
        </p:nvGraphicFramePr>
        <p:xfrm>
          <a:off x="7600334" y="572716"/>
          <a:ext cx="1484671" cy="24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911">
                  <a:extLst>
                    <a:ext uri="{9D8B030D-6E8A-4147-A177-3AD203B41FA5}">
                      <a16:colId xmlns="" xmlns:a16="http://schemas.microsoft.com/office/drawing/2014/main" val="2604117429"/>
                    </a:ext>
                  </a:extLst>
                </a:gridCol>
                <a:gridCol w="658760">
                  <a:extLst>
                    <a:ext uri="{9D8B030D-6E8A-4147-A177-3AD203B41FA5}">
                      <a16:colId xmlns="" xmlns:a16="http://schemas.microsoft.com/office/drawing/2014/main" val="2951907501"/>
                    </a:ext>
                  </a:extLst>
                </a:gridCol>
              </a:tblGrid>
              <a:tr h="2411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Spessore (m)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 (W/m</a:t>
                      </a:r>
                      <a:r>
                        <a:rPr lang="it-IT" sz="900" b="1" i="0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it-IT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14834067"/>
                  </a:ext>
                </a:extLst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0287774"/>
              </p:ext>
            </p:extLst>
          </p:nvPr>
        </p:nvGraphicFramePr>
        <p:xfrm>
          <a:off x="3264308" y="3458498"/>
          <a:ext cx="895145" cy="24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">
                  <a:extLst>
                    <a:ext uri="{9D8B030D-6E8A-4147-A177-3AD203B41FA5}">
                      <a16:colId xmlns="" xmlns:a16="http://schemas.microsoft.com/office/drawing/2014/main" val="2604117429"/>
                    </a:ext>
                  </a:extLst>
                </a:gridCol>
                <a:gridCol w="850695">
                  <a:extLst>
                    <a:ext uri="{9D8B030D-6E8A-4147-A177-3AD203B41FA5}">
                      <a16:colId xmlns="" xmlns:a16="http://schemas.microsoft.com/office/drawing/2014/main" val="2951907501"/>
                    </a:ext>
                  </a:extLst>
                </a:gridCol>
              </a:tblGrid>
              <a:tr h="241170"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 (W/m</a:t>
                      </a:r>
                      <a:r>
                        <a:rPr lang="it-IT" sz="1000" b="1" i="0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it-IT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4834067"/>
                  </a:ext>
                </a:extLst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314222" y="1642856"/>
            <a:ext cx="3835400" cy="1758492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14222" y="3700255"/>
            <a:ext cx="3835400" cy="204098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014449" y="786218"/>
            <a:ext cx="4070556" cy="540089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972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 txBox="1">
            <a:spLocks/>
          </p:cNvSpPr>
          <p:nvPr/>
        </p:nvSpPr>
        <p:spPr>
          <a:xfrm>
            <a:off x="565814" y="247400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Il patrimonio edilizio residenziale</a:t>
            </a:r>
            <a:endParaRPr lang="it-IT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" y="1266919"/>
            <a:ext cx="9000000" cy="143575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" y="2894033"/>
            <a:ext cx="9000000" cy="143575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9" y="4553452"/>
            <a:ext cx="9000000" cy="145225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084050" y="2863037"/>
            <a:ext cx="1442173" cy="150740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555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F5AC5F8-10FE-4E51-A028-2FB7B74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303802"/>
            <a:ext cx="8229600" cy="400110"/>
          </a:xfrm>
        </p:spPr>
        <p:txBody>
          <a:bodyPr/>
          <a:lstStyle/>
          <a:p>
            <a:pPr algn="ctr"/>
            <a:r>
              <a:rPr lang="en-US" dirty="0"/>
              <a:t>Bilancio energetico dell’edificio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ABF42E46-6739-45EA-AEF8-1B68944E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4" name="Rectangle 1029"/>
          <p:cNvSpPr>
            <a:spLocks noChangeArrowheads="1"/>
          </p:cNvSpPr>
          <p:nvPr/>
        </p:nvSpPr>
        <p:spPr bwMode="auto">
          <a:xfrm>
            <a:off x="183694" y="1431051"/>
            <a:ext cx="8799512" cy="3154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2">
                <a:lumMod val="75000"/>
              </a:schemeClr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Il bilancio di energia sull’involucro edilizio include quindi: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it-IT" altLang="it-IT" b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 uscita</a:t>
            </a:r>
            <a:endParaRPr lang="it-IT" altLang="it-IT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altLang="it-IT" sz="1400" dirty="0">
                <a:latin typeface="+mn-lt"/>
              </a:rPr>
              <a:t> dispersioni termiche per trasmissione dall’ambiente interno riscaldato verso quello esterno o verso spazi non riscaldati, </a:t>
            </a:r>
            <a:r>
              <a:rPr lang="it-IT" altLang="it-IT" sz="1400" b="1" i="1" dirty="0" err="1">
                <a:latin typeface="+mn-lt"/>
              </a:rPr>
              <a:t>Q</a:t>
            </a:r>
            <a:r>
              <a:rPr lang="it-IT" altLang="it-IT" sz="1400" b="1" i="1" baseline="-25000" dirty="0" err="1">
                <a:latin typeface="+mn-lt"/>
              </a:rPr>
              <a:t>o</a:t>
            </a:r>
            <a:r>
              <a:rPr lang="it-IT" altLang="it-IT" sz="1400" b="1" i="1" dirty="0">
                <a:latin typeface="+mn-lt"/>
              </a:rPr>
              <a:t> = </a:t>
            </a:r>
            <a:r>
              <a:rPr lang="it-IT" altLang="it-IT" sz="1400" b="1" i="1" dirty="0" err="1">
                <a:latin typeface="+mn-lt"/>
              </a:rPr>
              <a:t>Q</a:t>
            </a:r>
            <a:r>
              <a:rPr lang="it-IT" altLang="it-IT" sz="1400" b="1" i="1" baseline="-25000" dirty="0" err="1">
                <a:latin typeface="+mn-lt"/>
              </a:rPr>
              <a:t>H,tr</a:t>
            </a:r>
            <a:endParaRPr lang="it-IT" altLang="it-IT" sz="1400" baseline="-25000" dirty="0"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altLang="it-IT" sz="1400" dirty="0">
                <a:latin typeface="+mn-lt"/>
              </a:rPr>
              <a:t> dispersioni termiche per infiltrazioni e/o ventilazione dall’ambiente interno riscaldato verso quello esterno o verso spazi non riscaldati, </a:t>
            </a:r>
            <a:r>
              <a:rPr lang="it-IT" altLang="it-IT" sz="1400" b="1" i="1" dirty="0" err="1" smtClean="0">
                <a:latin typeface="+mn-lt"/>
              </a:rPr>
              <a:t>Q</a:t>
            </a:r>
            <a:r>
              <a:rPr lang="it-IT" altLang="it-IT" sz="1400" b="1" i="1" baseline="-25000" dirty="0" err="1" smtClean="0">
                <a:latin typeface="+mn-lt"/>
              </a:rPr>
              <a:t>H,ve</a:t>
            </a:r>
            <a:endParaRPr lang="it-IT" altLang="it-IT" sz="1400" b="1" dirty="0">
              <a:latin typeface="+mn-lt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it-IT" altLang="it-IT" b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 ingresso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dirty="0">
                <a:latin typeface="+mn-lt"/>
              </a:rPr>
              <a:t>- apporto di calore fornito dal sistema di riscaldamento, </a:t>
            </a:r>
            <a:r>
              <a:rPr lang="it-IT" altLang="it-IT" sz="1400" b="1" i="1" dirty="0" err="1">
                <a:latin typeface="+mn-lt"/>
              </a:rPr>
              <a:t>Q</a:t>
            </a:r>
            <a:r>
              <a:rPr lang="it-IT" altLang="it-IT" sz="1400" b="1" i="1" baseline="-25000" dirty="0" err="1">
                <a:latin typeface="+mn-lt"/>
              </a:rPr>
              <a:t>risc</a:t>
            </a:r>
            <a:r>
              <a:rPr lang="it-IT" altLang="it-IT" sz="1400" b="1" i="1" baseline="-25000" dirty="0">
                <a:latin typeface="+mn-lt"/>
              </a:rPr>
              <a:t>=</a:t>
            </a:r>
            <a:r>
              <a:rPr lang="it-IT" altLang="it-IT" sz="1400" b="1" i="1" dirty="0" err="1">
                <a:latin typeface="+mn-lt"/>
              </a:rPr>
              <a:t>Q</a:t>
            </a:r>
            <a:r>
              <a:rPr lang="it-IT" altLang="it-IT" sz="1400" b="1" i="1" baseline="-25000" dirty="0" err="1">
                <a:latin typeface="+mn-lt"/>
              </a:rPr>
              <a:t>H,nd</a:t>
            </a:r>
            <a:endParaRPr lang="it-IT" altLang="it-IT" sz="1400" baseline="-25000" dirty="0"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dirty="0">
                <a:latin typeface="+mn-lt"/>
              </a:rPr>
              <a:t>- apporti di calore gratuiti dovuti alle sorgenti interne, </a:t>
            </a:r>
            <a:r>
              <a:rPr lang="it-IT" altLang="it-IT" sz="1400" b="1" i="1" dirty="0" err="1">
                <a:latin typeface="+mn-lt"/>
              </a:rPr>
              <a:t>Q</a:t>
            </a:r>
            <a:r>
              <a:rPr lang="it-IT" altLang="it-IT" sz="1400" b="1" i="1" baseline="-25000" dirty="0" err="1">
                <a:latin typeface="+mn-lt"/>
              </a:rPr>
              <a:t>int</a:t>
            </a:r>
            <a:endParaRPr lang="it-IT" altLang="it-IT" sz="1400" baseline="-25000" dirty="0"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400" dirty="0">
                <a:latin typeface="+mn-lt"/>
              </a:rPr>
              <a:t>- apporti di calore gratuiti legati alla radiazione solare, </a:t>
            </a:r>
            <a:r>
              <a:rPr lang="it-IT" altLang="it-IT" sz="1400" b="1" i="1" dirty="0" err="1">
                <a:latin typeface="+mn-lt"/>
              </a:rPr>
              <a:t>Q</a:t>
            </a:r>
            <a:r>
              <a:rPr lang="it-IT" altLang="it-IT" sz="1400" b="1" i="1" baseline="-25000" dirty="0" err="1">
                <a:latin typeface="+mn-lt"/>
              </a:rPr>
              <a:t>sol</a:t>
            </a:r>
            <a:endParaRPr lang="it-IT" altLang="it-IT" sz="1400" b="1" i="1" baseline="-25000" dirty="0">
              <a:latin typeface="+mn-lt"/>
            </a:endParaRP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199569" y="4779089"/>
            <a:ext cx="8642350" cy="366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  <a:effectLst/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Sempre in relazione all’intervallo temporale </a:t>
            </a:r>
            <a:r>
              <a:rPr lang="it-IT" altLang="it-IT" b="1" dirty="0" err="1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D</a:t>
            </a:r>
            <a:r>
              <a:rPr lang="it-IT" altLang="it-IT" b="1" i="1" dirty="0" err="1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q</a:t>
            </a:r>
            <a:r>
              <a:rPr lang="it-IT" altLang="it-IT" b="1" i="1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 </a:t>
            </a:r>
            <a:r>
              <a:rPr lang="it-IT" altLang="it-IT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altLang="it-IT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si ha quindi:</a:t>
            </a:r>
          </a:p>
        </p:txBody>
      </p:sp>
      <p:graphicFrame>
        <p:nvGraphicFramePr>
          <p:cNvPr id="7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7814498"/>
              </p:ext>
            </p:extLst>
          </p:nvPr>
        </p:nvGraphicFramePr>
        <p:xfrm>
          <a:off x="2545894" y="5317251"/>
          <a:ext cx="4022725" cy="471488"/>
        </p:xfrm>
        <a:graphic>
          <a:graphicData uri="http://schemas.openxmlformats.org/presentationml/2006/ole">
            <p:oleObj spid="_x0000_s1041" name="Equation" r:id="rId3" imgW="2057400" imgH="2413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750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TemplateENEAita">
  <a:themeElements>
    <a:clrScheme name="Personalizzato 1">
      <a:dk1>
        <a:srgbClr val="000000"/>
      </a:dk1>
      <a:lt1>
        <a:srgbClr val="FFFFFF"/>
      </a:lt1>
      <a:dk2>
        <a:srgbClr val="73963D"/>
      </a:dk2>
      <a:lt2>
        <a:srgbClr val="9BC94A"/>
      </a:lt2>
      <a:accent1>
        <a:srgbClr val="73963D"/>
      </a:accent1>
      <a:accent2>
        <a:srgbClr val="C8B836"/>
      </a:accent2>
      <a:accent3>
        <a:srgbClr val="C7643C"/>
      </a:accent3>
      <a:accent4>
        <a:srgbClr val="9BC94A"/>
      </a:accent4>
      <a:accent5>
        <a:srgbClr val="D9CD71"/>
      </a:accent5>
      <a:accent6>
        <a:srgbClr val="E3B19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1357</TotalTime>
  <Words>1725</Words>
  <Application>Microsoft Office PowerPoint</Application>
  <PresentationFormat>Presentazione su schermo (4:3)</PresentationFormat>
  <Paragraphs>332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29" baseType="lpstr">
      <vt:lpstr>ModelloTemplateENEAita</vt:lpstr>
      <vt:lpstr>Equation</vt:lpstr>
      <vt:lpstr>Equazione</vt:lpstr>
      <vt:lpstr>Soluzioni progettuali per interventi di  efficientamento energetico sugli edifici </vt:lpstr>
      <vt:lpstr>Impieghi finali di energia</vt:lpstr>
      <vt:lpstr>Consumi energetici</vt:lpstr>
      <vt:lpstr>  Il patrimonio edilizio esistente</vt:lpstr>
      <vt:lpstr>Il patrimonio edilizio residenziale</vt:lpstr>
      <vt:lpstr>Diapositiva 6</vt:lpstr>
      <vt:lpstr>Diapositiva 7</vt:lpstr>
      <vt:lpstr>Diapositiva 8</vt:lpstr>
      <vt:lpstr>Bilancio energetico dell’edificio</vt:lpstr>
      <vt:lpstr>Prestazione energetica dell’involucro</vt:lpstr>
      <vt:lpstr>… soluzioni tecniche e scelte progettuali</vt:lpstr>
      <vt:lpstr>… soluzioni tecniche e scelte progettuali</vt:lpstr>
      <vt:lpstr>Metodologie di calcolo</vt:lpstr>
      <vt:lpstr>Metodologie di calcolo</vt:lpstr>
      <vt:lpstr>Metodologie di calcolo</vt:lpstr>
      <vt:lpstr>Diapositiva 16</vt:lpstr>
      <vt:lpstr>Parametri termici dinamici</vt:lpstr>
      <vt:lpstr>Parametri termici dinamici</vt:lpstr>
      <vt:lpstr>Parametri termici dinamici</vt:lpstr>
      <vt:lpstr>Parametri termici dinamici</vt:lpstr>
      <vt:lpstr>Parametri termici dinamici</vt:lpstr>
      <vt:lpstr>Parametri termici dinamici</vt:lpstr>
      <vt:lpstr>Parametri termici dinamici</vt:lpstr>
      <vt:lpstr>Parametri termici dinamici</vt:lpstr>
      <vt:lpstr>Parametri termici:  VERIFICHE</vt:lpstr>
      <vt:lpstr>Diapositiva 26</vt:lpstr>
    </vt:vector>
  </TitlesOfParts>
  <Company>ENEA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work_for_fun</cp:lastModifiedBy>
  <cp:revision>161</cp:revision>
  <cp:lastPrinted>2017-01-17T13:52:56Z</cp:lastPrinted>
  <dcterms:created xsi:type="dcterms:W3CDTF">2017-01-03T12:35:40Z</dcterms:created>
  <dcterms:modified xsi:type="dcterms:W3CDTF">2019-08-06T09:40:23Z</dcterms:modified>
</cp:coreProperties>
</file>